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2" r:id="rId2"/>
    <p:sldMasterId id="2147483660" r:id="rId3"/>
  </p:sldMasterIdLst>
  <p:notesMasterIdLst>
    <p:notesMasterId r:id="rId76"/>
  </p:notesMasterIdLst>
  <p:handoutMasterIdLst>
    <p:handoutMasterId r:id="rId77"/>
  </p:handoutMasterIdLst>
  <p:sldIdLst>
    <p:sldId id="1298" r:id="rId4"/>
    <p:sldId id="1301" r:id="rId5"/>
    <p:sldId id="1586" r:id="rId6"/>
    <p:sldId id="1650" r:id="rId7"/>
    <p:sldId id="1636" r:id="rId8"/>
    <p:sldId id="1651" r:id="rId9"/>
    <p:sldId id="1652" r:id="rId10"/>
    <p:sldId id="1653" r:id="rId11"/>
    <p:sldId id="1628" r:id="rId12"/>
    <p:sldId id="1715" r:id="rId13"/>
    <p:sldId id="1716" r:id="rId14"/>
    <p:sldId id="1655" r:id="rId15"/>
    <p:sldId id="1654" r:id="rId16"/>
    <p:sldId id="1656" r:id="rId17"/>
    <p:sldId id="1657" r:id="rId18"/>
    <p:sldId id="1658" r:id="rId19"/>
    <p:sldId id="1659" r:id="rId20"/>
    <p:sldId id="1717" r:id="rId21"/>
    <p:sldId id="1660" r:id="rId22"/>
    <p:sldId id="1633" r:id="rId23"/>
    <p:sldId id="1661" r:id="rId24"/>
    <p:sldId id="1663" r:id="rId25"/>
    <p:sldId id="1664" r:id="rId26"/>
    <p:sldId id="1665" r:id="rId27"/>
    <p:sldId id="1662" r:id="rId28"/>
    <p:sldId id="1666" r:id="rId29"/>
    <p:sldId id="1668" r:id="rId30"/>
    <p:sldId id="1718" r:id="rId31"/>
    <p:sldId id="1561" r:id="rId32"/>
    <p:sldId id="1714" r:id="rId33"/>
    <p:sldId id="1672" r:id="rId34"/>
    <p:sldId id="1673" r:id="rId35"/>
    <p:sldId id="1674" r:id="rId36"/>
    <p:sldId id="1642" r:id="rId37"/>
    <p:sldId id="1675" r:id="rId38"/>
    <p:sldId id="1676" r:id="rId39"/>
    <p:sldId id="1677" r:id="rId40"/>
    <p:sldId id="1678" r:id="rId41"/>
    <p:sldId id="1679" r:id="rId42"/>
    <p:sldId id="1680" r:id="rId43"/>
    <p:sldId id="1683" r:id="rId44"/>
    <p:sldId id="1682" r:id="rId45"/>
    <p:sldId id="1681" r:id="rId46"/>
    <p:sldId id="1684" r:id="rId47"/>
    <p:sldId id="1644" r:id="rId48"/>
    <p:sldId id="1685" r:id="rId49"/>
    <p:sldId id="1686" r:id="rId50"/>
    <p:sldId id="1687" r:id="rId51"/>
    <p:sldId id="1693" r:id="rId52"/>
    <p:sldId id="1645" r:id="rId53"/>
    <p:sldId id="1643" r:id="rId54"/>
    <p:sldId id="1694" r:id="rId55"/>
    <p:sldId id="1688" r:id="rId56"/>
    <p:sldId id="1695" r:id="rId57"/>
    <p:sldId id="1700" r:id="rId58"/>
    <p:sldId id="1719" r:id="rId59"/>
    <p:sldId id="1702" r:id="rId60"/>
    <p:sldId id="1703" r:id="rId61"/>
    <p:sldId id="1691" r:id="rId62"/>
    <p:sldId id="1704" r:id="rId63"/>
    <p:sldId id="1705" r:id="rId64"/>
    <p:sldId id="1706" r:id="rId65"/>
    <p:sldId id="1707" r:id="rId66"/>
    <p:sldId id="1721" r:id="rId67"/>
    <p:sldId id="1646" r:id="rId68"/>
    <p:sldId id="1709" r:id="rId69"/>
    <p:sldId id="1710" r:id="rId70"/>
    <p:sldId id="1711" r:id="rId71"/>
    <p:sldId id="1712" r:id="rId72"/>
    <p:sldId id="1713" r:id="rId73"/>
    <p:sldId id="1622" r:id="rId74"/>
    <p:sldId id="1454" r:id="rId75"/>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D0D0D"/>
    <a:srgbClr val="FFFFCC"/>
    <a:srgbClr val="F8FFB7"/>
    <a:srgbClr val="FFFFA9"/>
    <a:srgbClr val="FFCC66"/>
    <a:srgbClr val="CC0A0C"/>
    <a:srgbClr val="FFFFFF"/>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63" autoAdjust="0"/>
    <p:restoredTop sz="94705" autoAdjust="0"/>
  </p:normalViewPr>
  <p:slideViewPr>
    <p:cSldViewPr>
      <p:cViewPr>
        <p:scale>
          <a:sx n="90" d="100"/>
          <a:sy n="90" d="100"/>
        </p:scale>
        <p:origin x="-592" y="-18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80" Type="http://schemas.openxmlformats.org/officeDocument/2006/relationships/viewProps" Target="viewProps.xml"/><Relationship Id="rId81" Type="http://schemas.openxmlformats.org/officeDocument/2006/relationships/theme" Target="theme/theme1.xml"/><Relationship Id="rId82" Type="http://schemas.openxmlformats.org/officeDocument/2006/relationships/tableStyles" Target="tableStyles.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notesMaster" Target="notesMasters/notesMaster1.xml"/><Relationship Id="rId77" Type="http://schemas.openxmlformats.org/officeDocument/2006/relationships/handoutMaster" Target="handoutMasters/handoutMaster1.xml"/><Relationship Id="rId78" Type="http://schemas.openxmlformats.org/officeDocument/2006/relationships/printerSettings" Target="printerSettings/printerSettings1.bin"/><Relationship Id="rId79" Type="http://schemas.openxmlformats.org/officeDocument/2006/relationships/presProps" Target="presProps.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l">
              <a:defRPr sz="1200">
                <a:latin typeface="Times" charset="0"/>
                <a:ea typeface="+mn-ea"/>
                <a:cs typeface="+mn-cs"/>
              </a:defRPr>
            </a:lvl1pPr>
          </a:lstStyle>
          <a:p>
            <a:pPr>
              <a:defRPr/>
            </a:pPr>
            <a:endParaRPr lang="en-US"/>
          </a:p>
        </p:txBody>
      </p:sp>
      <p:sp>
        <p:nvSpPr>
          <p:cNvPr id="83971" name="Rectangle 3"/>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83972" name="Rectangle 4"/>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l">
              <a:defRPr sz="1200">
                <a:latin typeface="Times" charset="0"/>
                <a:ea typeface="+mn-ea"/>
                <a:cs typeface="+mn-cs"/>
              </a:defRPr>
            </a:lvl1pPr>
          </a:lstStyle>
          <a:p>
            <a:pPr>
              <a:defRPr/>
            </a:pPr>
            <a:endParaRPr lang="en-US"/>
          </a:p>
        </p:txBody>
      </p:sp>
      <p:sp>
        <p:nvSpPr>
          <p:cNvPr id="83973" name="Rectangle 5"/>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873BAC10-6CF4-BD4D-B8FC-A748BC84C6E1}" type="slidenum">
              <a:rPr lang="en-US"/>
              <a:pPr>
                <a:defRPr/>
              </a:pPr>
              <a:t>‹#›</a:t>
            </a:fld>
            <a:endParaRPr lang="en-US"/>
          </a:p>
        </p:txBody>
      </p:sp>
    </p:spTree>
    <p:extLst>
      <p:ext uri="{BB962C8B-B14F-4D97-AF65-F5344CB8AC3E}">
        <p14:creationId xmlns:p14="http://schemas.microsoft.com/office/powerpoint/2010/main" val="4120840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4661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0594"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0728087"/>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7985247"/>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05713264"/>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7351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5A69E6B-C78A-AB4D-B0E3-E8B86D30D9E8}" type="datetimeFigureOut">
              <a:rPr lang="en-US"/>
              <a:pPr>
                <a:defRPr/>
              </a:pPr>
              <a:t>7/13/12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B6C4FF8-93AA-824F-B5CB-0DE1FB90B9D4}" type="slidenum">
              <a:rPr lang="en-US"/>
              <a:pPr>
                <a:defRPr/>
              </a:pPr>
              <a:t>‹#›</a:t>
            </a:fld>
            <a:endParaRPr lang="en-US"/>
          </a:p>
        </p:txBody>
      </p:sp>
    </p:spTree>
    <p:extLst>
      <p:ext uri="{BB962C8B-B14F-4D97-AF65-F5344CB8AC3E}">
        <p14:creationId xmlns:p14="http://schemas.microsoft.com/office/powerpoint/2010/main" val="1509472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1E71E14-CB1A-C340-A5EA-6D621487B8C8}" type="datetimeFigureOut">
              <a:rPr lang="en-US"/>
              <a:pPr>
                <a:defRPr/>
              </a:pPr>
              <a:t>7/13/12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A09871B-3BC2-AA4B-A2C9-E910B795C91B}" type="slidenum">
              <a:rPr lang="en-US"/>
              <a:pPr>
                <a:defRPr/>
              </a:pPr>
              <a:t>‹#›</a:t>
            </a:fld>
            <a:endParaRPr lang="en-US"/>
          </a:p>
        </p:txBody>
      </p:sp>
    </p:spTree>
    <p:extLst>
      <p:ext uri="{BB962C8B-B14F-4D97-AF65-F5344CB8AC3E}">
        <p14:creationId xmlns:p14="http://schemas.microsoft.com/office/powerpoint/2010/main" val="3744953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CE25EE0-BB21-D941-BD38-A3A9E9BFFCAA}" type="datetimeFigureOut">
              <a:rPr lang="en-US"/>
              <a:pPr>
                <a:defRPr/>
              </a:pPr>
              <a:t>7/13/12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73812B3-9B26-F145-81C7-3761840950B3}" type="slidenum">
              <a:rPr lang="en-US"/>
              <a:pPr>
                <a:defRPr/>
              </a:pPr>
              <a:t>‹#›</a:t>
            </a:fld>
            <a:endParaRPr lang="en-US"/>
          </a:p>
        </p:txBody>
      </p:sp>
    </p:spTree>
    <p:extLst>
      <p:ext uri="{BB962C8B-B14F-4D97-AF65-F5344CB8AC3E}">
        <p14:creationId xmlns:p14="http://schemas.microsoft.com/office/powerpoint/2010/main" val="2176720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63A20FF6-228D-244F-916D-E5E4B5F1AADE}" type="datetimeFigureOut">
              <a:rPr lang="en-US"/>
              <a:pPr>
                <a:defRPr/>
              </a:pPr>
              <a:t>7/13/12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37AB984-FE7B-3B41-889D-7E743E553697}" type="slidenum">
              <a:rPr lang="en-US"/>
              <a:pPr>
                <a:defRPr/>
              </a:pPr>
              <a:t>‹#›</a:t>
            </a:fld>
            <a:endParaRPr lang="en-US"/>
          </a:p>
        </p:txBody>
      </p:sp>
    </p:spTree>
    <p:extLst>
      <p:ext uri="{BB962C8B-B14F-4D97-AF65-F5344CB8AC3E}">
        <p14:creationId xmlns:p14="http://schemas.microsoft.com/office/powerpoint/2010/main" val="1385803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fld id="{A8D33AD4-CD14-1F4B-A9CB-38BAA2D25F09}" type="datetimeFigureOut">
              <a:rPr lang="en-US"/>
              <a:pPr>
                <a:defRPr/>
              </a:pPr>
              <a:t>7/13/12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9388CA6-CB3C-1B47-B0E3-28FBCD05010B}" type="slidenum">
              <a:rPr lang="en-US"/>
              <a:pPr>
                <a:defRPr/>
              </a:pPr>
              <a:t>‹#›</a:t>
            </a:fld>
            <a:endParaRPr lang="en-US"/>
          </a:p>
        </p:txBody>
      </p:sp>
    </p:spTree>
    <p:extLst>
      <p:ext uri="{BB962C8B-B14F-4D97-AF65-F5344CB8AC3E}">
        <p14:creationId xmlns:p14="http://schemas.microsoft.com/office/powerpoint/2010/main" val="4094600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78831803-D18A-A040-9D71-AD0A5D03AF66}" type="datetimeFigureOut">
              <a:rPr lang="en-US"/>
              <a:pPr>
                <a:defRPr/>
              </a:pPr>
              <a:t>7/13/12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AFAFEAD-1B8C-5F4A-B023-355726D28830}" type="slidenum">
              <a:rPr lang="en-US"/>
              <a:pPr>
                <a:defRPr/>
              </a:pPr>
              <a:t>‹#›</a:t>
            </a:fld>
            <a:endParaRPr lang="en-US"/>
          </a:p>
        </p:txBody>
      </p:sp>
    </p:spTree>
    <p:extLst>
      <p:ext uri="{BB962C8B-B14F-4D97-AF65-F5344CB8AC3E}">
        <p14:creationId xmlns:p14="http://schemas.microsoft.com/office/powerpoint/2010/main" val="235706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9BC2A24F-8597-AB43-988C-09EB50160BE9}" type="datetimeFigureOut">
              <a:rPr lang="en-US"/>
              <a:pPr>
                <a:defRPr/>
              </a:pPr>
              <a:t>7/13/12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0B4FC45-F942-3C4B-ACD4-E5B82879CE5B}" type="slidenum">
              <a:rPr lang="en-US"/>
              <a:pPr>
                <a:defRPr/>
              </a:pPr>
              <a:t>‹#›</a:t>
            </a:fld>
            <a:endParaRPr lang="en-US"/>
          </a:p>
        </p:txBody>
      </p:sp>
    </p:spTree>
    <p:extLst>
      <p:ext uri="{BB962C8B-B14F-4D97-AF65-F5344CB8AC3E}">
        <p14:creationId xmlns:p14="http://schemas.microsoft.com/office/powerpoint/2010/main" val="2097634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47480663"/>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6871D356-3372-004A-A50F-33F115C288AD}" type="datetimeFigureOut">
              <a:rPr lang="en-US"/>
              <a:pPr>
                <a:defRPr/>
              </a:pPr>
              <a:t>7/13/12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AF6EC1D-0195-EC47-88F8-108A697D0807}" type="slidenum">
              <a:rPr lang="en-US"/>
              <a:pPr>
                <a:defRPr/>
              </a:pPr>
              <a:t>‹#›</a:t>
            </a:fld>
            <a:endParaRPr lang="en-US"/>
          </a:p>
        </p:txBody>
      </p:sp>
    </p:spTree>
    <p:extLst>
      <p:ext uri="{BB962C8B-B14F-4D97-AF65-F5344CB8AC3E}">
        <p14:creationId xmlns:p14="http://schemas.microsoft.com/office/powerpoint/2010/main" val="3240273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55207FE2-88CB-7744-8875-36325658A55D}" type="datetimeFigureOut">
              <a:rPr lang="en-US"/>
              <a:pPr>
                <a:defRPr/>
              </a:pPr>
              <a:t>7/13/12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E41C72C-5764-3A4B-BCA4-7860BFC4833B}" type="slidenum">
              <a:rPr lang="en-US"/>
              <a:pPr>
                <a:defRPr/>
              </a:pPr>
              <a:t>‹#›</a:t>
            </a:fld>
            <a:endParaRPr lang="en-US"/>
          </a:p>
        </p:txBody>
      </p:sp>
    </p:spTree>
    <p:extLst>
      <p:ext uri="{BB962C8B-B14F-4D97-AF65-F5344CB8AC3E}">
        <p14:creationId xmlns:p14="http://schemas.microsoft.com/office/powerpoint/2010/main" val="34611641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E20CB84-D37B-ED44-91B0-C5FD8A2E73E6}" type="datetimeFigureOut">
              <a:rPr lang="en-US"/>
              <a:pPr>
                <a:defRPr/>
              </a:pPr>
              <a:t>7/13/12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8F2A780-3035-4141-AD0D-69A2110C2F31}" type="slidenum">
              <a:rPr lang="en-US"/>
              <a:pPr>
                <a:defRPr/>
              </a:pPr>
              <a:t>‹#›</a:t>
            </a:fld>
            <a:endParaRPr lang="en-US"/>
          </a:p>
        </p:txBody>
      </p:sp>
    </p:spTree>
    <p:extLst>
      <p:ext uri="{BB962C8B-B14F-4D97-AF65-F5344CB8AC3E}">
        <p14:creationId xmlns:p14="http://schemas.microsoft.com/office/powerpoint/2010/main" val="36765914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0D0CA8C-D5EB-CF4D-85FE-48B0EF92A79B}" type="datetimeFigureOut">
              <a:rPr lang="en-US"/>
              <a:pPr>
                <a:defRPr/>
              </a:pPr>
              <a:t>7/13/12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6888213-D5DC-E14E-9959-6FBA98E46C31}" type="slidenum">
              <a:rPr lang="en-US"/>
              <a:pPr>
                <a:defRPr/>
              </a:pPr>
              <a:t>‹#›</a:t>
            </a:fld>
            <a:endParaRPr lang="en-US"/>
          </a:p>
        </p:txBody>
      </p:sp>
    </p:spTree>
    <p:extLst>
      <p:ext uri="{BB962C8B-B14F-4D97-AF65-F5344CB8AC3E}">
        <p14:creationId xmlns:p14="http://schemas.microsoft.com/office/powerpoint/2010/main" val="32947380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E8F7EBB-9060-8645-A583-7E2397395E9B}" type="datetimeFigureOut">
              <a:rPr lang="en-US"/>
              <a:pPr>
                <a:defRPr/>
              </a:pPr>
              <a:t>7/13/12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51B2F50-8B58-824F-AD2F-D46020ED18DD}" type="slidenum">
              <a:rPr lang="en-US"/>
              <a:pPr>
                <a:defRPr/>
              </a:pPr>
              <a:t>‹#›</a:t>
            </a:fld>
            <a:endParaRPr lang="en-US"/>
          </a:p>
        </p:txBody>
      </p:sp>
    </p:spTree>
    <p:extLst>
      <p:ext uri="{BB962C8B-B14F-4D97-AF65-F5344CB8AC3E}">
        <p14:creationId xmlns:p14="http://schemas.microsoft.com/office/powerpoint/2010/main" val="19074143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37A59302-C1B4-F643-8A01-DD098F83DCF4}" type="datetimeFigureOut">
              <a:rPr lang="en-US"/>
              <a:pPr>
                <a:defRPr/>
              </a:pPr>
              <a:t>7/13/12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5861933-263F-D64E-A61C-7C770854FD86}" type="slidenum">
              <a:rPr lang="en-US"/>
              <a:pPr>
                <a:defRPr/>
              </a:pPr>
              <a:t>‹#›</a:t>
            </a:fld>
            <a:endParaRPr lang="en-US"/>
          </a:p>
        </p:txBody>
      </p:sp>
    </p:spTree>
    <p:extLst>
      <p:ext uri="{BB962C8B-B14F-4D97-AF65-F5344CB8AC3E}">
        <p14:creationId xmlns:p14="http://schemas.microsoft.com/office/powerpoint/2010/main" val="14254612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9E6D8AB-BCD2-A647-A378-B9B2ED2F1F8C}" type="datetimeFigureOut">
              <a:rPr lang="en-US"/>
              <a:pPr>
                <a:defRPr/>
              </a:pPr>
              <a:t>7/13/12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EEC7BDA-C8CC-E340-9CAC-91B8111AD2CC}" type="slidenum">
              <a:rPr lang="en-US"/>
              <a:pPr>
                <a:defRPr/>
              </a:pPr>
              <a:t>‹#›</a:t>
            </a:fld>
            <a:endParaRPr lang="en-US"/>
          </a:p>
        </p:txBody>
      </p:sp>
    </p:spTree>
    <p:extLst>
      <p:ext uri="{BB962C8B-B14F-4D97-AF65-F5344CB8AC3E}">
        <p14:creationId xmlns:p14="http://schemas.microsoft.com/office/powerpoint/2010/main" val="3365206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4F60FF17-2946-2745-96A9-3D2C322E9D9B}" type="datetimeFigureOut">
              <a:rPr lang="en-US"/>
              <a:pPr>
                <a:defRPr/>
              </a:pPr>
              <a:t>7/13/12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6EE64F2-0457-9F46-AF0C-6E3A7B241F77}" type="slidenum">
              <a:rPr lang="en-US"/>
              <a:pPr>
                <a:defRPr/>
              </a:pPr>
              <a:t>‹#›</a:t>
            </a:fld>
            <a:endParaRPr lang="en-US"/>
          </a:p>
        </p:txBody>
      </p:sp>
    </p:spTree>
    <p:extLst>
      <p:ext uri="{BB962C8B-B14F-4D97-AF65-F5344CB8AC3E}">
        <p14:creationId xmlns:p14="http://schemas.microsoft.com/office/powerpoint/2010/main" val="29168798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fld id="{A666A6F8-C60F-4940-AA15-93EBD388CDBC}" type="datetimeFigureOut">
              <a:rPr lang="en-US"/>
              <a:pPr>
                <a:defRPr/>
              </a:pPr>
              <a:t>7/13/12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03A51AC-599C-DC48-B271-C02543AFF45F}" type="slidenum">
              <a:rPr lang="en-US"/>
              <a:pPr>
                <a:defRPr/>
              </a:pPr>
              <a:t>‹#›</a:t>
            </a:fld>
            <a:endParaRPr lang="en-US"/>
          </a:p>
        </p:txBody>
      </p:sp>
    </p:spTree>
    <p:extLst>
      <p:ext uri="{BB962C8B-B14F-4D97-AF65-F5344CB8AC3E}">
        <p14:creationId xmlns:p14="http://schemas.microsoft.com/office/powerpoint/2010/main" val="20633012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B9BB2FAE-B150-A449-BB1B-9A85F3A0FD05}" type="datetimeFigureOut">
              <a:rPr lang="en-US"/>
              <a:pPr>
                <a:defRPr/>
              </a:pPr>
              <a:t>7/13/12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E693169-BD00-2646-9278-98C6D39704CC}" type="slidenum">
              <a:rPr lang="en-US"/>
              <a:pPr>
                <a:defRPr/>
              </a:pPr>
              <a:t>‹#›</a:t>
            </a:fld>
            <a:endParaRPr lang="en-US"/>
          </a:p>
        </p:txBody>
      </p:sp>
    </p:spTree>
    <p:extLst>
      <p:ext uri="{BB962C8B-B14F-4D97-AF65-F5344CB8AC3E}">
        <p14:creationId xmlns:p14="http://schemas.microsoft.com/office/powerpoint/2010/main" val="3369624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8449204"/>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DDABA974-E2B9-EF48-8E7A-491245BB66B9}" type="datetimeFigureOut">
              <a:rPr lang="en-US"/>
              <a:pPr>
                <a:defRPr/>
              </a:pPr>
              <a:t>7/13/12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F7F5101-8E13-9F44-A35F-F79EAAE9C113}" type="slidenum">
              <a:rPr lang="en-US"/>
              <a:pPr>
                <a:defRPr/>
              </a:pPr>
              <a:t>‹#›</a:t>
            </a:fld>
            <a:endParaRPr lang="en-US"/>
          </a:p>
        </p:txBody>
      </p:sp>
    </p:spTree>
    <p:extLst>
      <p:ext uri="{BB962C8B-B14F-4D97-AF65-F5344CB8AC3E}">
        <p14:creationId xmlns:p14="http://schemas.microsoft.com/office/powerpoint/2010/main" val="24438212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32414134-2776-6048-918A-21559751D255}" type="datetimeFigureOut">
              <a:rPr lang="en-US"/>
              <a:pPr>
                <a:defRPr/>
              </a:pPr>
              <a:t>7/13/12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FBA73BD-11E4-6748-97AC-4355CBAED719}" type="slidenum">
              <a:rPr lang="en-US"/>
              <a:pPr>
                <a:defRPr/>
              </a:pPr>
              <a:t>‹#›</a:t>
            </a:fld>
            <a:endParaRPr lang="en-US"/>
          </a:p>
        </p:txBody>
      </p:sp>
    </p:spTree>
    <p:extLst>
      <p:ext uri="{BB962C8B-B14F-4D97-AF65-F5344CB8AC3E}">
        <p14:creationId xmlns:p14="http://schemas.microsoft.com/office/powerpoint/2010/main" val="34212396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51A38367-E441-A44B-9384-E77FE770A92E}" type="datetimeFigureOut">
              <a:rPr lang="en-US"/>
              <a:pPr>
                <a:defRPr/>
              </a:pPr>
              <a:t>7/13/12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2919D87-EEDA-8542-BD64-D8202D68C1BE}" type="slidenum">
              <a:rPr lang="en-US"/>
              <a:pPr>
                <a:defRPr/>
              </a:pPr>
              <a:t>‹#›</a:t>
            </a:fld>
            <a:endParaRPr lang="en-US"/>
          </a:p>
        </p:txBody>
      </p:sp>
    </p:spTree>
    <p:extLst>
      <p:ext uri="{BB962C8B-B14F-4D97-AF65-F5344CB8AC3E}">
        <p14:creationId xmlns:p14="http://schemas.microsoft.com/office/powerpoint/2010/main" val="6923124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5499CD8-034C-4446-AA8B-507C8B852381}" type="datetimeFigureOut">
              <a:rPr lang="en-US"/>
              <a:pPr>
                <a:defRPr/>
              </a:pPr>
              <a:t>7/13/12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ADFC7D3-91E9-6148-BA5E-38CADFA2B8E5}" type="slidenum">
              <a:rPr lang="en-US"/>
              <a:pPr>
                <a:defRPr/>
              </a:pPr>
              <a:t>‹#›</a:t>
            </a:fld>
            <a:endParaRPr lang="en-US"/>
          </a:p>
        </p:txBody>
      </p:sp>
    </p:spTree>
    <p:extLst>
      <p:ext uri="{BB962C8B-B14F-4D97-AF65-F5344CB8AC3E}">
        <p14:creationId xmlns:p14="http://schemas.microsoft.com/office/powerpoint/2010/main" val="17122562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7859BE7-0B7F-0148-8A34-9B46B2DA63DF}" type="datetimeFigureOut">
              <a:rPr lang="en-US"/>
              <a:pPr>
                <a:defRPr/>
              </a:pPr>
              <a:t>7/13/12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FF9EE7E-5A74-4E4C-AF25-54022D21807C}" type="slidenum">
              <a:rPr lang="en-US"/>
              <a:pPr>
                <a:defRPr/>
              </a:pPr>
              <a:t>‹#›</a:t>
            </a:fld>
            <a:endParaRPr lang="en-US"/>
          </a:p>
        </p:txBody>
      </p:sp>
    </p:spTree>
    <p:extLst>
      <p:ext uri="{BB962C8B-B14F-4D97-AF65-F5344CB8AC3E}">
        <p14:creationId xmlns:p14="http://schemas.microsoft.com/office/powerpoint/2010/main" val="1586125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6838223"/>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655646084"/>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859331"/>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63680979"/>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69614921"/>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3099001"/>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ext Box 19"/>
          <p:cNvSpPr txBox="1">
            <a:spLocks noChangeArrowheads="1"/>
          </p:cNvSpPr>
          <p:nvPr/>
        </p:nvSpPr>
        <p:spPr bwMode="auto">
          <a:xfrm>
            <a:off x="631825" y="1668463"/>
            <a:ext cx="7978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endParaRPr lang="en-US" sz="3600" smtClean="0">
              <a:solidFill>
                <a:srgbClr val="FFFFFF"/>
              </a:solidFill>
              <a:latin typeface="B Frutiger Bold" charset="0"/>
            </a:endParaRPr>
          </a:p>
        </p:txBody>
      </p:sp>
      <p:sp>
        <p:nvSpPr>
          <p:cNvPr id="1027" name="Text Box 21"/>
          <p:cNvSpPr txBox="1">
            <a:spLocks noChangeArrowheads="1"/>
          </p:cNvSpPr>
          <p:nvPr/>
        </p:nvSpPr>
        <p:spPr bwMode="auto">
          <a:xfrm>
            <a:off x="593725" y="1530350"/>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endParaRPr lang="en-US" smtClean="0">
              <a:latin typeface="Times" charset="0"/>
            </a:endParaRPr>
          </a:p>
        </p:txBody>
      </p:sp>
      <p:sp>
        <p:nvSpPr>
          <p:cNvPr id="1028" name="Text Box 22"/>
          <p:cNvSpPr txBox="1">
            <a:spLocks noChangeArrowheads="1"/>
          </p:cNvSpPr>
          <p:nvPr/>
        </p:nvSpPr>
        <p:spPr bwMode="auto">
          <a:xfrm>
            <a:off x="555625" y="1744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spcBef>
                <a:spcPct val="50000"/>
              </a:spcBef>
              <a:defRPr/>
            </a:pPr>
            <a:endParaRPr lang="en-US" smtClean="0">
              <a:latin typeface="Times" charset="0"/>
            </a:endParaRPr>
          </a:p>
        </p:txBody>
      </p:sp>
      <p:sp>
        <p:nvSpPr>
          <p:cNvPr id="1029" name="Rectangle 35"/>
          <p:cNvSpPr>
            <a:spLocks noChangeArrowheads="1"/>
          </p:cNvSpPr>
          <p:nvPr userDrawn="1"/>
        </p:nvSpPr>
        <p:spPr bwMode="auto">
          <a:xfrm>
            <a:off x="685800" y="3810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endParaRPr lang="en-US" sz="4400" b="1" i="1">
              <a:latin typeface="BL Frutiger Black" charset="0"/>
            </a:endParaRPr>
          </a:p>
        </p:txBody>
      </p:sp>
    </p:spTree>
  </p:cSld>
  <p:clrMap bg1="dk2" tx1="lt1" bg2="dk1" tx2="lt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4014" r:id="rId12"/>
  </p:sldLayoutIdLst>
  <p:transition xmlns:p14="http://schemas.microsoft.com/office/powerpoint/2010/main"/>
  <p:txStyles>
    <p:titleStyle>
      <a:lvl1pPr algn="ctr" rtl="0" eaLnBrk="0" fontAlgn="base" hangingPunct="0">
        <a:lnSpc>
          <a:spcPct val="110000"/>
        </a:lnSpc>
        <a:spcBef>
          <a:spcPct val="0"/>
        </a:spcBef>
        <a:spcAft>
          <a:spcPct val="0"/>
        </a:spcAft>
        <a:defRPr sz="4400" b="1" i="1">
          <a:solidFill>
            <a:schemeClr val="tx1"/>
          </a:solidFill>
          <a:latin typeface="+mj-lt"/>
          <a:ea typeface="ＭＳ Ｐゴシック" charset="0"/>
          <a:cs typeface="ＭＳ Ｐゴシック" charset="0"/>
        </a:defRPr>
      </a:lvl1pPr>
      <a:lvl2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2pPr>
      <a:lvl3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3pPr>
      <a:lvl4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4pPr>
      <a:lvl5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5pPr>
      <a:lvl6pPr marL="457200" algn="ctr" rtl="0" eaLnBrk="0" fontAlgn="base" hangingPunct="0">
        <a:lnSpc>
          <a:spcPct val="110000"/>
        </a:lnSpc>
        <a:spcBef>
          <a:spcPct val="0"/>
        </a:spcBef>
        <a:spcAft>
          <a:spcPct val="0"/>
        </a:spcAft>
        <a:defRPr sz="4400" b="1" i="1">
          <a:solidFill>
            <a:schemeClr val="tx1"/>
          </a:solidFill>
          <a:latin typeface="BL Frutiger Black" charset="0"/>
        </a:defRPr>
      </a:lvl6pPr>
      <a:lvl7pPr marL="914400" algn="ctr" rtl="0" eaLnBrk="0" fontAlgn="base" hangingPunct="0">
        <a:lnSpc>
          <a:spcPct val="110000"/>
        </a:lnSpc>
        <a:spcBef>
          <a:spcPct val="0"/>
        </a:spcBef>
        <a:spcAft>
          <a:spcPct val="0"/>
        </a:spcAft>
        <a:defRPr sz="4400" b="1" i="1">
          <a:solidFill>
            <a:schemeClr val="tx1"/>
          </a:solidFill>
          <a:latin typeface="BL Frutiger Black" charset="0"/>
        </a:defRPr>
      </a:lvl7pPr>
      <a:lvl8pPr marL="1371600" algn="ctr" rtl="0" eaLnBrk="0" fontAlgn="base" hangingPunct="0">
        <a:lnSpc>
          <a:spcPct val="110000"/>
        </a:lnSpc>
        <a:spcBef>
          <a:spcPct val="0"/>
        </a:spcBef>
        <a:spcAft>
          <a:spcPct val="0"/>
        </a:spcAft>
        <a:defRPr sz="4400" b="1" i="1">
          <a:solidFill>
            <a:schemeClr val="tx1"/>
          </a:solidFill>
          <a:latin typeface="BL Frutiger Black" charset="0"/>
        </a:defRPr>
      </a:lvl8pPr>
      <a:lvl9pPr marL="1828800" algn="ctr" rtl="0" eaLnBrk="0" fontAlgn="base" hangingPunct="0">
        <a:lnSpc>
          <a:spcPct val="110000"/>
        </a:lnSpc>
        <a:spcBef>
          <a:spcPct val="0"/>
        </a:spcBef>
        <a:spcAft>
          <a:spcPct val="0"/>
        </a:spcAft>
        <a:defRPr sz="4400" b="1" i="1">
          <a:solidFill>
            <a:schemeClr val="tx1"/>
          </a:solidFill>
          <a:latin typeface="BL Frutiger Black" charset="0"/>
        </a:defRPr>
      </a:lvl9pPr>
    </p:titleStyle>
    <p:bodyStyle>
      <a:lvl1pPr marL="342900" indent="-342900" algn="l" rtl="0" eaLnBrk="0" fontAlgn="base" hangingPunct="0">
        <a:spcBef>
          <a:spcPct val="20000"/>
        </a:spcBef>
        <a:spcAft>
          <a:spcPct val="0"/>
        </a:spcAft>
        <a:buClr>
          <a:schemeClr val="tx2"/>
        </a:buClr>
        <a:buChar char="•"/>
        <a:defRPr sz="3600">
          <a:solidFill>
            <a:srgbClr val="FFFFFF"/>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2"/>
        </a:buClr>
        <a:buChar char="–"/>
        <a:defRPr sz="3200">
          <a:solidFill>
            <a:srgbClr val="FFFFFF"/>
          </a:solidFill>
          <a:latin typeface="+mn-lt"/>
          <a:ea typeface="ＭＳ Ｐゴシック" charset="-128"/>
        </a:defRPr>
      </a:lvl2pPr>
      <a:lvl3pPr marL="1143000" indent="-228600" algn="l" rtl="0" eaLnBrk="0" fontAlgn="base" hangingPunct="0">
        <a:spcBef>
          <a:spcPct val="20000"/>
        </a:spcBef>
        <a:spcAft>
          <a:spcPct val="0"/>
        </a:spcAft>
        <a:buClr>
          <a:schemeClr val="tx2"/>
        </a:buClr>
        <a:buChar char="•"/>
        <a:defRPr sz="2800">
          <a:solidFill>
            <a:srgbClr val="FFFFFF"/>
          </a:solidFill>
          <a:latin typeface="+mn-lt"/>
          <a:ea typeface="ＭＳ Ｐゴシック" charset="-128"/>
        </a:defRPr>
      </a:lvl3pPr>
      <a:lvl4pPr marL="1600200" indent="-228600" algn="l" rtl="0" eaLnBrk="0" fontAlgn="base" hangingPunct="0">
        <a:spcBef>
          <a:spcPct val="20000"/>
        </a:spcBef>
        <a:spcAft>
          <a:spcPct val="0"/>
        </a:spcAft>
        <a:buClr>
          <a:schemeClr val="tx2"/>
        </a:buClr>
        <a:buChar char="–"/>
        <a:defRPr sz="2400">
          <a:solidFill>
            <a:srgbClr val="FFFFFF"/>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5pPr>
      <a:lvl6pPr marL="25146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6pPr>
      <a:lvl7pPr marL="29718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7pPr>
      <a:lvl8pPr marL="34290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8pPr>
      <a:lvl9pPr marL="38862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open Bible-ppt background darker.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ChangeArrowheads="1"/>
          </p:cNvSpPr>
          <p:nvPr userDrawn="1"/>
        </p:nvSpPr>
        <p:spPr bwMode="auto">
          <a:xfrm>
            <a:off x="-28575" y="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rgbClr val="FFCC66"/>
                </a:solidFill>
                <a:effectLst>
                  <a:outerShdw blurRad="50800" dist="38100" dir="8100000" algn="tr" rotWithShape="0">
                    <a:prstClr val="black">
                      <a:alpha val="40000"/>
                    </a:prstClr>
                  </a:outerShdw>
                </a:effectLst>
                <a:latin typeface="BI Frutiger BoldItalic" charset="0"/>
              </a:rPr>
              <a:t>Luke 1:1-4</a:t>
            </a:r>
            <a:endParaRPr lang="en-US" sz="4400" b="1" i="1" dirty="0">
              <a:solidFill>
                <a:srgbClr val="FFCC66"/>
              </a:solidFill>
              <a:effectLst>
                <a:outerShdw blurRad="50800" dist="38100" dir="8100000" algn="tr" rotWithShape="0">
                  <a:prstClr val="black">
                    <a:alpha val="40000"/>
                  </a:prstClr>
                </a:outerShdw>
              </a:effectLst>
              <a:latin typeface="BL Frutiger Black" charset="0"/>
            </a:endParaRPr>
          </a:p>
        </p:txBody>
      </p:sp>
      <p:sp>
        <p:nvSpPr>
          <p:cNvPr id="9" name="Text Box 3"/>
          <p:cNvSpPr txBox="1">
            <a:spLocks noChangeArrowheads="1"/>
          </p:cNvSpPr>
          <p:nvPr userDrawn="1"/>
        </p:nvSpPr>
        <p:spPr bwMode="auto">
          <a:xfrm>
            <a:off x="733425" y="1120775"/>
            <a:ext cx="82296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r>
              <a:rPr lang="en-US" sz="3200" dirty="0" smtClean="0">
                <a:solidFill>
                  <a:srgbClr val="FFFFCC"/>
                </a:solidFill>
                <a:latin typeface="Frutiger 57Cn" charset="0"/>
              </a:rPr>
              <a:t>1 Inasmuch as many have taken in hand to set in order a narrative of those things which have been fulfilled among us,</a:t>
            </a:r>
          </a:p>
          <a:p>
            <a:pPr algn="l">
              <a:defRPr/>
            </a:pPr>
            <a:r>
              <a:rPr lang="en-US" sz="3200" dirty="0" smtClean="0">
                <a:solidFill>
                  <a:srgbClr val="FFFFCC"/>
                </a:solidFill>
                <a:latin typeface="Frutiger 57Cn" charset="0"/>
              </a:rPr>
              <a:t>2 just as those who from the beginning were eyewitnesses and ministers of the word delivered them to us,</a:t>
            </a:r>
          </a:p>
          <a:p>
            <a:pPr algn="l">
              <a:defRPr/>
            </a:pPr>
            <a:r>
              <a:rPr lang="en-US" sz="3200" dirty="0" smtClean="0">
                <a:solidFill>
                  <a:srgbClr val="FFFFCC"/>
                </a:solidFill>
                <a:latin typeface="Frutiger 57Cn" charset="0"/>
              </a:rPr>
              <a:t>3 it seemed good to me also, having had perfect understanding of all things from the very first, to write to you an orderly account, most excellent </a:t>
            </a:r>
            <a:r>
              <a:rPr lang="en-US" sz="3200" dirty="0" err="1" smtClean="0">
                <a:solidFill>
                  <a:srgbClr val="FFFFCC"/>
                </a:solidFill>
                <a:latin typeface="Frutiger 57Cn" charset="0"/>
              </a:rPr>
              <a:t>Theophilus</a:t>
            </a:r>
            <a:r>
              <a:rPr lang="en-US" sz="3200" dirty="0" smtClean="0">
                <a:solidFill>
                  <a:srgbClr val="FFFFCC"/>
                </a:solidFill>
                <a:latin typeface="Frutiger 57Cn" charset="0"/>
              </a:rPr>
              <a:t>,</a:t>
            </a:r>
          </a:p>
        </p:txBody>
      </p:sp>
    </p:spTree>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338" name="Picture 8" descr="open Bible-ppt background darker.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ChangeArrowheads="1"/>
          </p:cNvSpPr>
          <p:nvPr userDrawn="1"/>
        </p:nvSpPr>
        <p:spPr bwMode="auto">
          <a:xfrm>
            <a:off x="0" y="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rgbClr val="FFCC66"/>
                </a:solidFill>
                <a:effectLst>
                  <a:outerShdw blurRad="50800" dist="38100" dir="8100000" algn="tr" rotWithShape="0">
                    <a:prstClr val="black">
                      <a:alpha val="40000"/>
                    </a:prstClr>
                  </a:outerShdw>
                </a:effectLst>
                <a:latin typeface="BI Frutiger BoldItalic" charset="0"/>
              </a:rPr>
              <a:t>Verse reference here</a:t>
            </a:r>
            <a:endParaRPr lang="en-US" sz="4400" b="1" i="1" dirty="0">
              <a:solidFill>
                <a:srgbClr val="FFCC66"/>
              </a:solidFill>
              <a:effectLst>
                <a:outerShdw blurRad="50800" dist="38100" dir="8100000" algn="tr" rotWithShape="0">
                  <a:prstClr val="black">
                    <a:alpha val="40000"/>
                  </a:prstClr>
                </a:outerShdw>
              </a:effectLst>
              <a:latin typeface="BL Frutiger Black" charset="0"/>
            </a:endParaRPr>
          </a:p>
        </p:txBody>
      </p:sp>
      <p:sp>
        <p:nvSpPr>
          <p:cNvPr id="11" name="Text Box 3"/>
          <p:cNvSpPr txBox="1">
            <a:spLocks noChangeArrowheads="1"/>
          </p:cNvSpPr>
          <p:nvPr userDrawn="1"/>
        </p:nvSpPr>
        <p:spPr bwMode="auto">
          <a:xfrm>
            <a:off x="762000" y="1120775"/>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r>
              <a:rPr lang="en-US" sz="3200" dirty="0" smtClean="0">
                <a:solidFill>
                  <a:srgbClr val="FFFFCC"/>
                </a:solidFill>
                <a:latin typeface="Frutiger 57Cn" charset="0"/>
              </a:rPr>
              <a:t>1 verses here</a:t>
            </a:r>
          </a:p>
        </p:txBody>
      </p:sp>
    </p:spTree>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41148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What title does Jesus Christ </a:t>
            </a:r>
            <a:br>
              <a:rPr lang="en-US" sz="4400" b="1" dirty="0" smtClean="0">
                <a:solidFill>
                  <a:schemeClr val="tx2"/>
                </a:solidFill>
                <a:effectLst>
                  <a:outerShdw blurRad="50800" dist="38100" dir="8100000" algn="tr" rotWithShape="0">
                    <a:prstClr val="black">
                      <a:alpha val="40000"/>
                    </a:prstClr>
                  </a:outerShdw>
                </a:effectLst>
                <a:latin typeface="BI Frutiger BoldItalic" charset="0"/>
              </a:rPr>
            </a:b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use most often for Himself?</a:t>
            </a:r>
          </a:p>
          <a:p>
            <a:pPr>
              <a:lnSpc>
                <a:spcPct val="110000"/>
              </a:lnSpc>
              <a:defRPr/>
            </a:pP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“Son of Man”</a:t>
            </a:r>
          </a:p>
          <a:p>
            <a:pPr>
              <a:lnSpc>
                <a:spcPct val="110000"/>
              </a:lnSpc>
              <a:defRPr/>
            </a:pP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 </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Tree>
    <p:extLst>
      <p:ext uri="{BB962C8B-B14F-4D97-AF65-F5344CB8AC3E}">
        <p14:creationId xmlns:p14="http://schemas.microsoft.com/office/powerpoint/2010/main" val="10401118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41148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What title does Jesus Christ </a:t>
            </a:r>
            <a:br>
              <a:rPr lang="en-US" sz="4400" b="1" dirty="0" smtClean="0">
                <a:solidFill>
                  <a:schemeClr val="tx2"/>
                </a:solidFill>
                <a:effectLst>
                  <a:outerShdw blurRad="50800" dist="38100" dir="8100000" algn="tr" rotWithShape="0">
                    <a:prstClr val="black">
                      <a:alpha val="40000"/>
                    </a:prstClr>
                  </a:outerShdw>
                </a:effectLst>
                <a:latin typeface="BI Frutiger BoldItalic" charset="0"/>
              </a:rPr>
            </a:b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use most often for Himself?</a:t>
            </a:r>
          </a:p>
          <a:p>
            <a:pPr>
              <a:lnSpc>
                <a:spcPct val="110000"/>
              </a:lnSpc>
              <a:defRPr/>
            </a:pP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“Son of Man”</a:t>
            </a:r>
          </a:p>
          <a:p>
            <a:pPr>
              <a:lnSpc>
                <a:spcPct val="110000"/>
              </a:lnSpc>
              <a:defRPr/>
            </a:pP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He uses it 84 times in the Gospels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Tree>
    <p:extLst>
      <p:ext uri="{BB962C8B-B14F-4D97-AF65-F5344CB8AC3E}">
        <p14:creationId xmlns:p14="http://schemas.microsoft.com/office/powerpoint/2010/main" val="41224104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“Son of Man”</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5478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Matthew </a:t>
            </a:r>
            <a:r>
              <a:rPr lang="en-US" sz="3200" dirty="0">
                <a:latin typeface="Frutiger 57Cn"/>
                <a:cs typeface="Frutiger 57Cn"/>
              </a:rPr>
              <a:t>10:23  “When they persecute you in this city, flee to another. For assuredly, I say to you, you will not have gone through the cities of Israel before the </a:t>
            </a:r>
            <a:r>
              <a:rPr lang="en-US" sz="3200" b="1" dirty="0">
                <a:latin typeface="Frutiger 57Cn"/>
                <a:cs typeface="Frutiger 57Cn"/>
              </a:rPr>
              <a:t>Son of Man</a:t>
            </a:r>
            <a:r>
              <a:rPr lang="en-US" sz="3200" dirty="0">
                <a:latin typeface="Frutiger 57Cn"/>
                <a:cs typeface="Frutiger 57Cn"/>
              </a:rPr>
              <a:t> comes</a:t>
            </a:r>
            <a:r>
              <a:rPr lang="en-US" sz="3200" dirty="0" smtClean="0">
                <a:latin typeface="Frutiger 57Cn"/>
                <a:cs typeface="Frutiger 57Cn"/>
              </a:rPr>
              <a:t>.</a:t>
            </a:r>
          </a:p>
          <a:p>
            <a:pPr algn="l"/>
            <a:endParaRPr lang="en-US" sz="1000" dirty="0">
              <a:latin typeface="Frutiger 57Cn"/>
              <a:cs typeface="Frutiger 57Cn"/>
            </a:endParaRPr>
          </a:p>
          <a:p>
            <a:pPr algn="l"/>
            <a:r>
              <a:rPr lang="en-US" sz="3200" dirty="0" smtClean="0">
                <a:latin typeface="Frutiger 57Cn"/>
                <a:cs typeface="Frutiger 57Cn"/>
              </a:rPr>
              <a:t>Matthew </a:t>
            </a:r>
            <a:r>
              <a:rPr lang="en-US" sz="3200" dirty="0">
                <a:latin typeface="Frutiger 57Cn"/>
                <a:cs typeface="Frutiger 57Cn"/>
              </a:rPr>
              <a:t>12:8  “For the </a:t>
            </a:r>
            <a:r>
              <a:rPr lang="en-US" sz="3200" b="1" dirty="0">
                <a:latin typeface="Frutiger 57Cn"/>
                <a:cs typeface="Frutiger 57Cn"/>
              </a:rPr>
              <a:t>Son of Man</a:t>
            </a:r>
            <a:r>
              <a:rPr lang="en-US" sz="3200" dirty="0">
                <a:latin typeface="Frutiger 57Cn"/>
                <a:cs typeface="Frutiger 57Cn"/>
              </a:rPr>
              <a:t> is Lord even of the Sabbath.</a:t>
            </a:r>
            <a:r>
              <a:rPr lang="en-US" sz="3200" dirty="0" smtClean="0">
                <a:latin typeface="Frutiger 57Cn"/>
                <a:cs typeface="Frutiger 57Cn"/>
              </a:rPr>
              <a:t>”</a:t>
            </a:r>
          </a:p>
          <a:p>
            <a:pPr algn="l"/>
            <a:endParaRPr lang="en-US" sz="1000" dirty="0">
              <a:latin typeface="Frutiger 57Cn"/>
              <a:cs typeface="Frutiger 57Cn"/>
            </a:endParaRPr>
          </a:p>
          <a:p>
            <a:pPr algn="l"/>
            <a:r>
              <a:rPr lang="en-US" sz="3200" dirty="0">
                <a:latin typeface="Frutiger 57Cn"/>
                <a:cs typeface="Frutiger 57Cn"/>
              </a:rPr>
              <a:t>Matthew 12:40  “For as Jonah was three days and three nights in the belly of the great fish, so will the </a:t>
            </a:r>
            <a:r>
              <a:rPr lang="en-US" sz="3200" b="1" dirty="0">
                <a:latin typeface="Frutiger 57Cn"/>
                <a:cs typeface="Frutiger 57Cn"/>
              </a:rPr>
              <a:t>Son of Man</a:t>
            </a:r>
            <a:r>
              <a:rPr lang="en-US" sz="3200" dirty="0">
                <a:latin typeface="Frutiger 57Cn"/>
                <a:cs typeface="Frutiger 57Cn"/>
              </a:rPr>
              <a:t> be three days and three nights in the heart of the earth</a:t>
            </a:r>
            <a:r>
              <a:rPr lang="en-US" sz="3200" dirty="0" smtClean="0">
                <a:latin typeface="Frutiger 57Cn"/>
                <a:cs typeface="Frutiger 57Cn"/>
              </a:rPr>
              <a:t>.</a:t>
            </a:r>
          </a:p>
          <a:p>
            <a:pPr algn="l"/>
            <a:endParaRPr lang="en-US" sz="1000" dirty="0">
              <a:latin typeface="Frutiger 57Cn"/>
              <a:cs typeface="Frutiger 57Cn"/>
            </a:endParaRPr>
          </a:p>
        </p:txBody>
      </p:sp>
    </p:spTree>
    <p:extLst>
      <p:ext uri="{BB962C8B-B14F-4D97-AF65-F5344CB8AC3E}">
        <p14:creationId xmlns:p14="http://schemas.microsoft.com/office/powerpoint/2010/main" val="18302518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“Son of Man”</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153400" cy="5478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Matthew </a:t>
            </a:r>
            <a:r>
              <a:rPr lang="en-US" sz="3200" dirty="0">
                <a:latin typeface="Frutiger 57Cn"/>
                <a:cs typeface="Frutiger 57Cn"/>
              </a:rPr>
              <a:t>13:41 “The </a:t>
            </a:r>
            <a:r>
              <a:rPr lang="en-US" sz="3200" b="1" dirty="0">
                <a:latin typeface="Frutiger 57Cn"/>
                <a:cs typeface="Frutiger 57Cn"/>
              </a:rPr>
              <a:t>Son of Man</a:t>
            </a:r>
            <a:r>
              <a:rPr lang="en-US" sz="3200" dirty="0">
                <a:latin typeface="Frutiger 57Cn"/>
                <a:cs typeface="Frutiger 57Cn"/>
              </a:rPr>
              <a:t> will send out His angels, and they will gather out of His kingdom all things that offend, and those who practice lawlessness,</a:t>
            </a:r>
          </a:p>
          <a:p>
            <a:pPr algn="l"/>
            <a:endParaRPr lang="en-US" sz="1000" dirty="0">
              <a:latin typeface="Frutiger 57Cn"/>
              <a:cs typeface="Frutiger 57Cn"/>
            </a:endParaRPr>
          </a:p>
          <a:p>
            <a:pPr algn="l"/>
            <a:r>
              <a:rPr lang="en-US" sz="3200" dirty="0">
                <a:latin typeface="Frutiger 57Cn"/>
                <a:cs typeface="Frutiger 57Cn"/>
              </a:rPr>
              <a:t>Matthew 16:13  When Jesus came into the region of Caesarea Philippi, He asked His disciples, saying, “Who do men say that I, the </a:t>
            </a:r>
            <a:r>
              <a:rPr lang="en-US" sz="3200" b="1" dirty="0">
                <a:latin typeface="Frutiger 57Cn"/>
                <a:cs typeface="Frutiger 57Cn"/>
              </a:rPr>
              <a:t>Son of Man</a:t>
            </a:r>
            <a:r>
              <a:rPr lang="en-US" sz="3200" dirty="0">
                <a:latin typeface="Frutiger 57Cn"/>
                <a:cs typeface="Frutiger 57Cn"/>
              </a:rPr>
              <a:t>, am?”</a:t>
            </a:r>
          </a:p>
          <a:p>
            <a:pPr algn="l"/>
            <a:endParaRPr lang="en-US" sz="1000" dirty="0">
              <a:latin typeface="Frutiger 57Cn"/>
              <a:cs typeface="Frutiger 57Cn"/>
            </a:endParaRPr>
          </a:p>
          <a:p>
            <a:pPr algn="l"/>
            <a:r>
              <a:rPr lang="en-US" sz="3200" dirty="0">
                <a:latin typeface="Frutiger 57Cn"/>
                <a:cs typeface="Frutiger 57Cn"/>
              </a:rPr>
              <a:t>Matthew 16:27  “For the </a:t>
            </a:r>
            <a:r>
              <a:rPr lang="en-US" sz="3200" b="1" dirty="0">
                <a:latin typeface="Frutiger 57Cn"/>
                <a:cs typeface="Frutiger 57Cn"/>
              </a:rPr>
              <a:t>Son of Man</a:t>
            </a:r>
            <a:r>
              <a:rPr lang="en-US" sz="3200" dirty="0">
                <a:latin typeface="Frutiger 57Cn"/>
                <a:cs typeface="Frutiger 57Cn"/>
              </a:rPr>
              <a:t> will come in the glory of His Father with His angels, and then He will reward each according to his works.</a:t>
            </a:r>
          </a:p>
          <a:p>
            <a:pPr algn="l"/>
            <a:endParaRPr lang="en-US" sz="1000" dirty="0">
              <a:latin typeface="Frutiger 57Cn"/>
              <a:cs typeface="Frutiger 57Cn"/>
            </a:endParaRPr>
          </a:p>
        </p:txBody>
      </p:sp>
    </p:spTree>
    <p:extLst>
      <p:ext uri="{BB962C8B-B14F-4D97-AF65-F5344CB8AC3E}">
        <p14:creationId xmlns:p14="http://schemas.microsoft.com/office/powerpoint/2010/main" val="38455745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“Son of Man”</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153400" cy="5478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Matthew 16:28  “Assuredly, I say to you, there are some standing here who shall not taste death till they see the </a:t>
            </a:r>
            <a:r>
              <a:rPr lang="en-US" sz="3200" b="1" dirty="0">
                <a:latin typeface="Frutiger 57Cn"/>
                <a:cs typeface="Frutiger 57Cn"/>
              </a:rPr>
              <a:t>Son of Man</a:t>
            </a:r>
            <a:r>
              <a:rPr lang="en-US" sz="3200" dirty="0">
                <a:latin typeface="Frutiger 57Cn"/>
                <a:cs typeface="Frutiger 57Cn"/>
              </a:rPr>
              <a:t> coming in His kingdom.”</a:t>
            </a:r>
          </a:p>
          <a:p>
            <a:pPr algn="l"/>
            <a:endParaRPr lang="en-US" sz="1000" dirty="0">
              <a:latin typeface="Frutiger 57Cn"/>
              <a:cs typeface="Frutiger 57Cn"/>
            </a:endParaRPr>
          </a:p>
          <a:p>
            <a:pPr algn="l"/>
            <a:r>
              <a:rPr lang="en-US" sz="3200" dirty="0">
                <a:latin typeface="Frutiger 57Cn"/>
                <a:cs typeface="Frutiger 57Cn"/>
              </a:rPr>
              <a:t>Matthew 18:11 “For the </a:t>
            </a:r>
            <a:r>
              <a:rPr lang="en-US" sz="3200" b="1" dirty="0">
                <a:latin typeface="Frutiger 57Cn"/>
                <a:cs typeface="Frutiger 57Cn"/>
              </a:rPr>
              <a:t>Son of Man</a:t>
            </a:r>
            <a:r>
              <a:rPr lang="en-US" sz="3200" dirty="0">
                <a:latin typeface="Frutiger 57Cn"/>
                <a:cs typeface="Frutiger 57Cn"/>
              </a:rPr>
              <a:t> has come to save that which was lost.</a:t>
            </a:r>
          </a:p>
          <a:p>
            <a:pPr algn="l"/>
            <a:endParaRPr lang="en-US" sz="1000" dirty="0">
              <a:latin typeface="Frutiger 57Cn"/>
              <a:cs typeface="Frutiger 57Cn"/>
            </a:endParaRPr>
          </a:p>
          <a:p>
            <a:pPr algn="l"/>
            <a:r>
              <a:rPr lang="en-US" sz="3200" dirty="0">
                <a:latin typeface="Frutiger 57Cn"/>
                <a:cs typeface="Frutiger 57Cn"/>
              </a:rPr>
              <a:t>Matthew 19:28  So Jesus said to them, “Assuredly I say to you, that in the regeneration, when the </a:t>
            </a:r>
            <a:r>
              <a:rPr lang="en-US" sz="3200" b="1" dirty="0">
                <a:latin typeface="Frutiger 57Cn"/>
                <a:cs typeface="Frutiger 57Cn"/>
              </a:rPr>
              <a:t>Son of Man</a:t>
            </a:r>
            <a:r>
              <a:rPr lang="en-US" sz="3200" dirty="0">
                <a:latin typeface="Frutiger 57Cn"/>
                <a:cs typeface="Frutiger 57Cn"/>
              </a:rPr>
              <a:t> sits on the throne of His glory, you who have followed Me will also sit on twelve thrones, judging the twelve tribes of Israel.</a:t>
            </a:r>
          </a:p>
          <a:p>
            <a:pPr algn="l"/>
            <a:endParaRPr lang="en-US" sz="1000" dirty="0">
              <a:latin typeface="Frutiger 57Cn"/>
              <a:cs typeface="Frutiger 57Cn"/>
            </a:endParaRPr>
          </a:p>
        </p:txBody>
      </p:sp>
    </p:spTree>
    <p:extLst>
      <p:ext uri="{BB962C8B-B14F-4D97-AF65-F5344CB8AC3E}">
        <p14:creationId xmlns:p14="http://schemas.microsoft.com/office/powerpoint/2010/main" val="184468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“Son of Man”</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153400" cy="640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Matthew  </a:t>
            </a:r>
            <a:r>
              <a:rPr lang="en-US" sz="3200" dirty="0">
                <a:latin typeface="Frutiger 57Cn"/>
                <a:cs typeface="Frutiger 57Cn"/>
              </a:rPr>
              <a:t>20:28  “just as the </a:t>
            </a:r>
            <a:r>
              <a:rPr lang="en-US" sz="3200" b="1" dirty="0">
                <a:latin typeface="Frutiger 57Cn"/>
                <a:cs typeface="Frutiger 57Cn"/>
              </a:rPr>
              <a:t>Son of Man</a:t>
            </a:r>
            <a:r>
              <a:rPr lang="en-US" sz="3200" dirty="0">
                <a:latin typeface="Frutiger 57Cn"/>
                <a:cs typeface="Frutiger 57Cn"/>
              </a:rPr>
              <a:t> did not come to be served, but to serve, and to give His life a ransom for many.”</a:t>
            </a:r>
          </a:p>
          <a:p>
            <a:pPr algn="l"/>
            <a:endParaRPr lang="en-US" sz="800" dirty="0">
              <a:latin typeface="Frutiger 57Cn"/>
              <a:cs typeface="Frutiger 57Cn"/>
            </a:endParaRPr>
          </a:p>
          <a:p>
            <a:pPr algn="l"/>
            <a:r>
              <a:rPr lang="en-US" sz="3200" dirty="0">
                <a:latin typeface="Frutiger 57Cn"/>
                <a:cs typeface="Frutiger 57Cn"/>
              </a:rPr>
              <a:t>Matthew  24:27  “For as the lightning comes from the east and flashes to the west, so also will the coming of the </a:t>
            </a:r>
            <a:r>
              <a:rPr lang="en-US" sz="3200" b="1" dirty="0">
                <a:latin typeface="Frutiger 57Cn"/>
                <a:cs typeface="Frutiger 57Cn"/>
              </a:rPr>
              <a:t>Son of Man</a:t>
            </a:r>
            <a:r>
              <a:rPr lang="en-US" sz="3200" dirty="0">
                <a:latin typeface="Frutiger 57Cn"/>
                <a:cs typeface="Frutiger 57Cn"/>
              </a:rPr>
              <a:t> be.</a:t>
            </a:r>
          </a:p>
          <a:p>
            <a:pPr algn="l"/>
            <a:endParaRPr lang="en-US" sz="800" dirty="0">
              <a:latin typeface="Frutiger 57Cn"/>
              <a:cs typeface="Frutiger 57Cn"/>
            </a:endParaRPr>
          </a:p>
          <a:p>
            <a:pPr algn="l"/>
            <a:r>
              <a:rPr lang="en-US" sz="3200" dirty="0">
                <a:latin typeface="Frutiger 57Cn"/>
                <a:cs typeface="Frutiger 57Cn"/>
              </a:rPr>
              <a:t>Matthew  24:30  “Then the sign of the </a:t>
            </a:r>
            <a:r>
              <a:rPr lang="en-US" sz="3200" b="1" dirty="0">
                <a:latin typeface="Frutiger 57Cn"/>
                <a:cs typeface="Frutiger 57Cn"/>
              </a:rPr>
              <a:t>Son of Man</a:t>
            </a:r>
            <a:r>
              <a:rPr lang="en-US" sz="3200" dirty="0">
                <a:latin typeface="Frutiger 57Cn"/>
                <a:cs typeface="Frutiger 57Cn"/>
              </a:rPr>
              <a:t> will appear in heaven, and then all the tribes of the earth will mourn, and they will see the </a:t>
            </a:r>
            <a:r>
              <a:rPr lang="en-US" sz="3200" b="1" dirty="0">
                <a:latin typeface="Frutiger 57Cn"/>
                <a:cs typeface="Frutiger 57Cn"/>
              </a:rPr>
              <a:t>Son of Man</a:t>
            </a:r>
            <a:r>
              <a:rPr lang="en-US" sz="3200" dirty="0">
                <a:latin typeface="Frutiger 57Cn"/>
                <a:cs typeface="Frutiger 57Cn"/>
              </a:rPr>
              <a:t> coming on the clouds of heaven with power and great glory.</a:t>
            </a:r>
          </a:p>
          <a:p>
            <a:pPr algn="l"/>
            <a:endParaRPr lang="en-US" sz="1000" dirty="0">
              <a:latin typeface="Frutiger 57Cn"/>
              <a:cs typeface="Frutiger 57Cn"/>
            </a:endParaRPr>
          </a:p>
          <a:p>
            <a:pPr algn="l"/>
            <a:endParaRPr lang="en-US" sz="3200" dirty="0">
              <a:latin typeface="Frutiger 57Cn"/>
              <a:cs typeface="Frutiger 57Cn"/>
            </a:endParaRPr>
          </a:p>
        </p:txBody>
      </p:sp>
    </p:spTree>
    <p:extLst>
      <p:ext uri="{BB962C8B-B14F-4D97-AF65-F5344CB8AC3E}">
        <p14:creationId xmlns:p14="http://schemas.microsoft.com/office/powerpoint/2010/main" val="291617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“Son of Man”</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15340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Matthew  24:37  “But as the days of Noah were, so also will the coming of the </a:t>
            </a:r>
            <a:r>
              <a:rPr lang="en-US" sz="3200" b="1" dirty="0">
                <a:latin typeface="Frutiger 57Cn"/>
                <a:cs typeface="Frutiger 57Cn"/>
              </a:rPr>
              <a:t>Son of Man</a:t>
            </a:r>
            <a:r>
              <a:rPr lang="en-US" sz="3200" dirty="0">
                <a:latin typeface="Frutiger 57Cn"/>
                <a:cs typeface="Frutiger 57Cn"/>
              </a:rPr>
              <a:t> be.</a:t>
            </a:r>
          </a:p>
          <a:p>
            <a:pPr algn="l"/>
            <a:endParaRPr lang="en-US" sz="1000" dirty="0">
              <a:latin typeface="Frutiger 57Cn"/>
              <a:cs typeface="Frutiger 57Cn"/>
            </a:endParaRPr>
          </a:p>
          <a:p>
            <a:pPr algn="l"/>
            <a:r>
              <a:rPr lang="en-US" sz="3200" dirty="0">
                <a:latin typeface="Frutiger 57Cn"/>
                <a:cs typeface="Frutiger 57Cn"/>
              </a:rPr>
              <a:t>Matthew  24:44  “Therefore you also be ready, for the </a:t>
            </a:r>
            <a:r>
              <a:rPr lang="en-US" sz="3200" b="1" dirty="0">
                <a:latin typeface="Frutiger 57Cn"/>
                <a:cs typeface="Frutiger 57Cn"/>
              </a:rPr>
              <a:t>Son of Man</a:t>
            </a:r>
            <a:r>
              <a:rPr lang="en-US" sz="3200" dirty="0">
                <a:latin typeface="Frutiger 57Cn"/>
                <a:cs typeface="Frutiger 57Cn"/>
              </a:rPr>
              <a:t> is coming at an hour you do not expect.</a:t>
            </a:r>
          </a:p>
          <a:p>
            <a:pPr algn="l"/>
            <a:endParaRPr lang="en-US" sz="1000" dirty="0">
              <a:latin typeface="Frutiger 57Cn"/>
              <a:cs typeface="Frutiger 57Cn"/>
            </a:endParaRPr>
          </a:p>
          <a:p>
            <a:pPr algn="l"/>
            <a:r>
              <a:rPr lang="en-US" sz="3200" dirty="0">
                <a:latin typeface="Frutiger 57Cn"/>
                <a:cs typeface="Frutiger 57Cn"/>
              </a:rPr>
              <a:t>Matthew  25:13  “Watch therefore, for you know neither the day nor the hour in which the </a:t>
            </a:r>
            <a:r>
              <a:rPr lang="en-US" sz="3200" b="1" dirty="0">
                <a:latin typeface="Frutiger 57Cn"/>
                <a:cs typeface="Frutiger 57Cn"/>
              </a:rPr>
              <a:t>Son of Man</a:t>
            </a:r>
            <a:r>
              <a:rPr lang="en-US" sz="3200" dirty="0">
                <a:latin typeface="Frutiger 57Cn"/>
                <a:cs typeface="Frutiger 57Cn"/>
              </a:rPr>
              <a:t> is coming.</a:t>
            </a:r>
          </a:p>
          <a:p>
            <a:pPr algn="l"/>
            <a:endParaRPr lang="en-US" sz="1000" dirty="0">
              <a:latin typeface="Frutiger 57Cn"/>
              <a:cs typeface="Frutiger 57Cn"/>
            </a:endParaRPr>
          </a:p>
        </p:txBody>
      </p:sp>
    </p:spTree>
    <p:extLst>
      <p:ext uri="{BB962C8B-B14F-4D97-AF65-F5344CB8AC3E}">
        <p14:creationId xmlns:p14="http://schemas.microsoft.com/office/powerpoint/2010/main" val="16969066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“Son of Man”</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153400"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Matthew  25:31 “When the </a:t>
            </a:r>
            <a:r>
              <a:rPr lang="en-US" sz="3200" b="1" dirty="0">
                <a:latin typeface="Frutiger 57Cn"/>
                <a:cs typeface="Frutiger 57Cn"/>
              </a:rPr>
              <a:t>Son of Man</a:t>
            </a:r>
            <a:r>
              <a:rPr lang="en-US" sz="3200" dirty="0">
                <a:latin typeface="Frutiger 57Cn"/>
                <a:cs typeface="Frutiger 57Cn"/>
              </a:rPr>
              <a:t> comes in His glory, and all the holy angels with Him, then He will sit on the throne of His glory.</a:t>
            </a:r>
          </a:p>
          <a:p>
            <a:pPr algn="l"/>
            <a:endParaRPr lang="en-US" sz="1000" dirty="0">
              <a:latin typeface="Frutiger 57Cn"/>
              <a:cs typeface="Frutiger 57Cn"/>
            </a:endParaRPr>
          </a:p>
        </p:txBody>
      </p:sp>
    </p:spTree>
    <p:extLst>
      <p:ext uri="{BB962C8B-B14F-4D97-AF65-F5344CB8AC3E}">
        <p14:creationId xmlns:p14="http://schemas.microsoft.com/office/powerpoint/2010/main" val="9312359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“Son of Man”</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153400"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Matthew  25:31 “When the </a:t>
            </a:r>
            <a:r>
              <a:rPr lang="en-US" sz="3200" b="1" dirty="0">
                <a:latin typeface="Frutiger 57Cn"/>
                <a:cs typeface="Frutiger 57Cn"/>
              </a:rPr>
              <a:t>Son of Man</a:t>
            </a:r>
            <a:r>
              <a:rPr lang="en-US" sz="3200" dirty="0">
                <a:latin typeface="Frutiger 57Cn"/>
                <a:cs typeface="Frutiger 57Cn"/>
              </a:rPr>
              <a:t> comes in His glory, and all the holy angels with Him, then He will sit on the throne of His glory.</a:t>
            </a:r>
          </a:p>
          <a:p>
            <a:pPr algn="l"/>
            <a:endParaRPr lang="en-US" sz="1000" dirty="0">
              <a:latin typeface="Frutiger 57Cn"/>
              <a:cs typeface="Frutiger 57Cn"/>
            </a:endParaRPr>
          </a:p>
        </p:txBody>
      </p:sp>
      <p:sp>
        <p:nvSpPr>
          <p:cNvPr id="5" name="Rectangle 2"/>
          <p:cNvSpPr>
            <a:spLocks noChangeArrowheads="1"/>
          </p:cNvSpPr>
          <p:nvPr/>
        </p:nvSpPr>
        <p:spPr bwMode="auto">
          <a:xfrm>
            <a:off x="0" y="38100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So what’s His point?</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Tree>
    <p:extLst>
      <p:ext uri="{BB962C8B-B14F-4D97-AF65-F5344CB8AC3E}">
        <p14:creationId xmlns:p14="http://schemas.microsoft.com/office/powerpoint/2010/main" val="16521811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Daniel 7:13-14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153400" cy="4678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13  “I was watching in the night visions, and behold, One like the </a:t>
            </a:r>
            <a:r>
              <a:rPr lang="en-US" sz="3200" b="1" dirty="0">
                <a:solidFill>
                  <a:srgbClr val="FFCC66"/>
                </a:solidFill>
                <a:latin typeface="Frutiger 57Cn"/>
                <a:cs typeface="Frutiger 57Cn"/>
              </a:rPr>
              <a:t>Son of Man</a:t>
            </a:r>
            <a:r>
              <a:rPr lang="en-US" sz="3200" dirty="0">
                <a:latin typeface="Frutiger 57Cn"/>
                <a:cs typeface="Frutiger 57Cn"/>
              </a:rPr>
              <a:t>, coming with the clouds of heaven! He came to the Ancient of Days, and they brought Him near before Him.</a:t>
            </a:r>
          </a:p>
          <a:p>
            <a:pPr algn="l"/>
            <a:r>
              <a:rPr lang="en-US" sz="3200" dirty="0">
                <a:latin typeface="Frutiger 57Cn"/>
                <a:cs typeface="Frutiger 57Cn"/>
              </a:rPr>
              <a:t>14  Then to Him was given dominion and glory and a kingdom, that all peoples, nations, and languages should serve Him. His dominion is an everlasting dominion, which shall not pass away, and His kingdom the one which shall not be destroyed.</a:t>
            </a:r>
          </a:p>
          <a:p>
            <a:pPr algn="l"/>
            <a:endParaRPr lang="en-US" sz="1000" dirty="0">
              <a:latin typeface="Frutiger 57Cn"/>
              <a:cs typeface="Frutiger 57Cn"/>
            </a:endParaRPr>
          </a:p>
        </p:txBody>
      </p:sp>
    </p:spTree>
    <p:extLst>
      <p:ext uri="{BB962C8B-B14F-4D97-AF65-F5344CB8AC3E}">
        <p14:creationId xmlns:p14="http://schemas.microsoft.com/office/powerpoint/2010/main" val="9624012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2"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ChangeArrowheads="1"/>
          </p:cNvSpPr>
          <p:nvPr/>
        </p:nvSpPr>
        <p:spPr bwMode="auto">
          <a:xfrm>
            <a:off x="0" y="776103"/>
            <a:ext cx="9144000" cy="4094967"/>
          </a:xfrm>
          <a:prstGeom prst="rect">
            <a:avLst/>
          </a:prstGeom>
          <a:noFill/>
          <a:ln w="12700">
            <a:noFill/>
            <a:miter lim="800000"/>
            <a:headEnd type="none" w="sm" len="sm"/>
            <a:tailEnd type="none" w="sm" len="sm"/>
          </a:ln>
          <a:effectLst>
            <a:outerShdw blurRad="63500" dist="38099" dir="2700000" algn="ctr" rotWithShape="0">
              <a:schemeClr val="bg1">
                <a:alpha val="74998"/>
              </a:schemeClr>
            </a:outerShdw>
          </a:effectLst>
        </p:spPr>
        <p:txBody>
          <a:bodyPr anchor="b">
            <a:spAutoFit/>
          </a:bodyPr>
          <a:lstStyle/>
          <a:p>
            <a:pPr>
              <a:lnSpc>
                <a:spcPct val="90000"/>
              </a:lnSpc>
              <a:defRPr/>
            </a:pPr>
            <a:r>
              <a:rPr lang="en-US" sz="7200" b="1" i="1" dirty="0" err="1" smtClean="0">
                <a:latin typeface="Papyrus" charset="0"/>
              </a:rPr>
              <a:t>Remez</a:t>
            </a:r>
            <a:endParaRPr lang="en-US" sz="7200" b="1" i="1" dirty="0" smtClean="0">
              <a:latin typeface="Papyrus" charset="0"/>
            </a:endParaRPr>
          </a:p>
          <a:p>
            <a:pPr>
              <a:lnSpc>
                <a:spcPct val="90000"/>
              </a:lnSpc>
              <a:defRPr/>
            </a:pPr>
            <a:endParaRPr lang="en-US" sz="5400" b="1" dirty="0" smtClean="0">
              <a:latin typeface="Papyrus" charset="0"/>
            </a:endParaRPr>
          </a:p>
          <a:p>
            <a:pPr>
              <a:lnSpc>
                <a:spcPct val="90000"/>
              </a:lnSpc>
              <a:defRPr/>
            </a:pPr>
            <a:r>
              <a:rPr lang="en-US" sz="5400" b="1" dirty="0" smtClean="0">
                <a:latin typeface="Papyrus" charset="0"/>
              </a:rPr>
              <a:t>Key to </a:t>
            </a:r>
            <a:br>
              <a:rPr lang="en-US" sz="5400" b="1" dirty="0" smtClean="0">
                <a:latin typeface="Papyrus" charset="0"/>
              </a:rPr>
            </a:br>
            <a:r>
              <a:rPr lang="en-US" sz="5400" b="1" dirty="0" smtClean="0">
                <a:latin typeface="Papyrus" charset="0"/>
              </a:rPr>
              <a:t>Understanding </a:t>
            </a:r>
            <a:br>
              <a:rPr lang="en-US" sz="5400" b="1" dirty="0" smtClean="0">
                <a:latin typeface="Papyrus" charset="0"/>
              </a:rPr>
            </a:br>
            <a:r>
              <a:rPr lang="en-US" sz="5400" b="1" dirty="0" smtClean="0">
                <a:latin typeface="Papyrus" charset="0"/>
              </a:rPr>
              <a:t>Several Gospel Puzzles</a:t>
            </a:r>
            <a:endParaRPr lang="en-US" sz="7200" b="1" dirty="0">
              <a:latin typeface="Papyrus"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21:12-16</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12  Then Jesus went into the temple of God and drove out all those who bought and sold in the temple, and overturned the tables of the money changers and the seats of those who sold doves.</a:t>
            </a:r>
          </a:p>
          <a:p>
            <a:pPr algn="l"/>
            <a:r>
              <a:rPr lang="en-US" sz="3200" dirty="0">
                <a:latin typeface="Frutiger 57Cn"/>
                <a:cs typeface="Frutiger 57Cn"/>
              </a:rPr>
              <a:t>13  And He said to them, “It is written, ‘My house shall be called a house of prayer,’ but you have made it a ‘den of thieves.’”</a:t>
            </a:r>
          </a:p>
          <a:p>
            <a:pPr algn="l"/>
            <a:r>
              <a:rPr lang="en-US" sz="3200" dirty="0">
                <a:latin typeface="Frutiger 57Cn"/>
                <a:cs typeface="Frutiger 57Cn"/>
              </a:rPr>
              <a:t>14  Then the blind and the lame came to Him in the temple, and He healed them</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12678637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21:12-16</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15  But when the chief priests and scribes saw the wonderful things that He did, and the children crying out in the temple and saying, “Hosanna to the Son of David!” they were indignant</a:t>
            </a:r>
          </a:p>
          <a:p>
            <a:pPr algn="l"/>
            <a:r>
              <a:rPr lang="en-US" sz="3200" dirty="0">
                <a:latin typeface="Frutiger 57Cn"/>
                <a:cs typeface="Frutiger 57Cn"/>
              </a:rPr>
              <a:t>16  and said to Him, “Do You hear what these are saying?” And Jesus said to them, “Yes. Have you never read, ‘Out of the mouth of babes and nursing infants You have perfected praise’?”</a:t>
            </a:r>
            <a:endParaRPr lang="en-US" sz="3200" dirty="0">
              <a:latin typeface="Frutiger 57Cn"/>
              <a:cs typeface="Frutiger 57Cn"/>
            </a:endParaRPr>
          </a:p>
        </p:txBody>
      </p:sp>
    </p:spTree>
    <p:extLst>
      <p:ext uri="{BB962C8B-B14F-4D97-AF65-F5344CB8AC3E}">
        <p14:creationId xmlns:p14="http://schemas.microsoft.com/office/powerpoint/2010/main" val="17010963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21:12-16</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16  And </a:t>
            </a:r>
            <a:r>
              <a:rPr lang="en-US" sz="3200" dirty="0">
                <a:latin typeface="Frutiger 57Cn"/>
                <a:cs typeface="Frutiger 57Cn"/>
              </a:rPr>
              <a:t>Jesus said to them, “Yes. Have you never read, ‘Out of the mouth of babes and nursing infants You have perfected praise’?”</a:t>
            </a:r>
            <a:endParaRPr lang="en-US" sz="3200" dirty="0">
              <a:latin typeface="Frutiger 57Cn"/>
              <a:cs typeface="Frutiger 57Cn"/>
            </a:endParaRPr>
          </a:p>
        </p:txBody>
      </p:sp>
      <p:sp>
        <p:nvSpPr>
          <p:cNvPr id="5" name="Rectangle 2"/>
          <p:cNvSpPr>
            <a:spLocks noChangeArrowheads="1"/>
          </p:cNvSpPr>
          <p:nvPr/>
        </p:nvSpPr>
        <p:spPr bwMode="auto">
          <a:xfrm>
            <a:off x="2715" y="2613025"/>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Psalm 8:2 (NLT)</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64715" y="3733800"/>
            <a:ext cx="8077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  You </a:t>
            </a:r>
            <a:r>
              <a:rPr lang="en-US" sz="3200" dirty="0">
                <a:latin typeface="Frutiger 57Cn"/>
                <a:cs typeface="Frutiger 57Cn"/>
              </a:rPr>
              <a:t>have taught children and nursing infants to give you praise. </a:t>
            </a:r>
          </a:p>
        </p:txBody>
      </p:sp>
    </p:spTree>
    <p:extLst>
      <p:ext uri="{BB962C8B-B14F-4D97-AF65-F5344CB8AC3E}">
        <p14:creationId xmlns:p14="http://schemas.microsoft.com/office/powerpoint/2010/main" val="14748524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21:12-16</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16  And </a:t>
            </a:r>
            <a:r>
              <a:rPr lang="en-US" sz="3200" dirty="0">
                <a:latin typeface="Frutiger 57Cn"/>
                <a:cs typeface="Frutiger 57Cn"/>
              </a:rPr>
              <a:t>Jesus said to them, “Yes. Have you never read, ‘Out of the mouth of babes and nursing infants You have perfected praise’?”</a:t>
            </a:r>
            <a:endParaRPr lang="en-US" sz="3200" dirty="0">
              <a:latin typeface="Frutiger 57Cn"/>
              <a:cs typeface="Frutiger 57Cn"/>
            </a:endParaRPr>
          </a:p>
        </p:txBody>
      </p:sp>
      <p:sp>
        <p:nvSpPr>
          <p:cNvPr id="5" name="Rectangle 2"/>
          <p:cNvSpPr>
            <a:spLocks noChangeArrowheads="1"/>
          </p:cNvSpPr>
          <p:nvPr/>
        </p:nvSpPr>
        <p:spPr bwMode="auto">
          <a:xfrm>
            <a:off x="2715" y="2613025"/>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Psalm 8:2 (NLT)</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64715" y="3733800"/>
            <a:ext cx="8077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  You </a:t>
            </a:r>
            <a:r>
              <a:rPr lang="en-US" sz="3200" dirty="0">
                <a:latin typeface="Frutiger 57Cn"/>
                <a:cs typeface="Frutiger 57Cn"/>
              </a:rPr>
              <a:t>have taught children and nursing infants to give you praise. </a:t>
            </a:r>
            <a:r>
              <a:rPr lang="en-US" sz="3200" dirty="0">
                <a:solidFill>
                  <a:srgbClr val="FFCC66"/>
                </a:solidFill>
                <a:latin typeface="Frutiger 57Cn"/>
                <a:cs typeface="Frutiger 57Cn"/>
              </a:rPr>
              <a:t>They silence your enemies who were seeking revenge.</a:t>
            </a:r>
          </a:p>
        </p:txBody>
      </p:sp>
    </p:spTree>
    <p:extLst>
      <p:ext uri="{BB962C8B-B14F-4D97-AF65-F5344CB8AC3E}">
        <p14:creationId xmlns:p14="http://schemas.microsoft.com/office/powerpoint/2010/main" val="4062147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Mark 11:18</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18  And the scribes and chief priests heard it </a:t>
            </a:r>
            <a:r>
              <a:rPr lang="en-US" sz="3200" dirty="0">
                <a:solidFill>
                  <a:srgbClr val="FFCC66"/>
                </a:solidFill>
                <a:latin typeface="Frutiger 57Cn"/>
                <a:cs typeface="Frutiger 57Cn"/>
              </a:rPr>
              <a:t>and sought how they might destroy Him;</a:t>
            </a:r>
            <a:r>
              <a:rPr lang="en-US" sz="3200" dirty="0">
                <a:latin typeface="Frutiger 57Cn"/>
                <a:cs typeface="Frutiger 57Cn"/>
              </a:rPr>
              <a:t> for they feared Him, because all the people were astonished at His teaching.</a:t>
            </a:r>
          </a:p>
        </p:txBody>
      </p:sp>
      <p:sp>
        <p:nvSpPr>
          <p:cNvPr id="5" name="Rectangle 2"/>
          <p:cNvSpPr>
            <a:spLocks noChangeArrowheads="1"/>
          </p:cNvSpPr>
          <p:nvPr/>
        </p:nvSpPr>
        <p:spPr bwMode="auto">
          <a:xfrm>
            <a:off x="2715" y="3141722"/>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19:47-48</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64715" y="4262497"/>
            <a:ext cx="8077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47  But </a:t>
            </a:r>
            <a:r>
              <a:rPr lang="en-US" sz="3200" dirty="0">
                <a:latin typeface="Frutiger 57Cn"/>
                <a:cs typeface="Frutiger 57Cn"/>
              </a:rPr>
              <a:t>the chief priests, the scribes, and the leaders of the people</a:t>
            </a:r>
            <a:r>
              <a:rPr lang="en-US" sz="3200" dirty="0">
                <a:solidFill>
                  <a:srgbClr val="FFCC66"/>
                </a:solidFill>
                <a:latin typeface="Frutiger 57Cn"/>
                <a:cs typeface="Frutiger 57Cn"/>
              </a:rPr>
              <a:t> sought to destroy Him,</a:t>
            </a:r>
          </a:p>
          <a:p>
            <a:pPr algn="l"/>
            <a:r>
              <a:rPr lang="en-US" sz="3200" dirty="0" smtClean="0">
                <a:latin typeface="Frutiger 57Cn"/>
                <a:cs typeface="Frutiger 57Cn"/>
              </a:rPr>
              <a:t>48  </a:t>
            </a:r>
            <a:r>
              <a:rPr lang="en-US" sz="3200" dirty="0">
                <a:latin typeface="Frutiger 57Cn"/>
                <a:cs typeface="Frutiger 57Cn"/>
              </a:rPr>
              <a:t>and were unable to do anything; for all the people were very attentive to hear Him.</a:t>
            </a:r>
          </a:p>
        </p:txBody>
      </p:sp>
    </p:spTree>
    <p:extLst>
      <p:ext uri="{BB962C8B-B14F-4D97-AF65-F5344CB8AC3E}">
        <p14:creationId xmlns:p14="http://schemas.microsoft.com/office/powerpoint/2010/main" val="42221580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11:28-29</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28  “Come to Me, all you who labor and are heavy laden, and I will give you rest.</a:t>
            </a:r>
          </a:p>
          <a:p>
            <a:pPr algn="l"/>
            <a:r>
              <a:rPr lang="en-US" sz="3200" dirty="0">
                <a:latin typeface="Frutiger 57Cn"/>
                <a:cs typeface="Frutiger 57Cn"/>
              </a:rPr>
              <a:t>29  </a:t>
            </a:r>
            <a:r>
              <a:rPr lang="en-US" sz="3200" dirty="0" smtClean="0">
                <a:latin typeface="Frutiger 57Cn"/>
                <a:cs typeface="Frutiger 57Cn"/>
              </a:rPr>
              <a:t>“Take </a:t>
            </a:r>
            <a:r>
              <a:rPr lang="en-US" sz="3200" dirty="0">
                <a:latin typeface="Frutiger 57Cn"/>
                <a:cs typeface="Frutiger 57Cn"/>
              </a:rPr>
              <a:t>My yoke upon you and learn from Me, for I am gentle and lowly in heart, and you will find rest for your souls</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20254713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11:28</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28  “Come to Me, all you who labor and are heavy laden, and I will give you rest</a:t>
            </a:r>
            <a:r>
              <a:rPr lang="en-US" sz="3200" dirty="0" smtClean="0">
                <a:latin typeface="Frutiger 57Cn"/>
                <a:cs typeface="Frutiger 57Cn"/>
              </a:rPr>
              <a:t>.”</a:t>
            </a:r>
            <a:endParaRPr lang="en-US" sz="3200" dirty="0">
              <a:latin typeface="Frutiger 57Cn"/>
              <a:cs typeface="Frutiger 57Cn"/>
            </a:endParaRPr>
          </a:p>
        </p:txBody>
      </p:sp>
      <p:sp>
        <p:nvSpPr>
          <p:cNvPr id="5" name="Rectangle 2"/>
          <p:cNvSpPr>
            <a:spLocks noChangeArrowheads="1"/>
          </p:cNvSpPr>
          <p:nvPr/>
        </p:nvSpPr>
        <p:spPr bwMode="auto">
          <a:xfrm>
            <a:off x="2715" y="2460625"/>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Exodus 33:14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64715" y="3581400"/>
            <a:ext cx="8077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14  (God speaking:) “</a:t>
            </a:r>
            <a:r>
              <a:rPr lang="en-US" sz="3200" dirty="0">
                <a:latin typeface="Frutiger 57Cn"/>
                <a:cs typeface="Frutiger 57Cn"/>
              </a:rPr>
              <a:t>My Presence will go with you, </a:t>
            </a:r>
            <a:r>
              <a:rPr lang="en-US" sz="3200" dirty="0">
                <a:solidFill>
                  <a:srgbClr val="FFCC66"/>
                </a:solidFill>
                <a:latin typeface="Frutiger 57Cn"/>
                <a:cs typeface="Frutiger 57Cn"/>
              </a:rPr>
              <a:t>and I will give you rest</a:t>
            </a:r>
            <a:r>
              <a:rPr lang="en-US" sz="3200" dirty="0" smtClean="0">
                <a:solidFill>
                  <a:srgbClr val="FFCC66"/>
                </a:solidFill>
                <a:latin typeface="Frutiger 57Cn"/>
                <a:cs typeface="Frutiger 57Cn"/>
              </a:rPr>
              <a:t>.”</a:t>
            </a:r>
            <a:r>
              <a:rPr lang="en-US" sz="3200" dirty="0" smtClean="0">
                <a:latin typeface="Frutiger 57Cn"/>
                <a:cs typeface="Frutiger 57Cn"/>
              </a:rPr>
              <a:t> </a:t>
            </a:r>
            <a:endParaRPr lang="en-US" sz="3200" dirty="0">
              <a:latin typeface="Frutiger 57Cn"/>
              <a:cs typeface="Frutiger 57Cn"/>
            </a:endParaRPr>
          </a:p>
        </p:txBody>
      </p:sp>
    </p:spTree>
    <p:extLst>
      <p:ext uri="{BB962C8B-B14F-4D97-AF65-F5344CB8AC3E}">
        <p14:creationId xmlns:p14="http://schemas.microsoft.com/office/powerpoint/2010/main" val="35813191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11:29</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29  “Take My yoke upon you and learn from Me, for I am gentle and lowly in heart, and you will find rest for your souls.”</a:t>
            </a:r>
            <a:endParaRPr lang="en-US" sz="3200" dirty="0">
              <a:latin typeface="Frutiger 57Cn"/>
              <a:cs typeface="Frutiger 57Cn"/>
            </a:endParaRPr>
          </a:p>
        </p:txBody>
      </p:sp>
    </p:spTree>
    <p:extLst>
      <p:ext uri="{BB962C8B-B14F-4D97-AF65-F5344CB8AC3E}">
        <p14:creationId xmlns:p14="http://schemas.microsoft.com/office/powerpoint/2010/main" val="27994269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11:29</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29  “Take My yoke upon you and learn from Me, for I am gentle and lowly in heart, and you will find rest for your souls.”</a:t>
            </a:r>
            <a:endParaRPr lang="en-US" sz="3200" dirty="0">
              <a:latin typeface="Frutiger 57Cn"/>
              <a:cs typeface="Frutiger 57Cn"/>
            </a:endParaRPr>
          </a:p>
        </p:txBody>
      </p:sp>
      <p:sp>
        <p:nvSpPr>
          <p:cNvPr id="5" name="Rectangle 2"/>
          <p:cNvSpPr>
            <a:spLocks noChangeArrowheads="1"/>
          </p:cNvSpPr>
          <p:nvPr/>
        </p:nvSpPr>
        <p:spPr bwMode="auto">
          <a:xfrm>
            <a:off x="2715" y="2755007"/>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Jeremiah 6:16</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64715" y="3875782"/>
            <a:ext cx="792208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16  Thus says the LORD: “Stand in the ways and see, </a:t>
            </a:r>
            <a:r>
              <a:rPr lang="en-US" sz="3200" dirty="0" smtClean="0">
                <a:latin typeface="Frutiger 57Cn"/>
                <a:cs typeface="Frutiger 57Cn"/>
              </a:rPr>
              <a:t>and </a:t>
            </a:r>
            <a:r>
              <a:rPr lang="en-US" sz="3200" dirty="0">
                <a:latin typeface="Frutiger 57Cn"/>
                <a:cs typeface="Frutiger 57Cn"/>
              </a:rPr>
              <a:t>ask for the old paths, where the good way is, and walk in it; then </a:t>
            </a:r>
            <a:r>
              <a:rPr lang="en-US" sz="3200" dirty="0">
                <a:solidFill>
                  <a:srgbClr val="FFCC66"/>
                </a:solidFill>
                <a:latin typeface="Frutiger 57Cn"/>
                <a:cs typeface="Frutiger 57Cn"/>
              </a:rPr>
              <a:t>you will find rest for your souls</a:t>
            </a:r>
            <a:r>
              <a:rPr lang="en-US" sz="3200" dirty="0" smtClean="0">
                <a:solidFill>
                  <a:srgbClr val="FFCC66"/>
                </a:solidFill>
                <a:latin typeface="Frutiger 57Cn"/>
                <a:cs typeface="Frutiger 57Cn"/>
              </a:rPr>
              <a:t>.”</a:t>
            </a:r>
            <a:endParaRPr lang="en-US" sz="3200" dirty="0">
              <a:solidFill>
                <a:srgbClr val="FFCC66"/>
              </a:solidFill>
              <a:latin typeface="Frutiger 57Cn"/>
              <a:cs typeface="Frutiger 57Cn"/>
            </a:endParaRPr>
          </a:p>
        </p:txBody>
      </p:sp>
    </p:spTree>
    <p:extLst>
      <p:ext uri="{BB962C8B-B14F-4D97-AF65-F5344CB8AC3E}">
        <p14:creationId xmlns:p14="http://schemas.microsoft.com/office/powerpoint/2010/main" val="35584014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chaerus, HolyLandPhotosor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739"/>
            <a:ext cx="10254953" cy="6858000"/>
          </a:xfrm>
          <a:prstGeom prst="rect">
            <a:avLst/>
          </a:prstGeom>
        </p:spPr>
      </p:pic>
    </p:spTree>
    <p:extLst>
      <p:ext uri="{BB962C8B-B14F-4D97-AF65-F5344CB8AC3E}">
        <p14:creationId xmlns:p14="http://schemas.microsoft.com/office/powerpoint/2010/main" val="758530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Isaiah 1:2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  </a:t>
            </a:r>
            <a:r>
              <a:rPr lang="en-US" sz="3200" dirty="0">
                <a:latin typeface="Frutiger 57Cn"/>
                <a:cs typeface="Frutiger 57Cn"/>
              </a:rPr>
              <a:t>Hear, O heavens, and give ear, O earth! For the LORD has spoken: “I have nourished and brought up </a:t>
            </a:r>
            <a:r>
              <a:rPr lang="en-US" sz="3200" dirty="0" smtClean="0">
                <a:latin typeface="Frutiger 57Cn"/>
                <a:cs typeface="Frutiger 57Cn"/>
              </a:rPr>
              <a:t>children . . .”</a:t>
            </a:r>
            <a:endParaRPr lang="en-US" sz="3200" dirty="0">
              <a:latin typeface="Frutiger 57Cn"/>
              <a:cs typeface="Frutiger 57Cn"/>
            </a:endParaRPr>
          </a:p>
        </p:txBody>
      </p:sp>
    </p:spTree>
    <p:extLst>
      <p:ext uri="{BB962C8B-B14F-4D97-AF65-F5344CB8AC3E}">
        <p14:creationId xmlns:p14="http://schemas.microsoft.com/office/powerpoint/2010/main" val="29155851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cientisrae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139309"/>
            <a:ext cx="7696200" cy="10902309"/>
          </a:xfrm>
          <a:prstGeom prst="rect">
            <a:avLst/>
          </a:prstGeom>
        </p:spPr>
      </p:pic>
    </p:spTree>
    <p:extLst>
      <p:ext uri="{BB962C8B-B14F-4D97-AF65-F5344CB8AC3E}">
        <p14:creationId xmlns:p14="http://schemas.microsoft.com/office/powerpoint/2010/main" val="5010576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507_-_Machaerus___Herods_Fort_Jorda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0"/>
            <a:ext cx="10710729" cy="7162800"/>
          </a:xfrm>
          <a:prstGeom prst="rect">
            <a:avLst/>
          </a:prstGeom>
        </p:spPr>
      </p:pic>
    </p:spTree>
    <p:extLst>
      <p:ext uri="{BB962C8B-B14F-4D97-AF65-F5344CB8AC3E}">
        <p14:creationId xmlns:p14="http://schemas.microsoft.com/office/powerpoint/2010/main" val="1805339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paame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859"/>
            <a:ext cx="6147927" cy="7664415"/>
          </a:xfrm>
          <a:prstGeom prst="rect">
            <a:avLst/>
          </a:prstGeom>
        </p:spPr>
      </p:pic>
    </p:spTree>
    <p:extLst>
      <p:ext uri="{BB962C8B-B14F-4D97-AF65-F5344CB8AC3E}">
        <p14:creationId xmlns:p14="http://schemas.microsoft.com/office/powerpoint/2010/main" val="664337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05-john-baptist-pris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651522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11:2-5</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  And when John had heard in prison about the works of Christ, he sent two of his disciples</a:t>
            </a:r>
          </a:p>
          <a:p>
            <a:pPr algn="l"/>
            <a:r>
              <a:rPr lang="en-US" sz="3200" dirty="0">
                <a:latin typeface="Frutiger 57Cn"/>
                <a:cs typeface="Frutiger 57Cn"/>
              </a:rPr>
              <a:t>3  and said to Him, “Are You the Coming One,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or </a:t>
            </a:r>
            <a:r>
              <a:rPr lang="en-US" sz="3200" dirty="0">
                <a:latin typeface="Frutiger 57Cn"/>
                <a:cs typeface="Frutiger 57Cn"/>
              </a:rPr>
              <a:t>do we look for another?”</a:t>
            </a:r>
          </a:p>
          <a:p>
            <a:pPr algn="l"/>
            <a:r>
              <a:rPr lang="en-US" sz="3200" dirty="0">
                <a:latin typeface="Frutiger 57Cn"/>
                <a:cs typeface="Frutiger 57Cn"/>
              </a:rPr>
              <a:t>4  Jesus answered and said to them, “Go and tell John the things which you hear and see:</a:t>
            </a:r>
          </a:p>
          <a:p>
            <a:pPr algn="l"/>
            <a:r>
              <a:rPr lang="en-US" sz="3200" dirty="0">
                <a:latin typeface="Frutiger 57Cn"/>
                <a:cs typeface="Frutiger 57Cn"/>
              </a:rPr>
              <a:t>5  “The blind see and the lame walk; the lepers are cleansed and the deaf hear; the dead are raised up and the poor have the gospel preached to them.</a:t>
            </a:r>
          </a:p>
        </p:txBody>
      </p:sp>
    </p:spTree>
    <p:extLst>
      <p:ext uri="{BB962C8B-B14F-4D97-AF65-F5344CB8AC3E}">
        <p14:creationId xmlns:p14="http://schemas.microsoft.com/office/powerpoint/2010/main" val="8958436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Zechariah 9:9-11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9  “</a:t>
            </a:r>
            <a:r>
              <a:rPr lang="en-US" sz="3200" dirty="0">
                <a:latin typeface="Frutiger 57Cn"/>
                <a:cs typeface="Frutiger 57Cn"/>
              </a:rPr>
              <a:t>Rejoice greatly, O daughter of Zion! Shout, </a:t>
            </a:r>
            <a:endParaRPr lang="en-US" sz="3200" dirty="0" smtClean="0">
              <a:latin typeface="Frutiger 57Cn"/>
              <a:cs typeface="Frutiger 57Cn"/>
            </a:endParaRPr>
          </a:p>
          <a:p>
            <a:pPr algn="l"/>
            <a:r>
              <a:rPr lang="en-US" sz="3200" dirty="0" smtClean="0">
                <a:latin typeface="Frutiger 57Cn"/>
                <a:cs typeface="Frutiger 57Cn"/>
              </a:rPr>
              <a:t>O daughter </a:t>
            </a:r>
            <a:r>
              <a:rPr lang="en-US" sz="3200" dirty="0">
                <a:latin typeface="Frutiger 57Cn"/>
                <a:cs typeface="Frutiger 57Cn"/>
              </a:rPr>
              <a:t>of Jerusalem! Behold, </a:t>
            </a:r>
            <a:r>
              <a:rPr lang="en-US" sz="3200" dirty="0">
                <a:solidFill>
                  <a:schemeClr val="tx2"/>
                </a:solidFill>
                <a:latin typeface="Frutiger 57Cn"/>
                <a:cs typeface="Frutiger 57Cn"/>
              </a:rPr>
              <a:t>your King is coming to you;</a:t>
            </a:r>
            <a:r>
              <a:rPr lang="en-US" sz="3200" dirty="0">
                <a:latin typeface="Frutiger 57Cn"/>
                <a:cs typeface="Frutiger 57Cn"/>
              </a:rPr>
              <a:t> He is just and having salvation, lowly and riding on a donkey, a colt, the foal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of </a:t>
            </a:r>
            <a:r>
              <a:rPr lang="en-US" sz="3200" dirty="0">
                <a:latin typeface="Frutiger 57Cn"/>
                <a:cs typeface="Frutiger 57Cn"/>
              </a:rPr>
              <a:t>a </a:t>
            </a:r>
            <a:r>
              <a:rPr lang="en-US" sz="3200" dirty="0" smtClean="0">
                <a:latin typeface="Frutiger 57Cn"/>
                <a:cs typeface="Frutiger 57Cn"/>
              </a:rPr>
              <a:t>donkey . . .</a:t>
            </a:r>
            <a:br>
              <a:rPr lang="en-US" sz="3200" dirty="0" smtClean="0">
                <a:latin typeface="Frutiger 57Cn"/>
                <a:cs typeface="Frutiger 57Cn"/>
              </a:rPr>
            </a:br>
            <a:endParaRPr lang="en-US" sz="3200" dirty="0">
              <a:latin typeface="Frutiger 57Cn"/>
              <a:cs typeface="Frutiger 57Cn"/>
            </a:endParaRPr>
          </a:p>
        </p:txBody>
      </p:sp>
    </p:spTree>
    <p:extLst>
      <p:ext uri="{BB962C8B-B14F-4D97-AF65-F5344CB8AC3E}">
        <p14:creationId xmlns:p14="http://schemas.microsoft.com/office/powerpoint/2010/main" val="23033314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Zechariah 9:9-11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9  “</a:t>
            </a:r>
            <a:r>
              <a:rPr lang="en-US" sz="3200" dirty="0">
                <a:latin typeface="Frutiger 57Cn"/>
                <a:cs typeface="Frutiger 57Cn"/>
              </a:rPr>
              <a:t>Rejoice greatly, O daughter of Zion! Shout, </a:t>
            </a:r>
            <a:endParaRPr lang="en-US" sz="3200" dirty="0" smtClean="0">
              <a:latin typeface="Frutiger 57Cn"/>
              <a:cs typeface="Frutiger 57Cn"/>
            </a:endParaRPr>
          </a:p>
          <a:p>
            <a:pPr algn="l"/>
            <a:r>
              <a:rPr lang="en-US" sz="3200" dirty="0" smtClean="0">
                <a:latin typeface="Frutiger 57Cn"/>
                <a:cs typeface="Frutiger 57Cn"/>
              </a:rPr>
              <a:t>O daughter </a:t>
            </a:r>
            <a:r>
              <a:rPr lang="en-US" sz="3200" dirty="0">
                <a:latin typeface="Frutiger 57Cn"/>
                <a:cs typeface="Frutiger 57Cn"/>
              </a:rPr>
              <a:t>of Jerusalem! Behold, your King is coming to you; He is just and having salvation, lowly and riding on a donkey, a colt, the foal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of </a:t>
            </a:r>
            <a:r>
              <a:rPr lang="en-US" sz="3200" dirty="0">
                <a:latin typeface="Frutiger 57Cn"/>
                <a:cs typeface="Frutiger 57Cn"/>
              </a:rPr>
              <a:t>a </a:t>
            </a:r>
            <a:r>
              <a:rPr lang="en-US" sz="3200" dirty="0" smtClean="0">
                <a:latin typeface="Frutiger 57Cn"/>
                <a:cs typeface="Frutiger 57Cn"/>
              </a:rPr>
              <a:t>donkey . . .</a:t>
            </a:r>
            <a:br>
              <a:rPr lang="en-US" sz="3200" dirty="0" smtClean="0">
                <a:latin typeface="Frutiger 57Cn"/>
                <a:cs typeface="Frutiger 57Cn"/>
              </a:rPr>
            </a:br>
            <a:endParaRPr lang="en-US" sz="3200" dirty="0">
              <a:latin typeface="Frutiger 57Cn"/>
              <a:cs typeface="Frutiger 57Cn"/>
            </a:endParaRPr>
          </a:p>
          <a:p>
            <a:pPr algn="l"/>
            <a:r>
              <a:rPr lang="en-US" sz="3200" dirty="0" smtClean="0">
                <a:latin typeface="Frutiger 57Cn"/>
                <a:cs typeface="Frutiger 57Cn"/>
              </a:rPr>
              <a:t>11 “[And] </a:t>
            </a:r>
            <a:r>
              <a:rPr lang="en-US" sz="3200" dirty="0" smtClean="0">
                <a:solidFill>
                  <a:srgbClr val="FFCC66"/>
                </a:solidFill>
                <a:latin typeface="Frutiger 57Cn"/>
                <a:cs typeface="Frutiger 57Cn"/>
              </a:rPr>
              <a:t>I </a:t>
            </a:r>
            <a:r>
              <a:rPr lang="en-US" sz="3200" dirty="0">
                <a:solidFill>
                  <a:srgbClr val="FFCC66"/>
                </a:solidFill>
                <a:latin typeface="Frutiger 57Cn"/>
                <a:cs typeface="Frutiger 57Cn"/>
              </a:rPr>
              <a:t>will set your prisoners free from the waterless pit</a:t>
            </a:r>
            <a:r>
              <a:rPr lang="en-US" sz="3200" dirty="0" smtClean="0">
                <a:solidFill>
                  <a:srgbClr val="FFCC66"/>
                </a:solidFill>
                <a:latin typeface="Frutiger 57Cn"/>
                <a:cs typeface="Frutiger 57Cn"/>
              </a:rPr>
              <a:t>.”</a:t>
            </a:r>
            <a:endParaRPr lang="en-US" sz="3200" dirty="0">
              <a:solidFill>
                <a:srgbClr val="FFCC66"/>
              </a:solidFill>
              <a:latin typeface="Frutiger 57Cn"/>
              <a:cs typeface="Frutiger 57Cn"/>
            </a:endParaRPr>
          </a:p>
        </p:txBody>
      </p:sp>
    </p:spTree>
    <p:extLst>
      <p:ext uri="{BB962C8B-B14F-4D97-AF65-F5344CB8AC3E}">
        <p14:creationId xmlns:p14="http://schemas.microsoft.com/office/powerpoint/2010/main" val="1824461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11:2-5</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4  </a:t>
            </a:r>
            <a:r>
              <a:rPr lang="en-US" sz="3200" dirty="0">
                <a:latin typeface="Frutiger 57Cn"/>
                <a:cs typeface="Frutiger 57Cn"/>
              </a:rPr>
              <a:t>Jesus answered and said to them, “Go and tell John the things which you hear and see:</a:t>
            </a:r>
          </a:p>
          <a:p>
            <a:pPr algn="l"/>
            <a:r>
              <a:rPr lang="en-US" sz="3200" dirty="0">
                <a:latin typeface="Frutiger 57Cn"/>
                <a:cs typeface="Frutiger 57Cn"/>
              </a:rPr>
              <a:t>5  “The blind see and the lame walk; the lepers are cleansed and the deaf hear; the dead are raised up and the poor have the gospel preached to them.</a:t>
            </a:r>
          </a:p>
        </p:txBody>
      </p:sp>
    </p:spTree>
    <p:extLst>
      <p:ext uri="{BB962C8B-B14F-4D97-AF65-F5344CB8AC3E}">
        <p14:creationId xmlns:p14="http://schemas.microsoft.com/office/powerpoint/2010/main" val="17210239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11:2-5</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5  </a:t>
            </a:r>
            <a:r>
              <a:rPr lang="en-US" sz="3200" dirty="0">
                <a:latin typeface="Frutiger 57Cn"/>
                <a:cs typeface="Frutiger 57Cn"/>
              </a:rPr>
              <a:t>“The blind see and the lame walk; the lepers are cleansed and the deaf hear; the dead are raised up and the poor have the gospel preached to them.</a:t>
            </a:r>
          </a:p>
        </p:txBody>
      </p:sp>
      <p:sp>
        <p:nvSpPr>
          <p:cNvPr id="5" name="Rectangle 2"/>
          <p:cNvSpPr>
            <a:spLocks noChangeArrowheads="1"/>
          </p:cNvSpPr>
          <p:nvPr/>
        </p:nvSpPr>
        <p:spPr bwMode="auto">
          <a:xfrm>
            <a:off x="36864" y="25146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Isaiah 35:5-10</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98864" y="3635375"/>
            <a:ext cx="8077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5  Then the eyes of the blind shall be opened, and the ears of the deaf shall be unstopped.</a:t>
            </a:r>
          </a:p>
          <a:p>
            <a:pPr algn="l"/>
            <a:r>
              <a:rPr lang="en-US" sz="3200" dirty="0">
                <a:latin typeface="Frutiger 57Cn"/>
                <a:cs typeface="Frutiger 57Cn"/>
              </a:rPr>
              <a:t>6  Then the lame shall leap like a deer, and the tongue of the dumb sing . . .</a:t>
            </a:r>
          </a:p>
          <a:p>
            <a:pPr algn="l"/>
            <a:r>
              <a:rPr lang="en-US" sz="3200" dirty="0">
                <a:latin typeface="Frutiger 57Cn"/>
                <a:cs typeface="Frutiger 57Cn"/>
              </a:rPr>
              <a:t>10  And the ransomed of the LORD shall </a:t>
            </a:r>
            <a:r>
              <a:rPr lang="en-US" sz="3200" dirty="0" smtClean="0">
                <a:latin typeface="Frutiger 57Cn"/>
                <a:cs typeface="Frutiger 57Cn"/>
              </a:rPr>
              <a:t>return . . .</a:t>
            </a:r>
            <a:endParaRPr lang="en-US" sz="3200" dirty="0">
              <a:latin typeface="Frutiger 57Cn"/>
              <a:cs typeface="Frutiger 57Cn"/>
            </a:endParaRPr>
          </a:p>
        </p:txBody>
      </p:sp>
    </p:spTree>
    <p:extLst>
      <p:ext uri="{BB962C8B-B14F-4D97-AF65-F5344CB8AC3E}">
        <p14:creationId xmlns:p14="http://schemas.microsoft.com/office/powerpoint/2010/main" val="9228839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11:2-5</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5  </a:t>
            </a:r>
            <a:r>
              <a:rPr lang="en-US" sz="3200" dirty="0">
                <a:latin typeface="Frutiger 57Cn"/>
                <a:cs typeface="Frutiger 57Cn"/>
              </a:rPr>
              <a:t>“The blind see and the lame walk; the lepers are cleansed and the deaf hear; the dead are raised up and the poor have the gospel preached to them.</a:t>
            </a:r>
          </a:p>
        </p:txBody>
      </p:sp>
      <p:sp>
        <p:nvSpPr>
          <p:cNvPr id="5" name="Rectangle 2"/>
          <p:cNvSpPr>
            <a:spLocks noChangeArrowheads="1"/>
          </p:cNvSpPr>
          <p:nvPr/>
        </p:nvSpPr>
        <p:spPr bwMode="auto">
          <a:xfrm>
            <a:off x="36864" y="25146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Isaiah 42:6-7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98864" y="3635375"/>
            <a:ext cx="8040336"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6  “I, the LORD, have called You in </a:t>
            </a:r>
            <a:r>
              <a:rPr lang="en-US" sz="3200" dirty="0" smtClean="0">
                <a:latin typeface="Frutiger 57Cn"/>
                <a:cs typeface="Frutiger 57Cn"/>
              </a:rPr>
              <a:t>righteousness</a:t>
            </a:r>
            <a:br>
              <a:rPr lang="en-US" sz="3200" dirty="0" smtClean="0">
                <a:latin typeface="Frutiger 57Cn"/>
                <a:cs typeface="Frutiger 57Cn"/>
              </a:rPr>
            </a:br>
            <a:r>
              <a:rPr lang="en-US" sz="3200" dirty="0" smtClean="0">
                <a:latin typeface="Frutiger 57Cn"/>
                <a:cs typeface="Frutiger 57Cn"/>
              </a:rPr>
              <a:t> . . . ; </a:t>
            </a:r>
            <a:r>
              <a:rPr lang="en-US" sz="3200" dirty="0">
                <a:latin typeface="Frutiger 57Cn"/>
                <a:cs typeface="Frutiger 57Cn"/>
              </a:rPr>
              <a:t>I will keep You and give You as a covenant to the people, as a light to the Gentiles,</a:t>
            </a:r>
          </a:p>
          <a:p>
            <a:pPr algn="l"/>
            <a:r>
              <a:rPr lang="en-US" sz="3200" dirty="0">
                <a:latin typeface="Frutiger 57Cn"/>
                <a:cs typeface="Frutiger 57Cn"/>
              </a:rPr>
              <a:t> 7  To open blind eyes, to bring out prisoners from the prison, those who sit in darkness from the prison house.</a:t>
            </a:r>
          </a:p>
        </p:txBody>
      </p:sp>
    </p:spTree>
    <p:extLst>
      <p:ext uri="{BB962C8B-B14F-4D97-AF65-F5344CB8AC3E}">
        <p14:creationId xmlns:p14="http://schemas.microsoft.com/office/powerpoint/2010/main" val="307763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Isaiah 1:2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  </a:t>
            </a:r>
            <a:r>
              <a:rPr lang="en-US" sz="3200" dirty="0">
                <a:latin typeface="Frutiger 57Cn"/>
                <a:cs typeface="Frutiger 57Cn"/>
              </a:rPr>
              <a:t>Hear, O heavens, and give ear, O earth! For the LORD has spoken: “I have nourished and brought up children, </a:t>
            </a:r>
            <a:r>
              <a:rPr lang="en-US" sz="3200" dirty="0">
                <a:solidFill>
                  <a:schemeClr val="tx2"/>
                </a:solidFill>
                <a:latin typeface="Frutiger 57Cn"/>
                <a:cs typeface="Frutiger 57Cn"/>
              </a:rPr>
              <a:t>and they have rebelled against Me”</a:t>
            </a:r>
          </a:p>
        </p:txBody>
      </p:sp>
    </p:spTree>
    <p:extLst>
      <p:ext uri="{BB962C8B-B14F-4D97-AF65-F5344CB8AC3E}">
        <p14:creationId xmlns:p14="http://schemas.microsoft.com/office/powerpoint/2010/main" val="19003655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11:2-5</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5  </a:t>
            </a:r>
            <a:r>
              <a:rPr lang="en-US" sz="3200" dirty="0">
                <a:latin typeface="Frutiger 57Cn"/>
                <a:cs typeface="Frutiger 57Cn"/>
              </a:rPr>
              <a:t>“The blind see and the lame walk; the lepers are cleansed and the deaf hear; the dead are raised up and the poor have the gospel preached to them.</a:t>
            </a:r>
          </a:p>
        </p:txBody>
      </p:sp>
      <p:sp>
        <p:nvSpPr>
          <p:cNvPr id="5" name="Rectangle 2"/>
          <p:cNvSpPr>
            <a:spLocks noChangeArrowheads="1"/>
          </p:cNvSpPr>
          <p:nvPr/>
        </p:nvSpPr>
        <p:spPr bwMode="auto">
          <a:xfrm>
            <a:off x="36864" y="25146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Isaiah 61:1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98864" y="3635375"/>
            <a:ext cx="8077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  “</a:t>
            </a:r>
            <a:r>
              <a:rPr lang="en-US" sz="3200" dirty="0">
                <a:latin typeface="Frutiger 57Cn"/>
                <a:cs typeface="Frutiger 57Cn"/>
              </a:rPr>
              <a:t>The Spirit of the Lord GOD is upon Me, because the LORD has anointed Me to preach good tidings to the poor; He has sent Me to heal the </a:t>
            </a:r>
            <a:r>
              <a:rPr lang="en-US" sz="3200" dirty="0" smtClean="0">
                <a:latin typeface="Frutiger 57Cn"/>
                <a:cs typeface="Frutiger 57Cn"/>
              </a:rPr>
              <a:t>broken-hearted</a:t>
            </a:r>
            <a:r>
              <a:rPr lang="en-US" sz="3200" dirty="0">
                <a:latin typeface="Frutiger 57Cn"/>
                <a:cs typeface="Frutiger 57Cn"/>
              </a:rPr>
              <a:t>, to proclaim liberty to the captives, and the opening of the prison to those who are bound;</a:t>
            </a:r>
          </a:p>
        </p:txBody>
      </p:sp>
    </p:spTree>
    <p:extLst>
      <p:ext uri="{BB962C8B-B14F-4D97-AF65-F5344CB8AC3E}">
        <p14:creationId xmlns:p14="http://schemas.microsoft.com/office/powerpoint/2010/main" val="31086805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11:2-5</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5  </a:t>
            </a:r>
            <a:r>
              <a:rPr lang="en-US" sz="3200" dirty="0">
                <a:latin typeface="Frutiger 57Cn"/>
                <a:cs typeface="Frutiger 57Cn"/>
              </a:rPr>
              <a:t>“The blind see and the lame walk; the lepers are cleansed and the deaf hear; the dead are raised up and the poor have the gospel preached to them.</a:t>
            </a:r>
          </a:p>
        </p:txBody>
      </p:sp>
      <p:sp>
        <p:nvSpPr>
          <p:cNvPr id="5" name="Rectangle 2"/>
          <p:cNvSpPr>
            <a:spLocks noChangeArrowheads="1"/>
          </p:cNvSpPr>
          <p:nvPr/>
        </p:nvSpPr>
        <p:spPr bwMode="auto">
          <a:xfrm>
            <a:off x="36864" y="25146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Isaiah 35:5-10</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98864" y="3635375"/>
            <a:ext cx="8077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5  Then </a:t>
            </a:r>
            <a:r>
              <a:rPr lang="en-US" sz="3200" dirty="0">
                <a:solidFill>
                  <a:srgbClr val="FFCC66"/>
                </a:solidFill>
                <a:latin typeface="Frutiger 57Cn"/>
                <a:cs typeface="Frutiger 57Cn"/>
              </a:rPr>
              <a:t>the eyes of the blind shall be opened, </a:t>
            </a:r>
            <a:r>
              <a:rPr lang="en-US" sz="3200" dirty="0">
                <a:latin typeface="Frutiger 57Cn"/>
                <a:cs typeface="Frutiger 57Cn"/>
              </a:rPr>
              <a:t>and the </a:t>
            </a:r>
            <a:r>
              <a:rPr lang="en-US" sz="3200" dirty="0">
                <a:solidFill>
                  <a:srgbClr val="FFCC66"/>
                </a:solidFill>
                <a:latin typeface="Frutiger 57Cn"/>
                <a:cs typeface="Frutiger 57Cn"/>
              </a:rPr>
              <a:t>ears of the deaf shall be unstopped.</a:t>
            </a:r>
          </a:p>
          <a:p>
            <a:pPr algn="l"/>
            <a:r>
              <a:rPr lang="en-US" sz="3200" dirty="0">
                <a:latin typeface="Frutiger 57Cn"/>
                <a:cs typeface="Frutiger 57Cn"/>
              </a:rPr>
              <a:t>6  Then </a:t>
            </a:r>
            <a:r>
              <a:rPr lang="en-US" sz="3200" dirty="0">
                <a:solidFill>
                  <a:srgbClr val="FFCC66"/>
                </a:solidFill>
                <a:latin typeface="Frutiger 57Cn"/>
                <a:cs typeface="Frutiger 57Cn"/>
              </a:rPr>
              <a:t>the lame shall leap like a deer, </a:t>
            </a:r>
            <a:r>
              <a:rPr lang="en-US" sz="3200" dirty="0">
                <a:latin typeface="Frutiger 57Cn"/>
                <a:cs typeface="Frutiger 57Cn"/>
              </a:rPr>
              <a:t>and the tongue of the dumb sing . . .</a:t>
            </a:r>
          </a:p>
          <a:p>
            <a:pPr algn="l"/>
            <a:r>
              <a:rPr lang="en-US" sz="3200" dirty="0">
                <a:latin typeface="Frutiger 57Cn"/>
                <a:cs typeface="Frutiger 57Cn"/>
              </a:rPr>
              <a:t>10  </a:t>
            </a:r>
            <a:r>
              <a:rPr lang="en-US" sz="3200" dirty="0">
                <a:solidFill>
                  <a:srgbClr val="FFCC66"/>
                </a:solidFill>
                <a:latin typeface="Frutiger 57Cn"/>
                <a:cs typeface="Frutiger 57Cn"/>
              </a:rPr>
              <a:t>And </a:t>
            </a:r>
            <a:r>
              <a:rPr lang="en-US" sz="3200" i="1" dirty="0">
                <a:solidFill>
                  <a:srgbClr val="FFCC66"/>
                </a:solidFill>
                <a:latin typeface="Frutiger 57Cn"/>
                <a:cs typeface="Frutiger 57Cn"/>
              </a:rPr>
              <a:t>the ransomed of the LORD shall </a:t>
            </a:r>
            <a:r>
              <a:rPr lang="en-US" sz="3200" i="1" dirty="0" smtClean="0">
                <a:solidFill>
                  <a:srgbClr val="FFCC66"/>
                </a:solidFill>
                <a:latin typeface="Frutiger 57Cn"/>
                <a:cs typeface="Frutiger 57Cn"/>
              </a:rPr>
              <a:t>return . . .</a:t>
            </a:r>
            <a:endParaRPr lang="en-US" sz="3200" i="1" dirty="0">
              <a:solidFill>
                <a:srgbClr val="FFCC66"/>
              </a:solidFill>
              <a:latin typeface="Frutiger 57Cn"/>
              <a:cs typeface="Frutiger 57Cn"/>
            </a:endParaRPr>
          </a:p>
        </p:txBody>
      </p:sp>
    </p:spTree>
    <p:extLst>
      <p:ext uri="{BB962C8B-B14F-4D97-AF65-F5344CB8AC3E}">
        <p14:creationId xmlns:p14="http://schemas.microsoft.com/office/powerpoint/2010/main" val="2889681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11:2-5</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5  </a:t>
            </a:r>
            <a:r>
              <a:rPr lang="en-US" sz="3200" dirty="0">
                <a:latin typeface="Frutiger 57Cn"/>
                <a:cs typeface="Frutiger 57Cn"/>
              </a:rPr>
              <a:t>“The blind see and the lame walk; the lepers are cleansed and the deaf hear; the dead are raised up and the poor have the gospel preached to them.</a:t>
            </a:r>
          </a:p>
        </p:txBody>
      </p:sp>
      <p:sp>
        <p:nvSpPr>
          <p:cNvPr id="5" name="Rectangle 2"/>
          <p:cNvSpPr>
            <a:spLocks noChangeArrowheads="1"/>
          </p:cNvSpPr>
          <p:nvPr/>
        </p:nvSpPr>
        <p:spPr bwMode="auto">
          <a:xfrm>
            <a:off x="36864" y="25146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Isaiah 42:6-7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98864" y="3635375"/>
            <a:ext cx="8040336"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6  “I, the LORD, have called You in </a:t>
            </a:r>
            <a:r>
              <a:rPr lang="en-US" sz="3200" dirty="0" smtClean="0">
                <a:latin typeface="Frutiger 57Cn"/>
                <a:cs typeface="Frutiger 57Cn"/>
              </a:rPr>
              <a:t>righteousness</a:t>
            </a:r>
            <a:br>
              <a:rPr lang="en-US" sz="3200" dirty="0" smtClean="0">
                <a:latin typeface="Frutiger 57Cn"/>
                <a:cs typeface="Frutiger 57Cn"/>
              </a:rPr>
            </a:br>
            <a:r>
              <a:rPr lang="en-US" sz="3200" dirty="0" smtClean="0">
                <a:latin typeface="Frutiger 57Cn"/>
                <a:cs typeface="Frutiger 57Cn"/>
              </a:rPr>
              <a:t> . . . ; </a:t>
            </a:r>
            <a:r>
              <a:rPr lang="en-US" sz="3200" dirty="0">
                <a:latin typeface="Frutiger 57Cn"/>
                <a:cs typeface="Frutiger 57Cn"/>
              </a:rPr>
              <a:t>I will keep You and give You as a covenant to the people, as a light to the Gentiles,</a:t>
            </a:r>
          </a:p>
          <a:p>
            <a:pPr algn="l"/>
            <a:r>
              <a:rPr lang="en-US" sz="3200" dirty="0">
                <a:latin typeface="Frutiger 57Cn"/>
                <a:cs typeface="Frutiger 57Cn"/>
              </a:rPr>
              <a:t> 7  </a:t>
            </a:r>
            <a:r>
              <a:rPr lang="en-US" sz="3200" dirty="0">
                <a:solidFill>
                  <a:srgbClr val="FFCC66"/>
                </a:solidFill>
                <a:latin typeface="Frutiger 57Cn"/>
                <a:cs typeface="Frutiger 57Cn"/>
              </a:rPr>
              <a:t>To open blind eyes, </a:t>
            </a:r>
            <a:r>
              <a:rPr lang="en-US" sz="3200" i="1" dirty="0">
                <a:solidFill>
                  <a:srgbClr val="FFCC66"/>
                </a:solidFill>
                <a:latin typeface="Frutiger 57Cn"/>
                <a:cs typeface="Frutiger 57Cn"/>
              </a:rPr>
              <a:t>to bring out prisoners from the prison, </a:t>
            </a:r>
            <a:r>
              <a:rPr lang="en-US" sz="3200" dirty="0">
                <a:solidFill>
                  <a:srgbClr val="FFCC66"/>
                </a:solidFill>
                <a:latin typeface="Frutiger 57Cn"/>
                <a:cs typeface="Frutiger 57Cn"/>
              </a:rPr>
              <a:t>those who sit in darkness from the prison house.</a:t>
            </a:r>
          </a:p>
        </p:txBody>
      </p:sp>
    </p:spTree>
    <p:extLst>
      <p:ext uri="{BB962C8B-B14F-4D97-AF65-F5344CB8AC3E}">
        <p14:creationId xmlns:p14="http://schemas.microsoft.com/office/powerpoint/2010/main" val="29077067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11:2-5</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5  </a:t>
            </a:r>
            <a:r>
              <a:rPr lang="en-US" sz="3200" dirty="0">
                <a:latin typeface="Frutiger 57Cn"/>
                <a:cs typeface="Frutiger 57Cn"/>
              </a:rPr>
              <a:t>“The blind see and the lame walk; the lepers are cleansed and the deaf hear; the dead are raised up and the poor have the gospel preached to them.</a:t>
            </a:r>
          </a:p>
        </p:txBody>
      </p:sp>
      <p:sp>
        <p:nvSpPr>
          <p:cNvPr id="5" name="Rectangle 2"/>
          <p:cNvSpPr>
            <a:spLocks noChangeArrowheads="1"/>
          </p:cNvSpPr>
          <p:nvPr/>
        </p:nvSpPr>
        <p:spPr bwMode="auto">
          <a:xfrm>
            <a:off x="36864" y="25146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Isaiah 61:1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98864" y="3635375"/>
            <a:ext cx="8077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  “</a:t>
            </a:r>
            <a:r>
              <a:rPr lang="en-US" sz="3200" dirty="0">
                <a:latin typeface="Frutiger 57Cn"/>
                <a:cs typeface="Frutiger 57Cn"/>
              </a:rPr>
              <a:t>The Spirit of the Lord GOD is upon Me, because the LORD has anointed Me </a:t>
            </a:r>
            <a:r>
              <a:rPr lang="en-US" sz="3200" dirty="0">
                <a:solidFill>
                  <a:srgbClr val="FFCC66"/>
                </a:solidFill>
                <a:latin typeface="Frutiger 57Cn"/>
                <a:cs typeface="Frutiger 57Cn"/>
              </a:rPr>
              <a:t>to preach good tidings to the poor; </a:t>
            </a:r>
            <a:r>
              <a:rPr lang="en-US" sz="3200" dirty="0">
                <a:latin typeface="Frutiger 57Cn"/>
                <a:cs typeface="Frutiger 57Cn"/>
              </a:rPr>
              <a:t>He has sent Me to heal the </a:t>
            </a:r>
            <a:r>
              <a:rPr lang="en-US" sz="3200" dirty="0" smtClean="0">
                <a:latin typeface="Frutiger 57Cn"/>
                <a:cs typeface="Frutiger 57Cn"/>
              </a:rPr>
              <a:t>broken-hearted</a:t>
            </a:r>
            <a:r>
              <a:rPr lang="en-US" sz="3200" dirty="0">
                <a:latin typeface="Frutiger 57Cn"/>
                <a:cs typeface="Frutiger 57Cn"/>
              </a:rPr>
              <a:t>, </a:t>
            </a:r>
            <a:r>
              <a:rPr lang="en-US" sz="3200" i="1" dirty="0">
                <a:solidFill>
                  <a:srgbClr val="FFCC66"/>
                </a:solidFill>
                <a:latin typeface="Frutiger 57Cn"/>
                <a:cs typeface="Frutiger 57Cn"/>
              </a:rPr>
              <a:t>to proclaim liberty to the captives, and the opening of the prison to those who are bound;</a:t>
            </a:r>
          </a:p>
        </p:txBody>
      </p:sp>
    </p:spTree>
    <p:extLst>
      <p:ext uri="{BB962C8B-B14F-4D97-AF65-F5344CB8AC3E}">
        <p14:creationId xmlns:p14="http://schemas.microsoft.com/office/powerpoint/2010/main" val="32676728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11:2-5</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5  “</a:t>
            </a:r>
            <a:r>
              <a:rPr lang="en-US" sz="3200" dirty="0">
                <a:latin typeface="Frutiger 57Cn"/>
                <a:cs typeface="Frutiger 57Cn"/>
              </a:rPr>
              <a:t>The blind see and the lame walk; the lepers are cleansed and the deaf hear; the dead are raised up and the poor have the gospel preached to them</a:t>
            </a:r>
            <a:r>
              <a:rPr lang="en-US" sz="3200" dirty="0" smtClean="0">
                <a:latin typeface="Frutiger 57Cn"/>
                <a:cs typeface="Frutiger 57Cn"/>
              </a:rPr>
              <a:t>.</a:t>
            </a:r>
          </a:p>
          <a:p>
            <a:pPr algn="l"/>
            <a:endParaRPr lang="en-US" sz="3200" dirty="0" smtClean="0">
              <a:latin typeface="Frutiger 57Cn"/>
              <a:cs typeface="Frutiger 57Cn"/>
            </a:endParaRPr>
          </a:p>
          <a:p>
            <a:pPr algn="l"/>
            <a:r>
              <a:rPr lang="en-US" sz="3200" dirty="0" smtClean="0">
                <a:latin typeface="Frutiger 57Cn"/>
                <a:cs typeface="Frutiger 57Cn"/>
              </a:rPr>
              <a:t>6 (NIV)  </a:t>
            </a:r>
            <a:r>
              <a:rPr lang="en-US" sz="3200" dirty="0" smtClean="0">
                <a:solidFill>
                  <a:srgbClr val="FFCC66"/>
                </a:solidFill>
                <a:latin typeface="Frutiger 57Cn"/>
                <a:cs typeface="Frutiger 57Cn"/>
              </a:rPr>
              <a:t>“Blessed </a:t>
            </a:r>
            <a:r>
              <a:rPr lang="en-US" sz="3200" dirty="0">
                <a:solidFill>
                  <a:srgbClr val="FFCC66"/>
                </a:solidFill>
                <a:latin typeface="Frutiger 57Cn"/>
                <a:cs typeface="Frutiger 57Cn"/>
              </a:rPr>
              <a:t>is </a:t>
            </a:r>
            <a:r>
              <a:rPr lang="en-US" sz="3200" dirty="0" smtClean="0">
                <a:solidFill>
                  <a:srgbClr val="FFCC66"/>
                </a:solidFill>
                <a:latin typeface="Frutiger 57Cn"/>
                <a:cs typeface="Frutiger 57Cn"/>
              </a:rPr>
              <a:t>the man who does not fall away on account of me.</a:t>
            </a:r>
            <a:r>
              <a:rPr lang="en-US" sz="3200" dirty="0">
                <a:solidFill>
                  <a:srgbClr val="FFCC66"/>
                </a:solidFill>
                <a:latin typeface="Frutiger 57Cn"/>
                <a:cs typeface="Frutiger 57Cn"/>
              </a:rPr>
              <a:t>”</a:t>
            </a:r>
          </a:p>
          <a:p>
            <a:pPr algn="l"/>
            <a:endParaRPr lang="en-US" sz="3200" dirty="0">
              <a:latin typeface="Frutiger 57Cn"/>
              <a:cs typeface="Frutiger 57Cn"/>
            </a:endParaRPr>
          </a:p>
        </p:txBody>
      </p:sp>
    </p:spTree>
    <p:extLst>
      <p:ext uri="{BB962C8B-B14F-4D97-AF65-F5344CB8AC3E}">
        <p14:creationId xmlns:p14="http://schemas.microsoft.com/office/powerpoint/2010/main" val="23259434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3:16-17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16  When He had been baptized, Jesus came up immediately from the water; and behold, the heavens were opened to Him, and He saw the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Spirit </a:t>
            </a:r>
            <a:r>
              <a:rPr lang="en-US" sz="3200" dirty="0">
                <a:latin typeface="Frutiger 57Cn"/>
                <a:cs typeface="Frutiger 57Cn"/>
              </a:rPr>
              <a:t>of God descending like a dove and alighting upon Him.</a:t>
            </a:r>
          </a:p>
          <a:p>
            <a:pPr algn="l"/>
            <a:r>
              <a:rPr lang="en-US" sz="3200" dirty="0">
                <a:latin typeface="Frutiger 57Cn"/>
                <a:cs typeface="Frutiger 57Cn"/>
              </a:rPr>
              <a:t>17  And suddenly a voice came from heaven, saying, “This is My beloved Son, in whom I am well pleased.”</a:t>
            </a:r>
          </a:p>
        </p:txBody>
      </p:sp>
    </p:spTree>
    <p:extLst>
      <p:ext uri="{BB962C8B-B14F-4D97-AF65-F5344CB8AC3E}">
        <p14:creationId xmlns:p14="http://schemas.microsoft.com/office/powerpoint/2010/main" val="5320640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3:16-17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17 “</a:t>
            </a:r>
            <a:r>
              <a:rPr lang="en-US" sz="3200" dirty="0">
                <a:latin typeface="Frutiger 57Cn"/>
                <a:cs typeface="Frutiger 57Cn"/>
              </a:rPr>
              <a:t>This is My beloved Son, in whom I am well pleased.”</a:t>
            </a:r>
          </a:p>
        </p:txBody>
      </p:sp>
    </p:spTree>
    <p:extLst>
      <p:ext uri="{BB962C8B-B14F-4D97-AF65-F5344CB8AC3E}">
        <p14:creationId xmlns:p14="http://schemas.microsoft.com/office/powerpoint/2010/main" val="7590192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3:16-17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17 “</a:t>
            </a:r>
            <a:r>
              <a:rPr lang="en-US" sz="3200" dirty="0">
                <a:latin typeface="Frutiger 57Cn"/>
                <a:cs typeface="Frutiger 57Cn"/>
              </a:rPr>
              <a:t>This is My beloved Son, in whom I am well pleased.”</a:t>
            </a:r>
          </a:p>
        </p:txBody>
      </p:sp>
      <p:sp>
        <p:nvSpPr>
          <p:cNvPr id="5" name="Rectangle 2"/>
          <p:cNvSpPr>
            <a:spLocks noChangeArrowheads="1"/>
          </p:cNvSpPr>
          <p:nvPr/>
        </p:nvSpPr>
        <p:spPr bwMode="auto">
          <a:xfrm>
            <a:off x="18693" y="2003425"/>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Psalm 2:1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80693" y="3124200"/>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  The </a:t>
            </a:r>
            <a:r>
              <a:rPr lang="en-US" sz="3200" dirty="0">
                <a:latin typeface="Frutiger 57Cn"/>
                <a:cs typeface="Frutiger 57Cn"/>
              </a:rPr>
              <a:t>LORD has said to Me, </a:t>
            </a:r>
            <a:r>
              <a:rPr lang="en-US" sz="3200" dirty="0" smtClean="0">
                <a:solidFill>
                  <a:srgbClr val="FFCC66"/>
                </a:solidFill>
                <a:latin typeface="Frutiger 57Cn"/>
                <a:cs typeface="Frutiger 57Cn"/>
              </a:rPr>
              <a:t>“You </a:t>
            </a:r>
            <a:r>
              <a:rPr lang="en-US" sz="3200" dirty="0">
                <a:solidFill>
                  <a:srgbClr val="FFCC66"/>
                </a:solidFill>
                <a:latin typeface="Frutiger 57Cn"/>
                <a:cs typeface="Frutiger 57Cn"/>
              </a:rPr>
              <a:t>are My Son, </a:t>
            </a:r>
            <a:r>
              <a:rPr lang="en-US" sz="3200" dirty="0" smtClean="0">
                <a:latin typeface="Frutiger 57Cn"/>
                <a:cs typeface="Frutiger 57Cn"/>
              </a:rPr>
              <a:t>today </a:t>
            </a:r>
            <a:r>
              <a:rPr lang="en-US" sz="3200" dirty="0">
                <a:latin typeface="Frutiger 57Cn"/>
                <a:cs typeface="Frutiger 57Cn"/>
              </a:rPr>
              <a:t>I have begotten You</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37761036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3:16-17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17 “</a:t>
            </a:r>
            <a:r>
              <a:rPr lang="en-US" sz="3200" dirty="0">
                <a:latin typeface="Frutiger 57Cn"/>
                <a:cs typeface="Frutiger 57Cn"/>
              </a:rPr>
              <a:t>This is My beloved Son, in whom I am well pleased.”</a:t>
            </a:r>
          </a:p>
        </p:txBody>
      </p:sp>
      <p:sp>
        <p:nvSpPr>
          <p:cNvPr id="5" name="Rectangle 2"/>
          <p:cNvSpPr>
            <a:spLocks noChangeArrowheads="1"/>
          </p:cNvSpPr>
          <p:nvPr/>
        </p:nvSpPr>
        <p:spPr bwMode="auto">
          <a:xfrm>
            <a:off x="18693" y="2003425"/>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Psalm 2:1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80693" y="3124200"/>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  The </a:t>
            </a:r>
            <a:r>
              <a:rPr lang="en-US" sz="3200" dirty="0">
                <a:latin typeface="Frutiger 57Cn"/>
                <a:cs typeface="Frutiger 57Cn"/>
              </a:rPr>
              <a:t>LORD has said to Me, </a:t>
            </a:r>
            <a:r>
              <a:rPr lang="en-US" sz="3200" dirty="0" smtClean="0">
                <a:solidFill>
                  <a:srgbClr val="FFCC66"/>
                </a:solidFill>
                <a:latin typeface="Frutiger 57Cn"/>
                <a:cs typeface="Frutiger 57Cn"/>
              </a:rPr>
              <a:t>“You </a:t>
            </a:r>
            <a:r>
              <a:rPr lang="en-US" sz="3200" dirty="0">
                <a:solidFill>
                  <a:srgbClr val="FFCC66"/>
                </a:solidFill>
                <a:latin typeface="Frutiger 57Cn"/>
                <a:cs typeface="Frutiger 57Cn"/>
              </a:rPr>
              <a:t>are My Son, </a:t>
            </a:r>
            <a:r>
              <a:rPr lang="en-US" sz="3200" dirty="0" smtClean="0">
                <a:latin typeface="Frutiger 57Cn"/>
                <a:cs typeface="Frutiger 57Cn"/>
              </a:rPr>
              <a:t>today </a:t>
            </a:r>
            <a:r>
              <a:rPr lang="en-US" sz="3200" dirty="0">
                <a:latin typeface="Frutiger 57Cn"/>
                <a:cs typeface="Frutiger 57Cn"/>
              </a:rPr>
              <a:t>I have begotten You</a:t>
            </a:r>
            <a:r>
              <a:rPr lang="en-US" sz="3200" dirty="0" smtClean="0">
                <a:latin typeface="Frutiger 57Cn"/>
                <a:cs typeface="Frutiger 57Cn"/>
              </a:rPr>
              <a:t>.”</a:t>
            </a:r>
            <a:endParaRPr lang="en-US" sz="3200" dirty="0">
              <a:latin typeface="Frutiger 57Cn"/>
              <a:cs typeface="Frutiger 57Cn"/>
            </a:endParaRPr>
          </a:p>
        </p:txBody>
      </p:sp>
      <p:sp>
        <p:nvSpPr>
          <p:cNvPr id="7" name="Rectangle 2"/>
          <p:cNvSpPr>
            <a:spLocks noChangeArrowheads="1"/>
          </p:cNvSpPr>
          <p:nvPr/>
        </p:nvSpPr>
        <p:spPr bwMode="auto">
          <a:xfrm>
            <a:off x="20155" y="40386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Isaiah 42:1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8" name="Text Box 3"/>
          <p:cNvSpPr txBox="1">
            <a:spLocks noChangeArrowheads="1"/>
          </p:cNvSpPr>
          <p:nvPr/>
        </p:nvSpPr>
        <p:spPr bwMode="auto">
          <a:xfrm>
            <a:off x="782155" y="5159375"/>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  “Behold! My Servant whom I uphold, My Elect One </a:t>
            </a:r>
            <a:r>
              <a:rPr lang="en-US" sz="3200" dirty="0">
                <a:solidFill>
                  <a:srgbClr val="FFCC66"/>
                </a:solidFill>
                <a:latin typeface="Frutiger 57Cn"/>
                <a:cs typeface="Frutiger 57Cn"/>
              </a:rPr>
              <a:t>in whom My soul </a:t>
            </a:r>
            <a:r>
              <a:rPr lang="en-US" sz="3200" dirty="0" smtClean="0">
                <a:solidFill>
                  <a:srgbClr val="FFCC66"/>
                </a:solidFill>
                <a:latin typeface="Frutiger 57Cn"/>
                <a:cs typeface="Frutiger 57Cn"/>
              </a:rPr>
              <a:t>delights!” </a:t>
            </a:r>
            <a:endParaRPr lang="en-US" sz="3200" dirty="0">
              <a:solidFill>
                <a:srgbClr val="FFCC66"/>
              </a:solidFill>
              <a:latin typeface="Frutiger 57Cn"/>
              <a:cs typeface="Frutiger 57Cn"/>
            </a:endParaRPr>
          </a:p>
        </p:txBody>
      </p:sp>
    </p:spTree>
    <p:extLst>
      <p:ext uri="{BB962C8B-B14F-4D97-AF65-F5344CB8AC3E}">
        <p14:creationId xmlns:p14="http://schemas.microsoft.com/office/powerpoint/2010/main" val="33526852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3:4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4  And John himself was clothed in camel’s hair, with a leather belt around his </a:t>
            </a:r>
            <a:r>
              <a:rPr lang="en-US" sz="3200" dirty="0" smtClean="0">
                <a:latin typeface="Frutiger 57Cn"/>
                <a:cs typeface="Frutiger 57Cn"/>
              </a:rPr>
              <a:t>waist . . .</a:t>
            </a:r>
            <a:endParaRPr lang="en-US" sz="3200" dirty="0">
              <a:latin typeface="Frutiger 57Cn"/>
              <a:cs typeface="Frutiger 57Cn"/>
            </a:endParaRPr>
          </a:p>
          <a:p>
            <a:pPr algn="l"/>
            <a:endParaRPr lang="en-US" sz="3200" dirty="0">
              <a:latin typeface="Frutiger 57Cn"/>
              <a:cs typeface="Frutiger 57Cn"/>
            </a:endParaRPr>
          </a:p>
        </p:txBody>
      </p:sp>
    </p:spTree>
    <p:extLst>
      <p:ext uri="{BB962C8B-B14F-4D97-AF65-F5344CB8AC3E}">
        <p14:creationId xmlns:p14="http://schemas.microsoft.com/office/powerpoint/2010/main" val="11608693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a:t>
            </a: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1:1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  </a:t>
            </a:r>
            <a:r>
              <a:rPr lang="en-US" sz="3200" dirty="0">
                <a:latin typeface="Frutiger 57Cn"/>
                <a:cs typeface="Frutiger 57Cn"/>
              </a:rPr>
              <a:t>In the beginning was the Word, and the Word was with God, and the Word was God.</a:t>
            </a:r>
          </a:p>
        </p:txBody>
      </p:sp>
    </p:spTree>
    <p:extLst>
      <p:ext uri="{BB962C8B-B14F-4D97-AF65-F5344CB8AC3E}">
        <p14:creationId xmlns:p14="http://schemas.microsoft.com/office/powerpoint/2010/main" val="12689426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3:4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4  And John himself was clothed in camel’s hair, </a:t>
            </a:r>
            <a:r>
              <a:rPr lang="en-US" sz="3200" dirty="0">
                <a:solidFill>
                  <a:srgbClr val="FFCC66"/>
                </a:solidFill>
                <a:latin typeface="Frutiger 57Cn"/>
                <a:cs typeface="Frutiger 57Cn"/>
              </a:rPr>
              <a:t>with a leather belt around his </a:t>
            </a:r>
            <a:r>
              <a:rPr lang="en-US" sz="3200" dirty="0" smtClean="0">
                <a:solidFill>
                  <a:srgbClr val="FFCC66"/>
                </a:solidFill>
                <a:latin typeface="Frutiger 57Cn"/>
                <a:cs typeface="Frutiger 57Cn"/>
              </a:rPr>
              <a:t>waist . . .</a:t>
            </a:r>
            <a:endParaRPr lang="en-US" sz="3200" dirty="0">
              <a:solidFill>
                <a:srgbClr val="FFCC66"/>
              </a:solidFill>
              <a:latin typeface="Frutiger 57Cn"/>
              <a:cs typeface="Frutiger 57Cn"/>
            </a:endParaRPr>
          </a:p>
          <a:p>
            <a:pPr algn="l"/>
            <a:endParaRPr lang="en-US" sz="3200" dirty="0">
              <a:latin typeface="Frutiger 57Cn"/>
              <a:cs typeface="Frutiger 57Cn"/>
            </a:endParaRPr>
          </a:p>
        </p:txBody>
      </p:sp>
      <p:sp>
        <p:nvSpPr>
          <p:cNvPr id="5" name="Rectangle 2"/>
          <p:cNvSpPr>
            <a:spLocks noChangeArrowheads="1"/>
          </p:cNvSpPr>
          <p:nvPr/>
        </p:nvSpPr>
        <p:spPr bwMode="auto">
          <a:xfrm>
            <a:off x="-6649" y="22098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2 Kings 1:7-8</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55351" y="3330575"/>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7  Then he </a:t>
            </a:r>
            <a:r>
              <a:rPr lang="en-US" sz="3200" dirty="0" smtClean="0">
                <a:latin typeface="Frutiger 57Cn"/>
                <a:cs typeface="Frutiger 57Cn"/>
              </a:rPr>
              <a:t>[King </a:t>
            </a:r>
            <a:r>
              <a:rPr lang="en-US" sz="3200" dirty="0" err="1" smtClean="0">
                <a:latin typeface="Frutiger 57Cn"/>
                <a:cs typeface="Frutiger 57Cn"/>
              </a:rPr>
              <a:t>Amaziah</a:t>
            </a:r>
            <a:r>
              <a:rPr lang="en-US" sz="3200" dirty="0" smtClean="0">
                <a:latin typeface="Frutiger 57Cn"/>
                <a:cs typeface="Frutiger 57Cn"/>
              </a:rPr>
              <a:t>] said </a:t>
            </a:r>
            <a:r>
              <a:rPr lang="en-US" sz="3200" dirty="0">
                <a:latin typeface="Frutiger 57Cn"/>
                <a:cs typeface="Frutiger 57Cn"/>
              </a:rPr>
              <a:t>to </a:t>
            </a:r>
            <a:r>
              <a:rPr lang="en-US" sz="3200" dirty="0" smtClean="0">
                <a:latin typeface="Frutiger 57Cn"/>
                <a:cs typeface="Frutiger 57Cn"/>
              </a:rPr>
              <a:t>them [messengers], </a:t>
            </a:r>
            <a:r>
              <a:rPr lang="en-US" sz="3200" dirty="0">
                <a:latin typeface="Frutiger 57Cn"/>
                <a:cs typeface="Frutiger 57Cn"/>
              </a:rPr>
              <a:t>“What kind of man was it who came up to meet you and told you these words?”</a:t>
            </a:r>
          </a:p>
          <a:p>
            <a:pPr algn="l"/>
            <a:r>
              <a:rPr lang="en-US" sz="3200" dirty="0">
                <a:latin typeface="Frutiger 57Cn"/>
                <a:cs typeface="Frutiger 57Cn"/>
              </a:rPr>
              <a:t> 8  So they answered him, “A hairy man </a:t>
            </a:r>
            <a:r>
              <a:rPr lang="en-US" sz="3200" dirty="0">
                <a:solidFill>
                  <a:srgbClr val="FFCC66"/>
                </a:solidFill>
                <a:latin typeface="Frutiger 57Cn"/>
                <a:cs typeface="Frutiger 57Cn"/>
              </a:rPr>
              <a:t>wearing a leather belt around his waist.” </a:t>
            </a:r>
            <a:r>
              <a:rPr lang="en-US" sz="3200" dirty="0">
                <a:latin typeface="Frutiger 57Cn"/>
                <a:cs typeface="Frutiger 57Cn"/>
              </a:rPr>
              <a:t>And he </a:t>
            </a:r>
            <a:r>
              <a:rPr lang="en-US" sz="3200" dirty="0" smtClean="0">
                <a:latin typeface="Frutiger 57Cn"/>
                <a:cs typeface="Frutiger 57Cn"/>
              </a:rPr>
              <a:t>said</a:t>
            </a:r>
            <a:r>
              <a:rPr lang="en-US" sz="3200" dirty="0">
                <a:latin typeface="Frutiger 57Cn"/>
                <a:cs typeface="Frutiger 57Cn"/>
              </a:rPr>
              <a:t>, </a:t>
            </a:r>
            <a:r>
              <a:rPr lang="en-US" sz="3200" i="1" dirty="0">
                <a:latin typeface="Frutiger 57Cn"/>
                <a:cs typeface="Frutiger 57Cn"/>
              </a:rPr>
              <a:t>“It is Elijah the </a:t>
            </a:r>
            <a:r>
              <a:rPr lang="en-US" sz="3200" i="1" dirty="0" err="1">
                <a:latin typeface="Frutiger 57Cn"/>
                <a:cs typeface="Frutiger 57Cn"/>
              </a:rPr>
              <a:t>Tishbite</a:t>
            </a:r>
            <a:r>
              <a:rPr lang="en-US" sz="3200" i="1" dirty="0">
                <a:latin typeface="Frutiger 57Cn"/>
                <a:cs typeface="Frutiger 57Cn"/>
              </a:rPr>
              <a:t>.”</a:t>
            </a:r>
          </a:p>
        </p:txBody>
      </p:sp>
    </p:spTree>
    <p:extLst>
      <p:ext uri="{BB962C8B-B14F-4D97-AF65-F5344CB8AC3E}">
        <p14:creationId xmlns:p14="http://schemas.microsoft.com/office/powerpoint/2010/main" val="36469045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1:13-17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13  But </a:t>
            </a:r>
            <a:r>
              <a:rPr lang="en-US" sz="3200" dirty="0">
                <a:latin typeface="Frutiger 57Cn"/>
                <a:cs typeface="Frutiger 57Cn"/>
              </a:rPr>
              <a:t>the angel said to him, “Do not be afraid, Zacharias, for your prayer is heard; and your wife Elizabeth will bear you a son, and you shall call his name </a:t>
            </a:r>
            <a:r>
              <a:rPr lang="en-US" sz="3200" dirty="0" smtClean="0">
                <a:latin typeface="Frutiger 57Cn"/>
                <a:cs typeface="Frutiger 57Cn"/>
              </a:rPr>
              <a:t>John . . .</a:t>
            </a:r>
            <a:endParaRPr lang="en-US" sz="3200" dirty="0">
              <a:latin typeface="Frutiger 57Cn"/>
              <a:cs typeface="Frutiger 57Cn"/>
            </a:endParaRPr>
          </a:p>
          <a:p>
            <a:pPr algn="l"/>
            <a:r>
              <a:rPr lang="en-US" sz="3200" dirty="0" smtClean="0">
                <a:latin typeface="Frutiger 57Cn"/>
                <a:cs typeface="Frutiger 57Cn"/>
              </a:rPr>
              <a:t>16  </a:t>
            </a:r>
            <a:r>
              <a:rPr lang="en-US" sz="3200" dirty="0">
                <a:latin typeface="Frutiger 57Cn"/>
                <a:cs typeface="Frutiger 57Cn"/>
              </a:rPr>
              <a:t>“And he will turn many of the children of Israel to the Lord their God.</a:t>
            </a:r>
          </a:p>
          <a:p>
            <a:pPr algn="l"/>
            <a:r>
              <a:rPr lang="en-US" sz="3200" dirty="0">
                <a:latin typeface="Frutiger 57Cn"/>
                <a:cs typeface="Frutiger 57Cn"/>
              </a:rPr>
              <a:t>17  </a:t>
            </a:r>
            <a:r>
              <a:rPr lang="en-US" sz="3200" dirty="0">
                <a:solidFill>
                  <a:srgbClr val="FFCC66"/>
                </a:solidFill>
                <a:latin typeface="Frutiger 57Cn"/>
                <a:cs typeface="Frutiger 57Cn"/>
              </a:rPr>
              <a:t>“He will also go before Him in the spirit and power of Elijah, </a:t>
            </a:r>
            <a:r>
              <a:rPr lang="en-US" sz="3200" dirty="0">
                <a:latin typeface="Frutiger 57Cn"/>
                <a:cs typeface="Frutiger 57Cn"/>
              </a:rPr>
              <a:t>‘to turn the hearts of the fathers to the children,’ and the disobedient to the wisdom of the just, to make ready a people prepared for the Lord.”</a:t>
            </a:r>
          </a:p>
        </p:txBody>
      </p:sp>
    </p:spTree>
    <p:extLst>
      <p:ext uri="{BB962C8B-B14F-4D97-AF65-F5344CB8AC3E}">
        <p14:creationId xmlns:p14="http://schemas.microsoft.com/office/powerpoint/2010/main" val="33505667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11:11-14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11  </a:t>
            </a:r>
            <a:r>
              <a:rPr lang="en-US" sz="3200" dirty="0">
                <a:latin typeface="Frutiger 57Cn"/>
                <a:cs typeface="Frutiger 57Cn"/>
              </a:rPr>
              <a:t>“Assuredly, I say to you, among those born of women there has not risen one greater than John the Baptist; but he who is least in the kingdom of heaven is greater than he.</a:t>
            </a:r>
          </a:p>
          <a:p>
            <a:pPr algn="l"/>
            <a:r>
              <a:rPr lang="en-US" sz="3200" dirty="0" smtClean="0">
                <a:latin typeface="Frutiger 57Cn"/>
                <a:cs typeface="Frutiger 57Cn"/>
              </a:rPr>
              <a:t>12  </a:t>
            </a:r>
            <a:r>
              <a:rPr lang="en-US" sz="3200" dirty="0">
                <a:latin typeface="Frutiger 57Cn"/>
                <a:cs typeface="Frutiger 57Cn"/>
              </a:rPr>
              <a:t>“And from the days of John the Baptist until now the kingdom of heaven suffers violence, and the violent take it by force.</a:t>
            </a:r>
          </a:p>
          <a:p>
            <a:pPr algn="l"/>
            <a:r>
              <a:rPr lang="en-US" sz="3200" dirty="0">
                <a:latin typeface="Frutiger 57Cn"/>
                <a:cs typeface="Frutiger 57Cn"/>
              </a:rPr>
              <a:t>13 </a:t>
            </a:r>
            <a:r>
              <a:rPr lang="en-US" sz="3200" dirty="0" smtClean="0">
                <a:latin typeface="Frutiger 57Cn"/>
                <a:cs typeface="Frutiger 57Cn"/>
              </a:rPr>
              <a:t> “</a:t>
            </a:r>
            <a:r>
              <a:rPr lang="en-US" sz="3200" dirty="0">
                <a:latin typeface="Frutiger 57Cn"/>
                <a:cs typeface="Frutiger 57Cn"/>
              </a:rPr>
              <a:t>For all the prophets and the law prophesied until John.</a:t>
            </a:r>
          </a:p>
          <a:p>
            <a:pPr algn="l"/>
            <a:r>
              <a:rPr lang="en-US" sz="3200" dirty="0">
                <a:latin typeface="Frutiger 57Cn"/>
                <a:cs typeface="Frutiger 57Cn"/>
              </a:rPr>
              <a:t>14 </a:t>
            </a:r>
            <a:r>
              <a:rPr lang="en-US" sz="3200" dirty="0" smtClean="0">
                <a:latin typeface="Frutiger 57Cn"/>
                <a:cs typeface="Frutiger 57Cn"/>
              </a:rPr>
              <a:t> “</a:t>
            </a:r>
            <a:r>
              <a:rPr lang="en-US" sz="3200" dirty="0">
                <a:latin typeface="Frutiger 57Cn"/>
                <a:cs typeface="Frutiger 57Cn"/>
              </a:rPr>
              <a:t>And if you are willing to receive it, </a:t>
            </a:r>
            <a:r>
              <a:rPr lang="en-US" sz="3200" dirty="0">
                <a:solidFill>
                  <a:srgbClr val="FFCC66"/>
                </a:solidFill>
                <a:latin typeface="Frutiger 57Cn"/>
                <a:cs typeface="Frutiger 57Cn"/>
              </a:rPr>
              <a:t>he is Elijah who is to come</a:t>
            </a:r>
            <a:r>
              <a:rPr lang="en-US" sz="3200" dirty="0" smtClean="0">
                <a:solidFill>
                  <a:srgbClr val="FFCC66"/>
                </a:solidFill>
                <a:latin typeface="Frutiger 57Cn"/>
                <a:cs typeface="Frutiger 57Cn"/>
              </a:rPr>
              <a:t>.”</a:t>
            </a:r>
            <a:endParaRPr lang="en-US" sz="3200" dirty="0">
              <a:solidFill>
                <a:srgbClr val="FFCC66"/>
              </a:solidFill>
              <a:latin typeface="Frutiger 57Cn"/>
              <a:cs typeface="Frutiger 57Cn"/>
            </a:endParaRPr>
          </a:p>
        </p:txBody>
      </p:sp>
    </p:spTree>
    <p:extLst>
      <p:ext uri="{BB962C8B-B14F-4D97-AF65-F5344CB8AC3E}">
        <p14:creationId xmlns:p14="http://schemas.microsoft.com/office/powerpoint/2010/main" val="32609573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1:28</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28  These things were done </a:t>
            </a:r>
            <a:r>
              <a:rPr lang="en-US" sz="3200" dirty="0">
                <a:solidFill>
                  <a:srgbClr val="FFCC66"/>
                </a:solidFill>
                <a:latin typeface="Frutiger 57Cn"/>
                <a:cs typeface="Frutiger 57Cn"/>
              </a:rPr>
              <a:t>in </a:t>
            </a:r>
            <a:r>
              <a:rPr lang="en-US" sz="3200" dirty="0" err="1">
                <a:solidFill>
                  <a:srgbClr val="FFCC66"/>
                </a:solidFill>
                <a:latin typeface="Frutiger 57Cn"/>
                <a:cs typeface="Frutiger 57Cn"/>
              </a:rPr>
              <a:t>Bethabara</a:t>
            </a:r>
            <a:r>
              <a:rPr lang="en-US" sz="3200" dirty="0">
                <a:solidFill>
                  <a:srgbClr val="FFCC66"/>
                </a:solidFill>
                <a:latin typeface="Frutiger 57Cn"/>
                <a:cs typeface="Frutiger 57Cn"/>
              </a:rPr>
              <a:t> beyond the Jordan, </a:t>
            </a:r>
            <a:r>
              <a:rPr lang="en-US" sz="3200" dirty="0">
                <a:latin typeface="Frutiger 57Cn"/>
                <a:cs typeface="Frutiger 57Cn"/>
              </a:rPr>
              <a:t>where John was baptizing.</a:t>
            </a:r>
          </a:p>
          <a:p>
            <a:pPr algn="l"/>
            <a:endParaRPr lang="en-US" sz="3200" dirty="0">
              <a:latin typeface="Frutiger 57Cn"/>
              <a:cs typeface="Frutiger 57Cn"/>
            </a:endParaRPr>
          </a:p>
        </p:txBody>
      </p:sp>
      <p:sp>
        <p:nvSpPr>
          <p:cNvPr id="5" name="Rectangle 2"/>
          <p:cNvSpPr>
            <a:spLocks noChangeArrowheads="1"/>
          </p:cNvSpPr>
          <p:nvPr/>
        </p:nvSpPr>
        <p:spPr bwMode="auto">
          <a:xfrm>
            <a:off x="13367" y="2079625"/>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3:23</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75367" y="3200400"/>
            <a:ext cx="8077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23  Now John also was baptizing </a:t>
            </a:r>
            <a:r>
              <a:rPr lang="en-US" sz="3200" dirty="0">
                <a:solidFill>
                  <a:srgbClr val="FFCC66"/>
                </a:solidFill>
                <a:latin typeface="Frutiger 57Cn"/>
                <a:cs typeface="Frutiger 57Cn"/>
              </a:rPr>
              <a:t>in </a:t>
            </a:r>
            <a:r>
              <a:rPr lang="en-US" sz="3200" dirty="0" err="1">
                <a:solidFill>
                  <a:srgbClr val="FFCC66"/>
                </a:solidFill>
                <a:latin typeface="Frutiger 57Cn"/>
                <a:cs typeface="Frutiger 57Cn"/>
              </a:rPr>
              <a:t>Aenon</a:t>
            </a:r>
            <a:r>
              <a:rPr lang="en-US" sz="3200" dirty="0">
                <a:solidFill>
                  <a:srgbClr val="FFCC66"/>
                </a:solidFill>
                <a:latin typeface="Frutiger 57Cn"/>
                <a:cs typeface="Frutiger 57Cn"/>
              </a:rPr>
              <a:t> near </a:t>
            </a:r>
            <a:r>
              <a:rPr lang="en-US" sz="3200" dirty="0" err="1">
                <a:solidFill>
                  <a:srgbClr val="FFCC66"/>
                </a:solidFill>
                <a:latin typeface="Frutiger 57Cn"/>
                <a:cs typeface="Frutiger 57Cn"/>
              </a:rPr>
              <a:t>Salim</a:t>
            </a:r>
            <a:r>
              <a:rPr lang="en-US" sz="3200" dirty="0">
                <a:solidFill>
                  <a:srgbClr val="FFCC66"/>
                </a:solidFill>
                <a:latin typeface="Frutiger 57Cn"/>
                <a:cs typeface="Frutiger 57Cn"/>
              </a:rPr>
              <a:t>,</a:t>
            </a:r>
            <a:r>
              <a:rPr lang="en-US" sz="3200" dirty="0">
                <a:latin typeface="Frutiger 57Cn"/>
                <a:cs typeface="Frutiger 57Cn"/>
              </a:rPr>
              <a:t> because there was much water there. </a:t>
            </a:r>
          </a:p>
          <a:p>
            <a:pPr algn="l"/>
            <a:endParaRPr lang="en-US" sz="3200" dirty="0">
              <a:latin typeface="Frutiger 57Cn"/>
              <a:cs typeface="Frutiger 57Cn"/>
            </a:endParaRPr>
          </a:p>
        </p:txBody>
      </p:sp>
    </p:spTree>
    <p:extLst>
      <p:ext uri="{BB962C8B-B14F-4D97-AF65-F5344CB8AC3E}">
        <p14:creationId xmlns:p14="http://schemas.microsoft.com/office/powerpoint/2010/main" val="19261377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cientisrae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139309"/>
            <a:ext cx="7696200" cy="10902309"/>
          </a:xfrm>
          <a:prstGeom prst="rect">
            <a:avLst/>
          </a:prstGeom>
        </p:spPr>
      </p:pic>
    </p:spTree>
    <p:extLst>
      <p:ext uri="{BB962C8B-B14F-4D97-AF65-F5344CB8AC3E}">
        <p14:creationId xmlns:p14="http://schemas.microsoft.com/office/powerpoint/2010/main" val="30059033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09_Elijah_Ravens_JPEG_1024.jpg                                 00DBF677Drive A                        7C2684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4288"/>
            <a:ext cx="9182100" cy="6886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383963"/>
      </p:ext>
    </p:extLst>
  </p:cSld>
  <p:clrMapOvr>
    <a:masterClrMapping/>
  </p:clrMapOvr>
  <p:transition xmlns:p14="http://schemas.microsoft.com/office/powerpoint/2010/mai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cientisrae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139309"/>
            <a:ext cx="7696200" cy="10902309"/>
          </a:xfrm>
          <a:prstGeom prst="rect">
            <a:avLst/>
          </a:prstGeom>
        </p:spPr>
      </p:pic>
    </p:spTree>
    <p:extLst>
      <p:ext uri="{BB962C8B-B14F-4D97-AF65-F5344CB8AC3E}">
        <p14:creationId xmlns:p14="http://schemas.microsoft.com/office/powerpoint/2010/main" val="1979347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13_Elijah_Ravens_JPEG_1024.jpg                                 00DBF677Drive A                        7C2684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4288"/>
            <a:ext cx="9182100" cy="6886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666873"/>
      </p:ext>
    </p:extLst>
  </p:cSld>
  <p:clrMapOvr>
    <a:masterClrMapping/>
  </p:clrMapOvr>
  <p:transition xmlns:p14="http://schemas.microsoft.com/office/powerpoint/2010/mai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cientisrae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139309"/>
            <a:ext cx="7696200" cy="10902309"/>
          </a:xfrm>
          <a:prstGeom prst="rect">
            <a:avLst/>
          </a:prstGeom>
        </p:spPr>
      </p:pic>
    </p:spTree>
    <p:extLst>
      <p:ext uri="{BB962C8B-B14F-4D97-AF65-F5344CB8AC3E}">
        <p14:creationId xmlns:p14="http://schemas.microsoft.com/office/powerpoint/2010/main" val="30156081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8:2-11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  Now early in the morning He came again into the temple, and all the people came to Him; and He sat down and taught them.</a:t>
            </a:r>
          </a:p>
          <a:p>
            <a:pPr algn="l"/>
            <a:r>
              <a:rPr lang="en-US" sz="3200" dirty="0">
                <a:latin typeface="Frutiger 57Cn"/>
                <a:cs typeface="Frutiger 57Cn"/>
              </a:rPr>
              <a:t>3  Then the scribes and Pharisees brought to Him a woman caught in adultery. And when they had set her in the midst,</a:t>
            </a:r>
          </a:p>
          <a:p>
            <a:pPr algn="l"/>
            <a:r>
              <a:rPr lang="en-US" sz="3200" dirty="0">
                <a:latin typeface="Frutiger 57Cn"/>
                <a:cs typeface="Frutiger 57Cn"/>
              </a:rPr>
              <a:t>4  they said to Him, “Teacher, this woman was caught in adultery, in the very act.</a:t>
            </a:r>
          </a:p>
          <a:p>
            <a:pPr algn="l"/>
            <a:r>
              <a:rPr lang="en-US" sz="3200" dirty="0">
                <a:latin typeface="Frutiger 57Cn"/>
                <a:cs typeface="Frutiger 57Cn"/>
              </a:rPr>
              <a:t>5  “Now Moses, in the law, commanded us that such should be stoned. But what do You say?</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7453261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a:t>
            </a: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1:1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  </a:t>
            </a:r>
            <a:r>
              <a:rPr lang="en-US" sz="3200" dirty="0">
                <a:solidFill>
                  <a:srgbClr val="FFCC66"/>
                </a:solidFill>
                <a:latin typeface="Frutiger 57Cn"/>
                <a:cs typeface="Frutiger 57Cn"/>
              </a:rPr>
              <a:t>In the beginning </a:t>
            </a:r>
            <a:r>
              <a:rPr lang="en-US" sz="3200" dirty="0">
                <a:latin typeface="Frutiger 57Cn"/>
                <a:cs typeface="Frutiger 57Cn"/>
              </a:rPr>
              <a:t>was the Word, and the Word was with God, and the Word was God.</a:t>
            </a:r>
          </a:p>
        </p:txBody>
      </p:sp>
      <p:sp>
        <p:nvSpPr>
          <p:cNvPr id="7" name="Rectangle 2"/>
          <p:cNvSpPr>
            <a:spLocks noChangeArrowheads="1"/>
          </p:cNvSpPr>
          <p:nvPr/>
        </p:nvSpPr>
        <p:spPr bwMode="auto">
          <a:xfrm>
            <a:off x="20712" y="19050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Genesis 1:1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8" name="Text Box 3"/>
          <p:cNvSpPr txBox="1">
            <a:spLocks noChangeArrowheads="1"/>
          </p:cNvSpPr>
          <p:nvPr/>
        </p:nvSpPr>
        <p:spPr bwMode="auto">
          <a:xfrm>
            <a:off x="782712" y="3025775"/>
            <a:ext cx="8077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  </a:t>
            </a:r>
            <a:r>
              <a:rPr lang="en-US" sz="3200" dirty="0">
                <a:solidFill>
                  <a:srgbClr val="FFCC66"/>
                </a:solidFill>
                <a:latin typeface="Frutiger 57Cn"/>
                <a:cs typeface="Frutiger 57Cn"/>
              </a:rPr>
              <a:t>In the beginning </a:t>
            </a:r>
            <a:r>
              <a:rPr lang="en-US" sz="3200" dirty="0">
                <a:latin typeface="Frutiger 57Cn"/>
                <a:cs typeface="Frutiger 57Cn"/>
              </a:rPr>
              <a:t>God created the heavens and the earth.</a:t>
            </a:r>
          </a:p>
        </p:txBody>
      </p:sp>
    </p:spTree>
    <p:extLst>
      <p:ext uri="{BB962C8B-B14F-4D97-AF65-F5344CB8AC3E}">
        <p14:creationId xmlns:p14="http://schemas.microsoft.com/office/powerpoint/2010/main" val="30761481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8:2-11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6  </a:t>
            </a:r>
            <a:r>
              <a:rPr lang="en-US" sz="3200" dirty="0">
                <a:latin typeface="Frutiger 57Cn"/>
                <a:cs typeface="Frutiger 57Cn"/>
              </a:rPr>
              <a:t>This they said, testing Him, that they might have something of which to accuse Him. But Jesus stooped down and wrote on the ground with His finger, as though He did not hear.</a:t>
            </a:r>
          </a:p>
          <a:p>
            <a:pPr algn="l"/>
            <a:r>
              <a:rPr lang="en-US" sz="3200" dirty="0">
                <a:latin typeface="Frutiger 57Cn"/>
                <a:cs typeface="Frutiger 57Cn"/>
              </a:rPr>
              <a:t>7  So when they continued asking Him, He raised Himself up and said to them, “He who is without sin among you, let him throw a stone at her first.”</a:t>
            </a:r>
          </a:p>
          <a:p>
            <a:pPr algn="l"/>
            <a:r>
              <a:rPr lang="en-US" sz="3200" dirty="0">
                <a:latin typeface="Frutiger 57Cn"/>
                <a:cs typeface="Frutiger 57Cn"/>
              </a:rPr>
              <a:t>8  And again He stooped down and wrote on the ground</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19630929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8:2-11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9  </a:t>
            </a:r>
            <a:r>
              <a:rPr lang="en-US" sz="3200" dirty="0">
                <a:latin typeface="Frutiger 57Cn"/>
                <a:cs typeface="Frutiger 57Cn"/>
              </a:rPr>
              <a:t>Then those who heard it, being convicted by their conscience, went out one by one, beginning with the oldest even to the last. And Jesus was left alone, and the woman standing in the midst.</a:t>
            </a:r>
          </a:p>
          <a:p>
            <a:pPr algn="l"/>
            <a:r>
              <a:rPr lang="en-US" sz="3200" dirty="0">
                <a:latin typeface="Frutiger 57Cn"/>
                <a:cs typeface="Frutiger 57Cn"/>
              </a:rPr>
              <a:t>10  When Jesus had raised Himself up and saw no one but the woman, He said to her, “Woman, where are those accusers of yours? Has no one condemned you?”</a:t>
            </a:r>
          </a:p>
          <a:p>
            <a:pPr algn="l"/>
            <a:r>
              <a:rPr lang="en-US" sz="3200" dirty="0">
                <a:latin typeface="Frutiger 57Cn"/>
                <a:cs typeface="Frutiger 57Cn"/>
              </a:rPr>
              <a:t>11 She said, “No one, Lord.” And Jesus said to her, “Neither do I condemn you; go and sin no more.”</a:t>
            </a:r>
          </a:p>
          <a:p>
            <a:pPr algn="l"/>
            <a:endParaRPr lang="en-US" sz="3200" dirty="0">
              <a:latin typeface="Frutiger 57Cn"/>
              <a:cs typeface="Frutiger 57Cn"/>
            </a:endParaRPr>
          </a:p>
        </p:txBody>
      </p:sp>
    </p:spTree>
    <p:extLst>
      <p:ext uri="{BB962C8B-B14F-4D97-AF65-F5344CB8AC3E}">
        <p14:creationId xmlns:p14="http://schemas.microsoft.com/office/powerpoint/2010/main" val="39478193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8:2-11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6  </a:t>
            </a:r>
            <a:r>
              <a:rPr lang="en-US" sz="3200" dirty="0">
                <a:latin typeface="Frutiger 57Cn"/>
                <a:cs typeface="Frutiger 57Cn"/>
              </a:rPr>
              <a:t>This they said, testing Him, that they might have something of which to accuse Him. But Jesus stooped down and </a:t>
            </a:r>
            <a:r>
              <a:rPr lang="en-US" sz="3200" dirty="0">
                <a:solidFill>
                  <a:srgbClr val="FFCC66"/>
                </a:solidFill>
                <a:latin typeface="Frutiger 57Cn"/>
                <a:cs typeface="Frutiger 57Cn"/>
              </a:rPr>
              <a:t>wrote on the ground with His finger,</a:t>
            </a:r>
            <a:r>
              <a:rPr lang="en-US" sz="3200" dirty="0">
                <a:latin typeface="Frutiger 57Cn"/>
                <a:cs typeface="Frutiger 57Cn"/>
              </a:rPr>
              <a:t> as though He did not hear.</a:t>
            </a:r>
          </a:p>
          <a:p>
            <a:pPr algn="l"/>
            <a:r>
              <a:rPr lang="en-US" sz="3200" dirty="0">
                <a:latin typeface="Frutiger 57Cn"/>
                <a:cs typeface="Frutiger 57Cn"/>
              </a:rPr>
              <a:t>7  So when they continued asking Him, He raised Himself up and said to them, “He who is without sin among you, let him throw a stone at her first.”</a:t>
            </a:r>
          </a:p>
          <a:p>
            <a:pPr algn="l"/>
            <a:r>
              <a:rPr lang="en-US" sz="3200" dirty="0">
                <a:latin typeface="Frutiger 57Cn"/>
                <a:cs typeface="Frutiger 57Cn"/>
              </a:rPr>
              <a:t>8  </a:t>
            </a:r>
            <a:r>
              <a:rPr lang="en-US" sz="3200" dirty="0">
                <a:solidFill>
                  <a:srgbClr val="FFCC66"/>
                </a:solidFill>
                <a:latin typeface="Frutiger 57Cn"/>
                <a:cs typeface="Frutiger 57Cn"/>
              </a:rPr>
              <a:t>And again He stooped down and wrote on the ground</a:t>
            </a:r>
            <a:r>
              <a:rPr lang="en-US" sz="3200" dirty="0" smtClean="0">
                <a:solidFill>
                  <a:srgbClr val="FFCC66"/>
                </a:solidFill>
                <a:latin typeface="Frutiger 57Cn"/>
                <a:cs typeface="Frutiger 57Cn"/>
              </a:rPr>
              <a:t>.</a:t>
            </a:r>
            <a:endParaRPr lang="en-US" sz="3200" dirty="0">
              <a:solidFill>
                <a:srgbClr val="FFCC66"/>
              </a:solidFill>
              <a:latin typeface="Frutiger 57Cn"/>
              <a:cs typeface="Frutiger 57Cn"/>
            </a:endParaRPr>
          </a:p>
        </p:txBody>
      </p:sp>
    </p:spTree>
    <p:extLst>
      <p:ext uri="{BB962C8B-B14F-4D97-AF65-F5344CB8AC3E}">
        <p14:creationId xmlns:p14="http://schemas.microsoft.com/office/powerpoint/2010/main" val="20628400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Jeremiah 17:13 (NIV)</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13  O </a:t>
            </a:r>
            <a:r>
              <a:rPr lang="en-US" sz="3200" dirty="0">
                <a:latin typeface="Frutiger 57Cn"/>
                <a:cs typeface="Frutiger 57Cn"/>
              </a:rPr>
              <a:t>LORD, the hope of Israel, all who forsake you will be put to shame. </a:t>
            </a:r>
            <a:r>
              <a:rPr lang="en-US" sz="3200" dirty="0">
                <a:solidFill>
                  <a:srgbClr val="FFCC66"/>
                </a:solidFill>
                <a:latin typeface="Frutiger 57Cn"/>
                <a:cs typeface="Frutiger 57Cn"/>
              </a:rPr>
              <a:t>Those who turn away from you will be written in the dust </a:t>
            </a:r>
            <a:r>
              <a:rPr lang="en-US" sz="3200" dirty="0">
                <a:latin typeface="Frutiger 57Cn"/>
                <a:cs typeface="Frutiger 57Cn"/>
              </a:rPr>
              <a:t>because they have forsaken the </a:t>
            </a:r>
            <a:r>
              <a:rPr lang="en-US" sz="3200" dirty="0" smtClean="0">
                <a:latin typeface="Frutiger 57Cn"/>
                <a:cs typeface="Frutiger 57Cn"/>
              </a:rPr>
              <a:t>LORD . . .</a:t>
            </a:r>
          </a:p>
          <a:p>
            <a:pPr algn="l"/>
            <a:endParaRPr lang="en-US" sz="3200" dirty="0">
              <a:latin typeface="Frutiger 57Cn"/>
              <a:cs typeface="Frutiger 57Cn"/>
            </a:endParaRPr>
          </a:p>
        </p:txBody>
      </p:sp>
    </p:spTree>
    <p:extLst>
      <p:ext uri="{BB962C8B-B14F-4D97-AF65-F5344CB8AC3E}">
        <p14:creationId xmlns:p14="http://schemas.microsoft.com/office/powerpoint/2010/main" val="30808601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Jeremiah 17:13 (NIV)</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13  O </a:t>
            </a:r>
            <a:r>
              <a:rPr lang="en-US" sz="3200" dirty="0">
                <a:latin typeface="Frutiger 57Cn"/>
                <a:cs typeface="Frutiger 57Cn"/>
              </a:rPr>
              <a:t>LORD, the hope of Israel, all who forsake you will be put to shame. </a:t>
            </a:r>
            <a:r>
              <a:rPr lang="en-US" sz="3200" dirty="0">
                <a:solidFill>
                  <a:srgbClr val="FFCC66"/>
                </a:solidFill>
                <a:latin typeface="Frutiger 57Cn"/>
                <a:cs typeface="Frutiger 57Cn"/>
              </a:rPr>
              <a:t>Those who turn away from you will be written in the dust </a:t>
            </a:r>
            <a:r>
              <a:rPr lang="en-US" sz="3200" dirty="0">
                <a:latin typeface="Frutiger 57Cn"/>
                <a:cs typeface="Frutiger 57Cn"/>
              </a:rPr>
              <a:t>because they have forsaken the </a:t>
            </a:r>
            <a:r>
              <a:rPr lang="en-US" sz="3200" dirty="0" smtClean="0">
                <a:latin typeface="Frutiger 57Cn"/>
                <a:cs typeface="Frutiger 57Cn"/>
              </a:rPr>
              <a:t>LORD . . .</a:t>
            </a:r>
          </a:p>
          <a:p>
            <a:pPr algn="l"/>
            <a:endParaRPr lang="en-US" sz="3200" dirty="0">
              <a:latin typeface="Frutiger 57Cn"/>
              <a:cs typeface="Frutiger 57Cn"/>
            </a:endParaRPr>
          </a:p>
        </p:txBody>
      </p:sp>
      <p:sp>
        <p:nvSpPr>
          <p:cNvPr id="5" name="Rectangle 2"/>
          <p:cNvSpPr>
            <a:spLocks noChangeArrowheads="1"/>
          </p:cNvSpPr>
          <p:nvPr/>
        </p:nvSpPr>
        <p:spPr bwMode="auto">
          <a:xfrm>
            <a:off x="0" y="2971225"/>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8:9</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62000" y="4092000"/>
            <a:ext cx="8077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9  </a:t>
            </a:r>
            <a:r>
              <a:rPr lang="en-US" sz="3200" dirty="0">
                <a:latin typeface="Frutiger 57Cn"/>
                <a:cs typeface="Frutiger 57Cn"/>
              </a:rPr>
              <a:t>Then those who heard it, </a:t>
            </a:r>
            <a:r>
              <a:rPr lang="en-US" sz="3200" i="1" dirty="0">
                <a:latin typeface="Frutiger 57Cn"/>
                <a:cs typeface="Frutiger 57Cn"/>
              </a:rPr>
              <a:t>being convicted by their conscience, </a:t>
            </a:r>
            <a:r>
              <a:rPr lang="en-US" sz="3200" dirty="0">
                <a:latin typeface="Frutiger 57Cn"/>
                <a:cs typeface="Frutiger 57Cn"/>
              </a:rPr>
              <a:t>went out one by one, beginning with the oldest even to the last. And Jesus was left alone, and the woman standing in the midst</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5632499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What do we learn from this?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Tree>
    <p:extLst>
      <p:ext uri="{BB962C8B-B14F-4D97-AF65-F5344CB8AC3E}">
        <p14:creationId xmlns:p14="http://schemas.microsoft.com/office/powerpoint/2010/main" val="39856736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What do we learn from this?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  </a:t>
            </a:r>
            <a:r>
              <a:rPr lang="en-US" sz="3200" dirty="0" smtClean="0">
                <a:solidFill>
                  <a:srgbClr val="FFCC66"/>
                </a:solidFill>
                <a:latin typeface="Frutiger 57Cn"/>
                <a:cs typeface="Frutiger 57Cn"/>
              </a:rPr>
              <a:t>The culture of that day and place is very different from ours today.  </a:t>
            </a:r>
          </a:p>
        </p:txBody>
      </p:sp>
    </p:spTree>
    <p:extLst>
      <p:ext uri="{BB962C8B-B14F-4D97-AF65-F5344CB8AC3E}">
        <p14:creationId xmlns:p14="http://schemas.microsoft.com/office/powerpoint/2010/main" val="38359361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What do we learn from this?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  The culture of that day and place is very different from ours today.  </a:t>
            </a:r>
          </a:p>
          <a:p>
            <a:pPr algn="l"/>
            <a:r>
              <a:rPr lang="en-US" sz="3200" dirty="0" smtClean="0">
                <a:latin typeface="Frutiger 57Cn"/>
                <a:cs typeface="Frutiger 57Cn"/>
              </a:rPr>
              <a:t>•  </a:t>
            </a:r>
            <a:r>
              <a:rPr lang="en-US" sz="3200" dirty="0" smtClean="0">
                <a:solidFill>
                  <a:srgbClr val="FFCC66"/>
                </a:solidFill>
                <a:latin typeface="Frutiger 57Cn"/>
                <a:cs typeface="Frutiger 57Cn"/>
              </a:rPr>
              <a:t>If we are to properly understand God’s Word, </a:t>
            </a:r>
            <a:br>
              <a:rPr lang="en-US" sz="3200" dirty="0" smtClean="0">
                <a:solidFill>
                  <a:srgbClr val="FFCC66"/>
                </a:solidFill>
                <a:latin typeface="Frutiger 57Cn"/>
                <a:cs typeface="Frutiger 57Cn"/>
              </a:rPr>
            </a:br>
            <a:r>
              <a:rPr lang="en-US" sz="3200" dirty="0" smtClean="0">
                <a:solidFill>
                  <a:srgbClr val="FFCC66"/>
                </a:solidFill>
                <a:latin typeface="Frutiger 57Cn"/>
                <a:cs typeface="Frutiger 57Cn"/>
              </a:rPr>
              <a:t>we must first understand what it meant to the audience to whom it was originally written.</a:t>
            </a:r>
          </a:p>
        </p:txBody>
      </p:sp>
    </p:spTree>
    <p:extLst>
      <p:ext uri="{BB962C8B-B14F-4D97-AF65-F5344CB8AC3E}">
        <p14:creationId xmlns:p14="http://schemas.microsoft.com/office/powerpoint/2010/main" val="25091228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What do we learn from this?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  The culture of that day and place is very different from ours today.  </a:t>
            </a:r>
          </a:p>
          <a:p>
            <a:pPr algn="l"/>
            <a:r>
              <a:rPr lang="en-US" sz="3200" dirty="0" smtClean="0">
                <a:latin typeface="Frutiger 57Cn"/>
                <a:cs typeface="Frutiger 57Cn"/>
              </a:rPr>
              <a:t>•  If we are to properly understand God’s Word, </a:t>
            </a:r>
            <a:br>
              <a:rPr lang="en-US" sz="3200" dirty="0" smtClean="0">
                <a:latin typeface="Frutiger 57Cn"/>
                <a:cs typeface="Frutiger 57Cn"/>
              </a:rPr>
            </a:br>
            <a:r>
              <a:rPr lang="en-US" sz="3200" dirty="0" smtClean="0">
                <a:latin typeface="Frutiger 57Cn"/>
                <a:cs typeface="Frutiger 57Cn"/>
              </a:rPr>
              <a:t>we must first understand what it meant to the audience to whom it was originally written.</a:t>
            </a:r>
          </a:p>
          <a:p>
            <a:pPr algn="l"/>
            <a:r>
              <a:rPr lang="en-US" sz="3200" dirty="0" smtClean="0">
                <a:latin typeface="Frutiger 57Cn"/>
                <a:cs typeface="Frutiger 57Cn"/>
              </a:rPr>
              <a:t>•  </a:t>
            </a:r>
            <a:r>
              <a:rPr lang="en-US" sz="3200" dirty="0" smtClean="0">
                <a:solidFill>
                  <a:srgbClr val="FFCC66"/>
                </a:solidFill>
                <a:latin typeface="Frutiger 57Cn"/>
                <a:cs typeface="Frutiger 57Cn"/>
              </a:rPr>
              <a:t>God’s Word has a depth and richness to which we have only begun to scratch the surface.</a:t>
            </a:r>
          </a:p>
        </p:txBody>
      </p:sp>
    </p:spTree>
    <p:extLst>
      <p:ext uri="{BB962C8B-B14F-4D97-AF65-F5344CB8AC3E}">
        <p14:creationId xmlns:p14="http://schemas.microsoft.com/office/powerpoint/2010/main" val="32937518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What do we learn from this?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  The culture of that day and place is very different from ours today.  </a:t>
            </a:r>
          </a:p>
          <a:p>
            <a:pPr algn="l"/>
            <a:r>
              <a:rPr lang="en-US" sz="3200" dirty="0" smtClean="0">
                <a:latin typeface="Frutiger 57Cn"/>
                <a:cs typeface="Frutiger 57Cn"/>
              </a:rPr>
              <a:t>•  If we are to properly understand God’s Word, </a:t>
            </a:r>
            <a:br>
              <a:rPr lang="en-US" sz="3200" dirty="0" smtClean="0">
                <a:latin typeface="Frutiger 57Cn"/>
                <a:cs typeface="Frutiger 57Cn"/>
              </a:rPr>
            </a:br>
            <a:r>
              <a:rPr lang="en-US" sz="3200" dirty="0" smtClean="0">
                <a:latin typeface="Frutiger 57Cn"/>
                <a:cs typeface="Frutiger 57Cn"/>
              </a:rPr>
              <a:t>we must first understand what it meant to the audience to whom it was originally written.</a:t>
            </a:r>
          </a:p>
          <a:p>
            <a:pPr algn="l"/>
            <a:r>
              <a:rPr lang="en-US" sz="3200" dirty="0" smtClean="0">
                <a:latin typeface="Frutiger 57Cn"/>
                <a:cs typeface="Frutiger 57Cn"/>
              </a:rPr>
              <a:t>•  God’s Word has a depth and richness to which we have only begun to scratch the surface.</a:t>
            </a:r>
          </a:p>
          <a:p>
            <a:pPr algn="l"/>
            <a:r>
              <a:rPr lang="en-US" sz="3200" dirty="0" smtClean="0">
                <a:latin typeface="Frutiger 57Cn"/>
                <a:cs typeface="Frutiger 57Cn"/>
              </a:rPr>
              <a:t>•  </a:t>
            </a:r>
            <a:r>
              <a:rPr lang="en-US" sz="3200" dirty="0" smtClean="0">
                <a:solidFill>
                  <a:srgbClr val="FFCC66"/>
                </a:solidFill>
                <a:latin typeface="Frutiger 57Cn"/>
                <a:cs typeface="Frutiger 57Cn"/>
              </a:rPr>
              <a:t>If we are to understand God’s Word </a:t>
            </a:r>
            <a:r>
              <a:rPr lang="en-US" sz="3200" i="1" dirty="0" smtClean="0">
                <a:solidFill>
                  <a:srgbClr val="FFCC66"/>
                </a:solidFill>
                <a:latin typeface="Frutiger 57Cn"/>
                <a:cs typeface="Frutiger 57Cn"/>
              </a:rPr>
              <a:t>as He expects us to, </a:t>
            </a:r>
            <a:r>
              <a:rPr lang="en-US" sz="3200" dirty="0" smtClean="0">
                <a:solidFill>
                  <a:srgbClr val="FFCC66"/>
                </a:solidFill>
                <a:latin typeface="Frutiger 57Cn"/>
                <a:cs typeface="Frutiger 57Cn"/>
              </a:rPr>
              <a:t>we need to be diligently studying it.</a:t>
            </a:r>
          </a:p>
        </p:txBody>
      </p:sp>
    </p:spTree>
    <p:extLst>
      <p:ext uri="{BB962C8B-B14F-4D97-AF65-F5344CB8AC3E}">
        <p14:creationId xmlns:p14="http://schemas.microsoft.com/office/powerpoint/2010/main" val="36178217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a:t>
            </a: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1:1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  </a:t>
            </a:r>
            <a:r>
              <a:rPr lang="en-US" sz="3200" dirty="0">
                <a:latin typeface="Frutiger 57Cn"/>
                <a:cs typeface="Frutiger 57Cn"/>
              </a:rPr>
              <a:t>In the beginning was the Word, and the Word was with God, and the Word was God.</a:t>
            </a:r>
          </a:p>
        </p:txBody>
      </p:sp>
      <p:sp>
        <p:nvSpPr>
          <p:cNvPr id="7" name="Rectangle 2"/>
          <p:cNvSpPr>
            <a:spLocks noChangeArrowheads="1"/>
          </p:cNvSpPr>
          <p:nvPr/>
        </p:nvSpPr>
        <p:spPr bwMode="auto">
          <a:xfrm>
            <a:off x="20712" y="19050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a:t>
            </a: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1:1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8" name="Text Box 3"/>
          <p:cNvSpPr txBox="1">
            <a:spLocks noChangeArrowheads="1"/>
          </p:cNvSpPr>
          <p:nvPr/>
        </p:nvSpPr>
        <p:spPr bwMode="auto">
          <a:xfrm>
            <a:off x="782712" y="3025775"/>
            <a:ext cx="8077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  </a:t>
            </a:r>
            <a:r>
              <a:rPr lang="en-US" sz="3200" dirty="0">
                <a:latin typeface="Frutiger 57Cn"/>
                <a:cs typeface="Frutiger 57Cn"/>
              </a:rPr>
              <a:t>In the beginning God created the heavens and the earth.</a:t>
            </a:r>
          </a:p>
        </p:txBody>
      </p:sp>
      <p:sp>
        <p:nvSpPr>
          <p:cNvPr id="9" name="Rectangle 2"/>
          <p:cNvSpPr>
            <a:spLocks noChangeArrowheads="1"/>
          </p:cNvSpPr>
          <p:nvPr/>
        </p:nvSpPr>
        <p:spPr bwMode="auto">
          <a:xfrm>
            <a:off x="0" y="38100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So what’s his point?</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Tree>
    <p:extLst>
      <p:ext uri="{BB962C8B-B14F-4D97-AF65-F5344CB8AC3E}">
        <p14:creationId xmlns:p14="http://schemas.microsoft.com/office/powerpoint/2010/main" val="20504706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What do we learn from this?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  The culture of that day and place is very different from ours today.  </a:t>
            </a:r>
          </a:p>
          <a:p>
            <a:pPr algn="l"/>
            <a:r>
              <a:rPr lang="en-US" sz="3200" dirty="0" smtClean="0">
                <a:latin typeface="Frutiger 57Cn"/>
                <a:cs typeface="Frutiger 57Cn"/>
              </a:rPr>
              <a:t>•  If we are to properly understand God’s Word, </a:t>
            </a:r>
            <a:br>
              <a:rPr lang="en-US" sz="3200" dirty="0" smtClean="0">
                <a:latin typeface="Frutiger 57Cn"/>
                <a:cs typeface="Frutiger 57Cn"/>
              </a:rPr>
            </a:br>
            <a:r>
              <a:rPr lang="en-US" sz="3200" dirty="0" smtClean="0">
                <a:latin typeface="Frutiger 57Cn"/>
                <a:cs typeface="Frutiger 57Cn"/>
              </a:rPr>
              <a:t>we must first understand what it meant to the audience to whom it was originally written.</a:t>
            </a:r>
          </a:p>
          <a:p>
            <a:pPr algn="l"/>
            <a:r>
              <a:rPr lang="en-US" sz="3200" dirty="0" smtClean="0">
                <a:latin typeface="Frutiger 57Cn"/>
                <a:cs typeface="Frutiger 57Cn"/>
              </a:rPr>
              <a:t>•  God’s Word has a depth and richness to which we have only begun to scratch the surface.</a:t>
            </a:r>
          </a:p>
          <a:p>
            <a:pPr algn="l"/>
            <a:r>
              <a:rPr lang="en-US" sz="3200" dirty="0" smtClean="0">
                <a:latin typeface="Frutiger 57Cn"/>
                <a:cs typeface="Frutiger 57Cn"/>
              </a:rPr>
              <a:t>•  If we are to understand God’s Word </a:t>
            </a:r>
            <a:r>
              <a:rPr lang="en-US" sz="3200" i="1" dirty="0" smtClean="0">
                <a:latin typeface="Frutiger 57Cn"/>
                <a:cs typeface="Frutiger 57Cn"/>
              </a:rPr>
              <a:t>as He expects us to, </a:t>
            </a:r>
            <a:r>
              <a:rPr lang="en-US" sz="3200" dirty="0" smtClean="0">
                <a:latin typeface="Frutiger 57Cn"/>
                <a:cs typeface="Frutiger 57Cn"/>
              </a:rPr>
              <a:t>we need to be diligently studying it.</a:t>
            </a:r>
          </a:p>
          <a:p>
            <a:pPr algn="l"/>
            <a:r>
              <a:rPr lang="en-US" sz="3200" dirty="0" smtClean="0">
                <a:latin typeface="Frutiger 57Cn"/>
                <a:cs typeface="Frutiger 57Cn"/>
              </a:rPr>
              <a:t>•  </a:t>
            </a:r>
            <a:r>
              <a:rPr lang="en-US" sz="3200" dirty="0" smtClean="0">
                <a:solidFill>
                  <a:srgbClr val="FFCC66"/>
                </a:solidFill>
                <a:latin typeface="Frutiger 57Cn"/>
                <a:cs typeface="Frutiger 57Cn"/>
              </a:rPr>
              <a:t>God cannot </a:t>
            </a:r>
            <a:r>
              <a:rPr lang="en-US" sz="3200" i="1" dirty="0" smtClean="0">
                <a:solidFill>
                  <a:srgbClr val="FFCC66"/>
                </a:solidFill>
                <a:latin typeface="Frutiger 57Cn"/>
                <a:cs typeface="Frutiger 57Cn"/>
              </a:rPr>
              <a:t>use </a:t>
            </a:r>
            <a:r>
              <a:rPr lang="en-US" sz="3200" dirty="0" smtClean="0">
                <a:solidFill>
                  <a:srgbClr val="FFCC66"/>
                </a:solidFill>
                <a:latin typeface="Frutiger 57Cn"/>
                <a:cs typeface="Frutiger 57Cn"/>
              </a:rPr>
              <a:t>His Word within us if we don’t </a:t>
            </a:r>
            <a:r>
              <a:rPr lang="en-US" sz="3200" i="1" dirty="0" smtClean="0">
                <a:solidFill>
                  <a:srgbClr val="FFCC66"/>
                </a:solidFill>
                <a:latin typeface="Frutiger 57Cn"/>
                <a:cs typeface="Frutiger 57Cn"/>
              </a:rPr>
              <a:t>know</a:t>
            </a:r>
            <a:r>
              <a:rPr lang="en-US" sz="3200" dirty="0" smtClean="0">
                <a:solidFill>
                  <a:srgbClr val="FFCC66"/>
                </a:solidFill>
                <a:latin typeface="Frutiger 57Cn"/>
                <a:cs typeface="Frutiger 57Cn"/>
              </a:rPr>
              <a:t> that Word—if we’re not </a:t>
            </a:r>
            <a:r>
              <a:rPr lang="en-US" sz="3200" i="1" dirty="0" smtClean="0">
                <a:solidFill>
                  <a:srgbClr val="FFCC66"/>
                </a:solidFill>
                <a:latin typeface="Frutiger 57Cn"/>
                <a:cs typeface="Frutiger 57Cn"/>
              </a:rPr>
              <a:t>putting </a:t>
            </a:r>
            <a:r>
              <a:rPr lang="en-US" sz="3200" dirty="0" smtClean="0">
                <a:solidFill>
                  <a:srgbClr val="FFCC66"/>
                </a:solidFill>
                <a:latin typeface="Frutiger 57Cn"/>
                <a:cs typeface="Frutiger 57Cn"/>
              </a:rPr>
              <a:t>it within us.</a:t>
            </a:r>
            <a:endParaRPr lang="en-US" sz="3200" dirty="0" smtClean="0">
              <a:solidFill>
                <a:srgbClr val="FFCC66"/>
              </a:solidFill>
              <a:latin typeface="Frutiger 57Cn"/>
              <a:cs typeface="Frutiger 57Cn"/>
            </a:endParaRPr>
          </a:p>
        </p:txBody>
      </p:sp>
    </p:spTree>
    <p:extLst>
      <p:ext uri="{BB962C8B-B14F-4D97-AF65-F5344CB8AC3E}">
        <p14:creationId xmlns:p14="http://schemas.microsoft.com/office/powerpoint/2010/main" val="39527328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34680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0546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a:t>
            </a: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1:1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  </a:t>
            </a:r>
            <a:r>
              <a:rPr lang="en-US" sz="3200" dirty="0">
                <a:latin typeface="Frutiger 57Cn"/>
                <a:cs typeface="Frutiger 57Cn"/>
              </a:rPr>
              <a:t>In the beginning was the Word, and the Word was with God, and the Word was God.</a:t>
            </a:r>
          </a:p>
        </p:txBody>
      </p:sp>
      <p:sp>
        <p:nvSpPr>
          <p:cNvPr id="7" name="Rectangle 2"/>
          <p:cNvSpPr>
            <a:spLocks noChangeArrowheads="1"/>
          </p:cNvSpPr>
          <p:nvPr/>
        </p:nvSpPr>
        <p:spPr bwMode="auto">
          <a:xfrm>
            <a:off x="20712" y="19050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a:t>
            </a: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1:1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8" name="Text Box 3"/>
          <p:cNvSpPr txBox="1">
            <a:spLocks noChangeArrowheads="1"/>
          </p:cNvSpPr>
          <p:nvPr/>
        </p:nvSpPr>
        <p:spPr bwMode="auto">
          <a:xfrm>
            <a:off x="782712" y="3025775"/>
            <a:ext cx="8077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  </a:t>
            </a:r>
            <a:r>
              <a:rPr lang="en-US" sz="3200" dirty="0">
                <a:latin typeface="Frutiger 57Cn"/>
                <a:cs typeface="Frutiger 57Cn"/>
              </a:rPr>
              <a:t>In the beginning God created the heavens and the earth.</a:t>
            </a:r>
          </a:p>
        </p:txBody>
      </p:sp>
      <p:sp>
        <p:nvSpPr>
          <p:cNvPr id="9" name="Rectangle 2"/>
          <p:cNvSpPr>
            <a:spLocks noChangeArrowheads="1"/>
          </p:cNvSpPr>
          <p:nvPr/>
        </p:nvSpPr>
        <p:spPr bwMode="auto">
          <a:xfrm>
            <a:off x="0" y="38100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a:t>
            </a: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1:14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10" name="Text Box 3"/>
          <p:cNvSpPr txBox="1">
            <a:spLocks noChangeArrowheads="1"/>
          </p:cNvSpPr>
          <p:nvPr/>
        </p:nvSpPr>
        <p:spPr bwMode="auto">
          <a:xfrm>
            <a:off x="762000" y="4930775"/>
            <a:ext cx="8077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14  </a:t>
            </a:r>
            <a:r>
              <a:rPr lang="en-US" sz="3200" dirty="0">
                <a:solidFill>
                  <a:srgbClr val="FFCC66"/>
                </a:solidFill>
                <a:latin typeface="Frutiger 57Cn"/>
                <a:cs typeface="Frutiger 57Cn"/>
              </a:rPr>
              <a:t>And the Word became flesh and dwelt among us,</a:t>
            </a:r>
            <a:r>
              <a:rPr lang="en-US" sz="3200" dirty="0">
                <a:latin typeface="Frutiger 57Cn"/>
                <a:cs typeface="Frutiger 57Cn"/>
              </a:rPr>
              <a:t> and we beheld His glory, the glory as of the only begotten of the Father, full of grace and truth.</a:t>
            </a:r>
          </a:p>
        </p:txBody>
      </p:sp>
    </p:spTree>
    <p:extLst>
      <p:ext uri="{BB962C8B-B14F-4D97-AF65-F5344CB8AC3E}">
        <p14:creationId xmlns:p14="http://schemas.microsoft.com/office/powerpoint/2010/main" val="17370600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41148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What title does Jesus Christ </a:t>
            </a:r>
            <a:br>
              <a:rPr lang="en-US" sz="4400" b="1" dirty="0" smtClean="0">
                <a:solidFill>
                  <a:schemeClr val="tx2"/>
                </a:solidFill>
                <a:effectLst>
                  <a:outerShdw blurRad="50800" dist="38100" dir="8100000" algn="tr" rotWithShape="0">
                    <a:prstClr val="black">
                      <a:alpha val="40000"/>
                    </a:prstClr>
                  </a:outerShdw>
                </a:effectLst>
                <a:latin typeface="BI Frutiger BoldItalic" charset="0"/>
              </a:rPr>
            </a:b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use most often for Himself?</a:t>
            </a:r>
          </a:p>
          <a:p>
            <a:pPr>
              <a:lnSpc>
                <a:spcPct val="110000"/>
              </a:lnSpc>
              <a:defRPr/>
            </a:pPr>
            <a:endParaRPr lang="en-US" sz="4400" b="1" dirty="0" smtClean="0">
              <a:solidFill>
                <a:schemeClr val="tx2"/>
              </a:solidFill>
              <a:effectLst>
                <a:outerShdw blurRad="50800" dist="38100" dir="8100000" algn="tr" rotWithShape="0">
                  <a:prstClr val="black">
                    <a:alpha val="40000"/>
                  </a:prstClr>
                </a:outerShdw>
              </a:effectLst>
              <a:latin typeface="BI Frutiger BoldItalic" charset="0"/>
            </a:endParaRPr>
          </a:p>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 </a:t>
            </a:r>
          </a:p>
          <a:p>
            <a:pPr>
              <a:lnSpc>
                <a:spcPct val="110000"/>
              </a:lnSpc>
              <a:defRPr/>
            </a:pPr>
            <a:endParaRPr lang="en-US" sz="4400" b="1" dirty="0" smtClean="0">
              <a:solidFill>
                <a:schemeClr val="tx2"/>
              </a:solidFill>
              <a:effectLst>
                <a:outerShdw blurRad="50800" dist="38100" dir="8100000" algn="tr" rotWithShape="0">
                  <a:prstClr val="black">
                    <a:alpha val="40000"/>
                  </a:prstClr>
                </a:outerShdw>
              </a:effectLst>
              <a:latin typeface="BI Frutiger BoldItalic" charset="0"/>
            </a:endParaRPr>
          </a:p>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 </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Tree>
    <p:extLst>
      <p:ext uri="{BB962C8B-B14F-4D97-AF65-F5344CB8AC3E}">
        <p14:creationId xmlns:p14="http://schemas.microsoft.com/office/powerpoint/2010/main" val="1039434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BL Frutiger Black"/>
        <a:ea typeface=""/>
        <a:cs typeface=""/>
      </a:majorFont>
      <a:minorFont>
        <a:latin typeface="B Frutiger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HD:Old Mac Files:Microsoft Office 98:Templates:Presentation Designs:Fireball</Template>
  <TotalTime>21412</TotalTime>
  <Words>3659</Words>
  <Application>Microsoft Macintosh PowerPoint</Application>
  <PresentationFormat>On-screen Show (4:3)</PresentationFormat>
  <Paragraphs>238</Paragraphs>
  <Slides>72</Slides>
  <Notes>20</Notes>
  <HiddenSlides>0</HiddenSlides>
  <MMClips>0</MMClips>
  <ScaleCrop>false</ScaleCrop>
  <HeadingPairs>
    <vt:vector size="4" baseType="variant">
      <vt:variant>
        <vt:lpstr>Theme</vt:lpstr>
      </vt:variant>
      <vt:variant>
        <vt:i4>3</vt:i4>
      </vt:variant>
      <vt:variant>
        <vt:lpstr>Slide Titles</vt:lpstr>
      </vt:variant>
      <vt:variant>
        <vt:i4>72</vt:i4>
      </vt:variant>
    </vt:vector>
  </HeadingPairs>
  <TitlesOfParts>
    <vt:vector size="75" baseType="lpstr">
      <vt:lpstr>Fireball</vt:lpstr>
      <vt:lpstr>1_Custom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Ideas for The Good News  </dc:title>
  <dc:creator/>
  <cp:lastModifiedBy>Scott Ashley</cp:lastModifiedBy>
  <cp:revision>566</cp:revision>
  <cp:lastPrinted>2002-04-29T19:33:49Z</cp:lastPrinted>
  <dcterms:created xsi:type="dcterms:W3CDTF">2002-04-29T15:32:00Z</dcterms:created>
  <dcterms:modified xsi:type="dcterms:W3CDTF">2012-07-14T17:45:48Z</dcterms:modified>
</cp:coreProperties>
</file>