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2" r:id="rId2"/>
    <p:sldMasterId id="2147483660" r:id="rId3"/>
  </p:sldMasterIdLst>
  <p:notesMasterIdLst>
    <p:notesMasterId r:id="rId70"/>
  </p:notesMasterIdLst>
  <p:handoutMasterIdLst>
    <p:handoutMasterId r:id="rId71"/>
  </p:handoutMasterIdLst>
  <p:sldIdLst>
    <p:sldId id="1298" r:id="rId4"/>
    <p:sldId id="1301" r:id="rId5"/>
    <p:sldId id="1658" r:id="rId6"/>
    <p:sldId id="1659" r:id="rId7"/>
    <p:sldId id="1657" r:id="rId8"/>
    <p:sldId id="1660" r:id="rId9"/>
    <p:sldId id="1661" r:id="rId10"/>
    <p:sldId id="1586" r:id="rId11"/>
    <p:sldId id="1662" r:id="rId12"/>
    <p:sldId id="1670" r:id="rId13"/>
    <p:sldId id="1655" r:id="rId14"/>
    <p:sldId id="1669" r:id="rId15"/>
    <p:sldId id="1636" r:id="rId16"/>
    <p:sldId id="1667" r:id="rId17"/>
    <p:sldId id="1672" r:id="rId18"/>
    <p:sldId id="1679" r:id="rId19"/>
    <p:sldId id="1688" r:id="rId20"/>
    <p:sldId id="1691" r:id="rId21"/>
    <p:sldId id="1692" r:id="rId22"/>
    <p:sldId id="1693" r:id="rId23"/>
    <p:sldId id="1681" r:id="rId24"/>
    <p:sldId id="1682" r:id="rId25"/>
    <p:sldId id="1689" r:id="rId26"/>
    <p:sldId id="1665" r:id="rId27"/>
    <p:sldId id="1674" r:id="rId28"/>
    <p:sldId id="1666" r:id="rId29"/>
    <p:sldId id="1675" r:id="rId30"/>
    <p:sldId id="1663" r:id="rId31"/>
    <p:sldId id="1673" r:id="rId32"/>
    <p:sldId id="1690" r:id="rId33"/>
    <p:sldId id="1676" r:id="rId34"/>
    <p:sldId id="1677" r:id="rId35"/>
    <p:sldId id="1678" r:id="rId36"/>
    <p:sldId id="1671" r:id="rId37"/>
    <p:sldId id="1664" r:id="rId38"/>
    <p:sldId id="1628" r:id="rId39"/>
    <p:sldId id="1602" r:id="rId40"/>
    <p:sldId id="1633" r:id="rId41"/>
    <p:sldId id="1642" r:id="rId42"/>
    <p:sldId id="1650" r:id="rId43"/>
    <p:sldId id="1653" r:id="rId44"/>
    <p:sldId id="1684" r:id="rId45"/>
    <p:sldId id="1685" r:id="rId46"/>
    <p:sldId id="1686" r:id="rId47"/>
    <p:sldId id="1687" r:id="rId48"/>
    <p:sldId id="1644" r:id="rId49"/>
    <p:sldId id="1651" r:id="rId50"/>
    <p:sldId id="1645" r:id="rId51"/>
    <p:sldId id="1643" r:id="rId52"/>
    <p:sldId id="1652" r:id="rId53"/>
    <p:sldId id="1564" r:id="rId54"/>
    <p:sldId id="1656" r:id="rId55"/>
    <p:sldId id="1646" r:id="rId56"/>
    <p:sldId id="1560" r:id="rId57"/>
    <p:sldId id="1629" r:id="rId58"/>
    <p:sldId id="1638" r:id="rId59"/>
    <p:sldId id="1639" r:id="rId60"/>
    <p:sldId id="1641" r:id="rId61"/>
    <p:sldId id="1647" r:id="rId62"/>
    <p:sldId id="1648" r:id="rId63"/>
    <p:sldId id="1649" r:id="rId64"/>
    <p:sldId id="1637" r:id="rId65"/>
    <p:sldId id="1622" r:id="rId66"/>
    <p:sldId id="1561" r:id="rId67"/>
    <p:sldId id="1558" r:id="rId68"/>
    <p:sldId id="1454" r:id="rId69"/>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0D"/>
    <a:srgbClr val="FFFFCC"/>
    <a:srgbClr val="F8FFB7"/>
    <a:srgbClr val="FFFFA9"/>
    <a:srgbClr val="FFCC66"/>
    <a:srgbClr val="CC0A0C"/>
    <a:srgbClr val="FFFFFF"/>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223" autoAdjust="0"/>
    <p:restoredTop sz="94705" autoAdjust="0"/>
  </p:normalViewPr>
  <p:slideViewPr>
    <p:cSldViewPr>
      <p:cViewPr>
        <p:scale>
          <a:sx n="76" d="100"/>
          <a:sy n="76" d="100"/>
        </p:scale>
        <p:origin x="-528" y="-19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70" Type="http://schemas.openxmlformats.org/officeDocument/2006/relationships/notesMaster" Target="notesMasters/notesMaster1.xml"/><Relationship Id="rId71" Type="http://schemas.openxmlformats.org/officeDocument/2006/relationships/handoutMaster" Target="handoutMasters/handoutMaster1.xml"/><Relationship Id="rId72" Type="http://schemas.openxmlformats.org/officeDocument/2006/relationships/printerSettings" Target="printerSettings/printerSettings1.bin"/><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1"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83972"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3"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873BAC10-6CF4-BD4D-B8FC-A748BC84C6E1}" type="slidenum">
              <a:rPr lang="en-US"/>
              <a:pPr>
                <a:defRPr/>
              </a:pPr>
              <a:t>‹#›</a:t>
            </a:fld>
            <a:endParaRPr lang="en-US"/>
          </a:p>
        </p:txBody>
      </p:sp>
    </p:spTree>
    <p:extLst>
      <p:ext uri="{BB962C8B-B14F-4D97-AF65-F5344CB8AC3E}">
        <p14:creationId xmlns:p14="http://schemas.microsoft.com/office/powerpoint/2010/main" val="4120840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4661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0594"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0728087"/>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798524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05713264"/>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351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5A69E6B-C78A-AB4D-B0E3-E8B86D30D9E8}" type="datetimeFigureOut">
              <a:rPr lang="en-US"/>
              <a:pPr>
                <a:defRPr/>
              </a:pPr>
              <a:t>8/24/12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B6C4FF8-93AA-824F-B5CB-0DE1FB90B9D4}" type="slidenum">
              <a:rPr lang="en-US"/>
              <a:pPr>
                <a:defRPr/>
              </a:pPr>
              <a:t>‹#›</a:t>
            </a:fld>
            <a:endParaRPr lang="en-US"/>
          </a:p>
        </p:txBody>
      </p:sp>
    </p:spTree>
    <p:extLst>
      <p:ext uri="{BB962C8B-B14F-4D97-AF65-F5344CB8AC3E}">
        <p14:creationId xmlns:p14="http://schemas.microsoft.com/office/powerpoint/2010/main" val="1509472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1E71E14-CB1A-C340-A5EA-6D621487B8C8}" type="datetimeFigureOut">
              <a:rPr lang="en-US"/>
              <a:pPr>
                <a:defRPr/>
              </a:pPr>
              <a:t>8/24/12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09871B-3BC2-AA4B-A2C9-E910B795C91B}" type="slidenum">
              <a:rPr lang="en-US"/>
              <a:pPr>
                <a:defRPr/>
              </a:pPr>
              <a:t>‹#›</a:t>
            </a:fld>
            <a:endParaRPr lang="en-US"/>
          </a:p>
        </p:txBody>
      </p:sp>
    </p:spTree>
    <p:extLst>
      <p:ext uri="{BB962C8B-B14F-4D97-AF65-F5344CB8AC3E}">
        <p14:creationId xmlns:p14="http://schemas.microsoft.com/office/powerpoint/2010/main" val="3744953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CE25EE0-BB21-D941-BD38-A3A9E9BFFCAA}" type="datetimeFigureOut">
              <a:rPr lang="en-US"/>
              <a:pPr>
                <a:defRPr/>
              </a:pPr>
              <a:t>8/24/12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73812B3-9B26-F145-81C7-3761840950B3}" type="slidenum">
              <a:rPr lang="en-US"/>
              <a:pPr>
                <a:defRPr/>
              </a:pPr>
              <a:t>‹#›</a:t>
            </a:fld>
            <a:endParaRPr lang="en-US"/>
          </a:p>
        </p:txBody>
      </p:sp>
    </p:spTree>
    <p:extLst>
      <p:ext uri="{BB962C8B-B14F-4D97-AF65-F5344CB8AC3E}">
        <p14:creationId xmlns:p14="http://schemas.microsoft.com/office/powerpoint/2010/main" val="2176720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3A20FF6-228D-244F-916D-E5E4B5F1AADE}" type="datetimeFigureOut">
              <a:rPr lang="en-US"/>
              <a:pPr>
                <a:defRPr/>
              </a:pPr>
              <a:t>8/24/12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37AB984-FE7B-3B41-889D-7E743E553697}" type="slidenum">
              <a:rPr lang="en-US"/>
              <a:pPr>
                <a:defRPr/>
              </a:pPr>
              <a:t>‹#›</a:t>
            </a:fld>
            <a:endParaRPr lang="en-US"/>
          </a:p>
        </p:txBody>
      </p:sp>
    </p:spTree>
    <p:extLst>
      <p:ext uri="{BB962C8B-B14F-4D97-AF65-F5344CB8AC3E}">
        <p14:creationId xmlns:p14="http://schemas.microsoft.com/office/powerpoint/2010/main" val="1385803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A8D33AD4-CD14-1F4B-A9CB-38BAA2D25F09}" type="datetimeFigureOut">
              <a:rPr lang="en-US"/>
              <a:pPr>
                <a:defRPr/>
              </a:pPr>
              <a:t>8/24/12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9388CA6-CB3C-1B47-B0E3-28FBCD05010B}" type="slidenum">
              <a:rPr lang="en-US"/>
              <a:pPr>
                <a:defRPr/>
              </a:pPr>
              <a:t>‹#›</a:t>
            </a:fld>
            <a:endParaRPr lang="en-US"/>
          </a:p>
        </p:txBody>
      </p:sp>
    </p:spTree>
    <p:extLst>
      <p:ext uri="{BB962C8B-B14F-4D97-AF65-F5344CB8AC3E}">
        <p14:creationId xmlns:p14="http://schemas.microsoft.com/office/powerpoint/2010/main" val="4094600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78831803-D18A-A040-9D71-AD0A5D03AF66}" type="datetimeFigureOut">
              <a:rPr lang="en-US"/>
              <a:pPr>
                <a:defRPr/>
              </a:pPr>
              <a:t>8/24/12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AFAFEAD-1B8C-5F4A-B023-355726D28830}" type="slidenum">
              <a:rPr lang="en-US"/>
              <a:pPr>
                <a:defRPr/>
              </a:pPr>
              <a:t>‹#›</a:t>
            </a:fld>
            <a:endParaRPr lang="en-US"/>
          </a:p>
        </p:txBody>
      </p:sp>
    </p:spTree>
    <p:extLst>
      <p:ext uri="{BB962C8B-B14F-4D97-AF65-F5344CB8AC3E}">
        <p14:creationId xmlns:p14="http://schemas.microsoft.com/office/powerpoint/2010/main" val="235706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9BC2A24F-8597-AB43-988C-09EB50160BE9}" type="datetimeFigureOut">
              <a:rPr lang="en-US"/>
              <a:pPr>
                <a:defRPr/>
              </a:pPr>
              <a:t>8/24/12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0B4FC45-F942-3C4B-ACD4-E5B82879CE5B}" type="slidenum">
              <a:rPr lang="en-US"/>
              <a:pPr>
                <a:defRPr/>
              </a:pPr>
              <a:t>‹#›</a:t>
            </a:fld>
            <a:endParaRPr lang="en-US"/>
          </a:p>
        </p:txBody>
      </p:sp>
    </p:spTree>
    <p:extLst>
      <p:ext uri="{BB962C8B-B14F-4D97-AF65-F5344CB8AC3E}">
        <p14:creationId xmlns:p14="http://schemas.microsoft.com/office/powerpoint/2010/main" val="2097634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47480663"/>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871D356-3372-004A-A50F-33F115C288AD}" type="datetimeFigureOut">
              <a:rPr lang="en-US"/>
              <a:pPr>
                <a:defRPr/>
              </a:pPr>
              <a:t>8/24/12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F6EC1D-0195-EC47-88F8-108A697D0807}" type="slidenum">
              <a:rPr lang="en-US"/>
              <a:pPr>
                <a:defRPr/>
              </a:pPr>
              <a:t>‹#›</a:t>
            </a:fld>
            <a:endParaRPr lang="en-US"/>
          </a:p>
        </p:txBody>
      </p:sp>
    </p:spTree>
    <p:extLst>
      <p:ext uri="{BB962C8B-B14F-4D97-AF65-F5344CB8AC3E}">
        <p14:creationId xmlns:p14="http://schemas.microsoft.com/office/powerpoint/2010/main" val="3240273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5207FE2-88CB-7744-8875-36325658A55D}" type="datetimeFigureOut">
              <a:rPr lang="en-US"/>
              <a:pPr>
                <a:defRPr/>
              </a:pPr>
              <a:t>8/24/12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E41C72C-5764-3A4B-BCA4-7860BFC4833B}" type="slidenum">
              <a:rPr lang="en-US"/>
              <a:pPr>
                <a:defRPr/>
              </a:pPr>
              <a:t>‹#›</a:t>
            </a:fld>
            <a:endParaRPr lang="en-US"/>
          </a:p>
        </p:txBody>
      </p:sp>
    </p:spTree>
    <p:extLst>
      <p:ext uri="{BB962C8B-B14F-4D97-AF65-F5344CB8AC3E}">
        <p14:creationId xmlns:p14="http://schemas.microsoft.com/office/powerpoint/2010/main" val="3461164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20CB84-D37B-ED44-91B0-C5FD8A2E73E6}" type="datetimeFigureOut">
              <a:rPr lang="en-US"/>
              <a:pPr>
                <a:defRPr/>
              </a:pPr>
              <a:t>8/24/12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8F2A780-3035-4141-AD0D-69A2110C2F31}" type="slidenum">
              <a:rPr lang="en-US"/>
              <a:pPr>
                <a:defRPr/>
              </a:pPr>
              <a:t>‹#›</a:t>
            </a:fld>
            <a:endParaRPr lang="en-US"/>
          </a:p>
        </p:txBody>
      </p:sp>
    </p:spTree>
    <p:extLst>
      <p:ext uri="{BB962C8B-B14F-4D97-AF65-F5344CB8AC3E}">
        <p14:creationId xmlns:p14="http://schemas.microsoft.com/office/powerpoint/2010/main" val="36765914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0D0CA8C-D5EB-CF4D-85FE-48B0EF92A79B}" type="datetimeFigureOut">
              <a:rPr lang="en-US"/>
              <a:pPr>
                <a:defRPr/>
              </a:pPr>
              <a:t>8/24/12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6888213-D5DC-E14E-9959-6FBA98E46C31}" type="slidenum">
              <a:rPr lang="en-US"/>
              <a:pPr>
                <a:defRPr/>
              </a:pPr>
              <a:t>‹#›</a:t>
            </a:fld>
            <a:endParaRPr lang="en-US"/>
          </a:p>
        </p:txBody>
      </p:sp>
    </p:spTree>
    <p:extLst>
      <p:ext uri="{BB962C8B-B14F-4D97-AF65-F5344CB8AC3E}">
        <p14:creationId xmlns:p14="http://schemas.microsoft.com/office/powerpoint/2010/main" val="32947380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8F7EBB-9060-8645-A583-7E2397395E9B}" type="datetimeFigureOut">
              <a:rPr lang="en-US"/>
              <a:pPr>
                <a:defRPr/>
              </a:pPr>
              <a:t>8/24/12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51B2F50-8B58-824F-AD2F-D46020ED18DD}" type="slidenum">
              <a:rPr lang="en-US"/>
              <a:pPr>
                <a:defRPr/>
              </a:pPr>
              <a:t>‹#›</a:t>
            </a:fld>
            <a:endParaRPr lang="en-US"/>
          </a:p>
        </p:txBody>
      </p:sp>
    </p:spTree>
    <p:extLst>
      <p:ext uri="{BB962C8B-B14F-4D97-AF65-F5344CB8AC3E}">
        <p14:creationId xmlns:p14="http://schemas.microsoft.com/office/powerpoint/2010/main" val="1907414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7A59302-C1B4-F643-8A01-DD098F83DCF4}" type="datetimeFigureOut">
              <a:rPr lang="en-US"/>
              <a:pPr>
                <a:defRPr/>
              </a:pPr>
              <a:t>8/24/12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5861933-263F-D64E-A61C-7C770854FD86}" type="slidenum">
              <a:rPr lang="en-US"/>
              <a:pPr>
                <a:defRPr/>
              </a:pPr>
              <a:t>‹#›</a:t>
            </a:fld>
            <a:endParaRPr lang="en-US"/>
          </a:p>
        </p:txBody>
      </p:sp>
    </p:spTree>
    <p:extLst>
      <p:ext uri="{BB962C8B-B14F-4D97-AF65-F5344CB8AC3E}">
        <p14:creationId xmlns:p14="http://schemas.microsoft.com/office/powerpoint/2010/main" val="1425461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9E6D8AB-BCD2-A647-A378-B9B2ED2F1F8C}" type="datetimeFigureOut">
              <a:rPr lang="en-US"/>
              <a:pPr>
                <a:defRPr/>
              </a:pPr>
              <a:t>8/24/12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EEC7BDA-C8CC-E340-9CAC-91B8111AD2CC}" type="slidenum">
              <a:rPr lang="en-US"/>
              <a:pPr>
                <a:defRPr/>
              </a:pPr>
              <a:t>‹#›</a:t>
            </a:fld>
            <a:endParaRPr lang="en-US"/>
          </a:p>
        </p:txBody>
      </p:sp>
    </p:spTree>
    <p:extLst>
      <p:ext uri="{BB962C8B-B14F-4D97-AF65-F5344CB8AC3E}">
        <p14:creationId xmlns:p14="http://schemas.microsoft.com/office/powerpoint/2010/main" val="336520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4F60FF17-2946-2745-96A9-3D2C322E9D9B}" type="datetimeFigureOut">
              <a:rPr lang="en-US"/>
              <a:pPr>
                <a:defRPr/>
              </a:pPr>
              <a:t>8/24/12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6EE64F2-0457-9F46-AF0C-6E3A7B241F77}" type="slidenum">
              <a:rPr lang="en-US"/>
              <a:pPr>
                <a:defRPr/>
              </a:pPr>
              <a:t>‹#›</a:t>
            </a:fld>
            <a:endParaRPr lang="en-US"/>
          </a:p>
        </p:txBody>
      </p:sp>
    </p:spTree>
    <p:extLst>
      <p:ext uri="{BB962C8B-B14F-4D97-AF65-F5344CB8AC3E}">
        <p14:creationId xmlns:p14="http://schemas.microsoft.com/office/powerpoint/2010/main" val="2916879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A666A6F8-C60F-4940-AA15-93EBD388CDBC}" type="datetimeFigureOut">
              <a:rPr lang="en-US"/>
              <a:pPr>
                <a:defRPr/>
              </a:pPr>
              <a:t>8/24/12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03A51AC-599C-DC48-B271-C02543AFF45F}" type="slidenum">
              <a:rPr lang="en-US"/>
              <a:pPr>
                <a:defRPr/>
              </a:pPr>
              <a:t>‹#›</a:t>
            </a:fld>
            <a:endParaRPr lang="en-US"/>
          </a:p>
        </p:txBody>
      </p:sp>
    </p:spTree>
    <p:extLst>
      <p:ext uri="{BB962C8B-B14F-4D97-AF65-F5344CB8AC3E}">
        <p14:creationId xmlns:p14="http://schemas.microsoft.com/office/powerpoint/2010/main" val="2063301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B9BB2FAE-B150-A449-BB1B-9A85F3A0FD05}" type="datetimeFigureOut">
              <a:rPr lang="en-US"/>
              <a:pPr>
                <a:defRPr/>
              </a:pPr>
              <a:t>8/24/12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E693169-BD00-2646-9278-98C6D39704CC}" type="slidenum">
              <a:rPr lang="en-US"/>
              <a:pPr>
                <a:defRPr/>
              </a:pPr>
              <a:t>‹#›</a:t>
            </a:fld>
            <a:endParaRPr lang="en-US"/>
          </a:p>
        </p:txBody>
      </p:sp>
    </p:spTree>
    <p:extLst>
      <p:ext uri="{BB962C8B-B14F-4D97-AF65-F5344CB8AC3E}">
        <p14:creationId xmlns:p14="http://schemas.microsoft.com/office/powerpoint/2010/main" val="3369624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8449204"/>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DDABA974-E2B9-EF48-8E7A-491245BB66B9}" type="datetimeFigureOut">
              <a:rPr lang="en-US"/>
              <a:pPr>
                <a:defRPr/>
              </a:pPr>
              <a:t>8/24/12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F7F5101-8E13-9F44-A35F-F79EAAE9C113}" type="slidenum">
              <a:rPr lang="en-US"/>
              <a:pPr>
                <a:defRPr/>
              </a:pPr>
              <a:t>‹#›</a:t>
            </a:fld>
            <a:endParaRPr lang="en-US"/>
          </a:p>
        </p:txBody>
      </p:sp>
    </p:spTree>
    <p:extLst>
      <p:ext uri="{BB962C8B-B14F-4D97-AF65-F5344CB8AC3E}">
        <p14:creationId xmlns:p14="http://schemas.microsoft.com/office/powerpoint/2010/main" val="24438212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32414134-2776-6048-918A-21559751D255}" type="datetimeFigureOut">
              <a:rPr lang="en-US"/>
              <a:pPr>
                <a:defRPr/>
              </a:pPr>
              <a:t>8/24/12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FBA73BD-11E4-6748-97AC-4355CBAED719}" type="slidenum">
              <a:rPr lang="en-US"/>
              <a:pPr>
                <a:defRPr/>
              </a:pPr>
              <a:t>‹#›</a:t>
            </a:fld>
            <a:endParaRPr lang="en-US"/>
          </a:p>
        </p:txBody>
      </p:sp>
    </p:spTree>
    <p:extLst>
      <p:ext uri="{BB962C8B-B14F-4D97-AF65-F5344CB8AC3E}">
        <p14:creationId xmlns:p14="http://schemas.microsoft.com/office/powerpoint/2010/main" val="34212396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1A38367-E441-A44B-9384-E77FE770A92E}" type="datetimeFigureOut">
              <a:rPr lang="en-US"/>
              <a:pPr>
                <a:defRPr/>
              </a:pPr>
              <a:t>8/24/12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2919D87-EEDA-8542-BD64-D8202D68C1BE}" type="slidenum">
              <a:rPr lang="en-US"/>
              <a:pPr>
                <a:defRPr/>
              </a:pPr>
              <a:t>‹#›</a:t>
            </a:fld>
            <a:endParaRPr lang="en-US"/>
          </a:p>
        </p:txBody>
      </p:sp>
    </p:spTree>
    <p:extLst>
      <p:ext uri="{BB962C8B-B14F-4D97-AF65-F5344CB8AC3E}">
        <p14:creationId xmlns:p14="http://schemas.microsoft.com/office/powerpoint/2010/main" val="6923124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5499CD8-034C-4446-AA8B-507C8B852381}" type="datetimeFigureOut">
              <a:rPr lang="en-US"/>
              <a:pPr>
                <a:defRPr/>
              </a:pPr>
              <a:t>8/24/12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ADFC7D3-91E9-6148-BA5E-38CADFA2B8E5}" type="slidenum">
              <a:rPr lang="en-US"/>
              <a:pPr>
                <a:defRPr/>
              </a:pPr>
              <a:t>‹#›</a:t>
            </a:fld>
            <a:endParaRPr lang="en-US"/>
          </a:p>
        </p:txBody>
      </p:sp>
    </p:spTree>
    <p:extLst>
      <p:ext uri="{BB962C8B-B14F-4D97-AF65-F5344CB8AC3E}">
        <p14:creationId xmlns:p14="http://schemas.microsoft.com/office/powerpoint/2010/main" val="17122562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7859BE7-0B7F-0148-8A34-9B46B2DA63DF}" type="datetimeFigureOut">
              <a:rPr lang="en-US"/>
              <a:pPr>
                <a:defRPr/>
              </a:pPr>
              <a:t>8/24/12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FF9EE7E-5A74-4E4C-AF25-54022D21807C}" type="slidenum">
              <a:rPr lang="en-US"/>
              <a:pPr>
                <a:defRPr/>
              </a:pPr>
              <a:t>‹#›</a:t>
            </a:fld>
            <a:endParaRPr lang="en-US"/>
          </a:p>
        </p:txBody>
      </p:sp>
    </p:spTree>
    <p:extLst>
      <p:ext uri="{BB962C8B-B14F-4D97-AF65-F5344CB8AC3E}">
        <p14:creationId xmlns:p14="http://schemas.microsoft.com/office/powerpoint/2010/main" val="158612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6838223"/>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655646084"/>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859331"/>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63680979"/>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69614921"/>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3099001"/>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ext Box 19"/>
          <p:cNvSpPr txBox="1">
            <a:spLocks noChangeArrowheads="1"/>
          </p:cNvSpPr>
          <p:nvPr/>
        </p:nvSpPr>
        <p:spPr bwMode="auto">
          <a:xfrm>
            <a:off x="631825" y="1668463"/>
            <a:ext cx="7978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endParaRPr lang="en-US" sz="3600" smtClean="0">
              <a:solidFill>
                <a:srgbClr val="FFFFFF"/>
              </a:solidFill>
              <a:latin typeface="B Frutiger Bold" charset="0"/>
            </a:endParaRPr>
          </a:p>
        </p:txBody>
      </p:sp>
      <p:sp>
        <p:nvSpPr>
          <p:cNvPr id="1027" name="Text Box 21"/>
          <p:cNvSpPr txBox="1">
            <a:spLocks noChangeArrowheads="1"/>
          </p:cNvSpPr>
          <p:nvPr/>
        </p:nvSpPr>
        <p:spPr bwMode="auto">
          <a:xfrm>
            <a:off x="593725" y="153035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endParaRPr lang="en-US" smtClean="0">
              <a:latin typeface="Times" charset="0"/>
            </a:endParaRPr>
          </a:p>
        </p:txBody>
      </p:sp>
      <p:sp>
        <p:nvSpPr>
          <p:cNvPr id="1028" name="Text Box 22"/>
          <p:cNvSpPr txBox="1">
            <a:spLocks noChangeArrowheads="1"/>
          </p:cNvSpPr>
          <p:nvPr/>
        </p:nvSpPr>
        <p:spPr bwMode="auto">
          <a:xfrm>
            <a:off x="555625" y="1744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spcBef>
                <a:spcPct val="50000"/>
              </a:spcBef>
              <a:defRPr/>
            </a:pPr>
            <a:endParaRPr lang="en-US" smtClean="0">
              <a:latin typeface="Times" charset="0"/>
            </a:endParaRPr>
          </a:p>
        </p:txBody>
      </p:sp>
      <p:sp>
        <p:nvSpPr>
          <p:cNvPr id="1029" name="Rectangle 35"/>
          <p:cNvSpPr>
            <a:spLocks noChangeArrowheads="1"/>
          </p:cNvSpPr>
          <p:nvPr userDrawn="1"/>
        </p:nvSpPr>
        <p:spPr bwMode="auto">
          <a:xfrm>
            <a:off x="685800" y="3810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endParaRPr lang="en-US" sz="4400" b="1" i="1">
              <a:latin typeface="BL Frutiger Black" charset="0"/>
            </a:endParaRPr>
          </a:p>
        </p:txBody>
      </p:sp>
    </p:spTree>
  </p:cSld>
  <p:clrMap bg1="dk2" tx1="lt1" bg2="dk1" tx2="lt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4014" r:id="rId12"/>
  </p:sldLayoutIdLst>
  <p:transition xmlns:p14="http://schemas.microsoft.com/office/powerpoint/2010/main"/>
  <p:txStyles>
    <p:titleStyle>
      <a:lvl1pPr algn="ctr" rtl="0" eaLnBrk="0" fontAlgn="base" hangingPunct="0">
        <a:lnSpc>
          <a:spcPct val="110000"/>
        </a:lnSpc>
        <a:spcBef>
          <a:spcPct val="0"/>
        </a:spcBef>
        <a:spcAft>
          <a:spcPct val="0"/>
        </a:spcAft>
        <a:defRPr sz="4400" b="1" i="1">
          <a:solidFill>
            <a:schemeClr val="tx1"/>
          </a:solidFill>
          <a:latin typeface="+mj-lt"/>
          <a:ea typeface="ＭＳ Ｐゴシック" charset="0"/>
          <a:cs typeface="ＭＳ Ｐゴシック" charset="0"/>
        </a:defRPr>
      </a:lvl1pPr>
      <a:lvl2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2pPr>
      <a:lvl3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3pPr>
      <a:lvl4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4pPr>
      <a:lvl5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5pPr>
      <a:lvl6pPr marL="457200" algn="ctr" rtl="0" eaLnBrk="0" fontAlgn="base" hangingPunct="0">
        <a:lnSpc>
          <a:spcPct val="110000"/>
        </a:lnSpc>
        <a:spcBef>
          <a:spcPct val="0"/>
        </a:spcBef>
        <a:spcAft>
          <a:spcPct val="0"/>
        </a:spcAft>
        <a:defRPr sz="4400" b="1" i="1">
          <a:solidFill>
            <a:schemeClr val="tx1"/>
          </a:solidFill>
          <a:latin typeface="BL Frutiger Black" charset="0"/>
        </a:defRPr>
      </a:lvl6pPr>
      <a:lvl7pPr marL="914400" algn="ctr" rtl="0" eaLnBrk="0" fontAlgn="base" hangingPunct="0">
        <a:lnSpc>
          <a:spcPct val="110000"/>
        </a:lnSpc>
        <a:spcBef>
          <a:spcPct val="0"/>
        </a:spcBef>
        <a:spcAft>
          <a:spcPct val="0"/>
        </a:spcAft>
        <a:defRPr sz="4400" b="1" i="1">
          <a:solidFill>
            <a:schemeClr val="tx1"/>
          </a:solidFill>
          <a:latin typeface="BL Frutiger Black" charset="0"/>
        </a:defRPr>
      </a:lvl7pPr>
      <a:lvl8pPr marL="1371600" algn="ctr" rtl="0" eaLnBrk="0" fontAlgn="base" hangingPunct="0">
        <a:lnSpc>
          <a:spcPct val="110000"/>
        </a:lnSpc>
        <a:spcBef>
          <a:spcPct val="0"/>
        </a:spcBef>
        <a:spcAft>
          <a:spcPct val="0"/>
        </a:spcAft>
        <a:defRPr sz="4400" b="1" i="1">
          <a:solidFill>
            <a:schemeClr val="tx1"/>
          </a:solidFill>
          <a:latin typeface="BL Frutiger Black" charset="0"/>
        </a:defRPr>
      </a:lvl8pPr>
      <a:lvl9pPr marL="1828800" algn="ctr" rtl="0" eaLnBrk="0" fontAlgn="base" hangingPunct="0">
        <a:lnSpc>
          <a:spcPct val="110000"/>
        </a:lnSpc>
        <a:spcBef>
          <a:spcPct val="0"/>
        </a:spcBef>
        <a:spcAft>
          <a:spcPct val="0"/>
        </a:spcAft>
        <a:defRPr sz="4400" b="1" i="1">
          <a:solidFill>
            <a:schemeClr val="tx1"/>
          </a:solidFill>
          <a:latin typeface="BL Frutiger Black" charset="0"/>
        </a:defRPr>
      </a:lvl9pPr>
    </p:titleStyle>
    <p:bodyStyle>
      <a:lvl1pPr marL="342900" indent="-342900" algn="l" rtl="0" eaLnBrk="0" fontAlgn="base" hangingPunct="0">
        <a:spcBef>
          <a:spcPct val="20000"/>
        </a:spcBef>
        <a:spcAft>
          <a:spcPct val="0"/>
        </a:spcAft>
        <a:buClr>
          <a:schemeClr val="tx2"/>
        </a:buClr>
        <a:buChar char="•"/>
        <a:defRPr sz="3600">
          <a:solidFill>
            <a:srgbClr val="FFFFFF"/>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Char char="–"/>
        <a:defRPr sz="3200">
          <a:solidFill>
            <a:srgbClr val="FFFFFF"/>
          </a:solidFill>
          <a:latin typeface="+mn-lt"/>
          <a:ea typeface="ＭＳ Ｐゴシック" charset="-128"/>
        </a:defRPr>
      </a:lvl2pPr>
      <a:lvl3pPr marL="1143000" indent="-228600" algn="l" rtl="0" eaLnBrk="0" fontAlgn="base" hangingPunct="0">
        <a:spcBef>
          <a:spcPct val="20000"/>
        </a:spcBef>
        <a:spcAft>
          <a:spcPct val="0"/>
        </a:spcAft>
        <a:buClr>
          <a:schemeClr val="tx2"/>
        </a:buClr>
        <a:buChar char="•"/>
        <a:defRPr sz="2800">
          <a:solidFill>
            <a:srgbClr val="FFFFFF"/>
          </a:solidFill>
          <a:latin typeface="+mn-lt"/>
          <a:ea typeface="ＭＳ Ｐゴシック" charset="-128"/>
        </a:defRPr>
      </a:lvl3pPr>
      <a:lvl4pPr marL="1600200" indent="-228600" algn="l" rtl="0" eaLnBrk="0" fontAlgn="base" hangingPunct="0">
        <a:spcBef>
          <a:spcPct val="20000"/>
        </a:spcBef>
        <a:spcAft>
          <a:spcPct val="0"/>
        </a:spcAft>
        <a:buClr>
          <a:schemeClr val="tx2"/>
        </a:buClr>
        <a:buChar char="–"/>
        <a:defRPr sz="2400">
          <a:solidFill>
            <a:srgbClr val="FFFFFF"/>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5pPr>
      <a:lvl6pPr marL="25146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6pPr>
      <a:lvl7pPr marL="29718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7pPr>
      <a:lvl8pPr marL="34290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8pPr>
      <a:lvl9pPr marL="38862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open Bible-ppt background dark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ChangeArrowheads="1"/>
          </p:cNvSpPr>
          <p:nvPr userDrawn="1"/>
        </p:nvSpPr>
        <p:spPr bwMode="auto">
          <a:xfrm>
            <a:off x="-28575"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rgbClr val="FFCC66"/>
                </a:solidFill>
                <a:effectLst>
                  <a:outerShdw blurRad="50800" dist="38100" dir="8100000" algn="tr" rotWithShape="0">
                    <a:prstClr val="black">
                      <a:alpha val="40000"/>
                    </a:prstClr>
                  </a:outerShdw>
                </a:effectLst>
                <a:latin typeface="BI Frutiger BoldItalic" charset="0"/>
              </a:rPr>
              <a:t>Luke 1:1-4</a:t>
            </a:r>
            <a:endParaRPr lang="en-US" sz="4400" b="1" i="1" dirty="0">
              <a:solidFill>
                <a:srgbClr val="FFCC66"/>
              </a:solidFill>
              <a:effectLst>
                <a:outerShdw blurRad="50800" dist="38100" dir="8100000" algn="tr" rotWithShape="0">
                  <a:prstClr val="black">
                    <a:alpha val="40000"/>
                  </a:prstClr>
                </a:outerShdw>
              </a:effectLst>
              <a:latin typeface="BL Frutiger Black" charset="0"/>
            </a:endParaRPr>
          </a:p>
        </p:txBody>
      </p:sp>
      <p:sp>
        <p:nvSpPr>
          <p:cNvPr id="9" name="Text Box 3"/>
          <p:cNvSpPr txBox="1">
            <a:spLocks noChangeArrowheads="1"/>
          </p:cNvSpPr>
          <p:nvPr userDrawn="1"/>
        </p:nvSpPr>
        <p:spPr bwMode="auto">
          <a:xfrm>
            <a:off x="733425" y="1120775"/>
            <a:ext cx="8229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r>
              <a:rPr lang="en-US" sz="3200" dirty="0" smtClean="0">
                <a:solidFill>
                  <a:srgbClr val="FFFFCC"/>
                </a:solidFill>
                <a:latin typeface="Frutiger 57Cn" charset="0"/>
              </a:rPr>
              <a:t>1 Inasmuch as many have taken in hand to set in order a narrative of those things which have been fulfilled among us,</a:t>
            </a:r>
          </a:p>
          <a:p>
            <a:pPr algn="l">
              <a:defRPr/>
            </a:pPr>
            <a:r>
              <a:rPr lang="en-US" sz="3200" dirty="0" smtClean="0">
                <a:solidFill>
                  <a:srgbClr val="FFFFCC"/>
                </a:solidFill>
                <a:latin typeface="Frutiger 57Cn" charset="0"/>
              </a:rPr>
              <a:t>2 just as those who from the beginning were eyewitnesses and ministers of the word delivered them to us,</a:t>
            </a:r>
          </a:p>
          <a:p>
            <a:pPr algn="l">
              <a:defRPr/>
            </a:pPr>
            <a:r>
              <a:rPr lang="en-US" sz="3200" dirty="0" smtClean="0">
                <a:solidFill>
                  <a:srgbClr val="FFFFCC"/>
                </a:solidFill>
                <a:latin typeface="Frutiger 57Cn" charset="0"/>
              </a:rPr>
              <a:t>3 it seemed good to me also, having had perfect understanding of all things from the very first, to write to you an orderly account, most excellent </a:t>
            </a:r>
            <a:r>
              <a:rPr lang="en-US" sz="3200" dirty="0" err="1" smtClean="0">
                <a:solidFill>
                  <a:srgbClr val="FFFFCC"/>
                </a:solidFill>
                <a:latin typeface="Frutiger 57Cn" charset="0"/>
              </a:rPr>
              <a:t>Theophilus</a:t>
            </a:r>
            <a:r>
              <a:rPr lang="en-US" sz="3200" dirty="0" smtClean="0">
                <a:solidFill>
                  <a:srgbClr val="FFFFCC"/>
                </a:solidFill>
                <a:latin typeface="Frutiger 57Cn" charset="0"/>
              </a:rPr>
              <a:t>,</a:t>
            </a:r>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Picture 8" descr="open Bible-ppt background dark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userDrawn="1"/>
        </p:nvSpPr>
        <p:spPr bwMode="auto">
          <a:xfrm>
            <a:off x="0"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rgbClr val="FFCC66"/>
                </a:solidFill>
                <a:effectLst>
                  <a:outerShdw blurRad="50800" dist="38100" dir="8100000" algn="tr" rotWithShape="0">
                    <a:prstClr val="black">
                      <a:alpha val="40000"/>
                    </a:prstClr>
                  </a:outerShdw>
                </a:effectLst>
                <a:latin typeface="BI Frutiger BoldItalic" charset="0"/>
              </a:rPr>
              <a:t>Verse reference here</a:t>
            </a:r>
            <a:endParaRPr lang="en-US" sz="4400" b="1" i="1" dirty="0">
              <a:solidFill>
                <a:srgbClr val="FFCC66"/>
              </a:solidFill>
              <a:effectLst>
                <a:outerShdw blurRad="50800" dist="38100" dir="8100000" algn="tr" rotWithShape="0">
                  <a:prstClr val="black">
                    <a:alpha val="40000"/>
                  </a:prstClr>
                </a:outerShdw>
              </a:effectLst>
              <a:latin typeface="BL Frutiger Black" charset="0"/>
            </a:endParaRPr>
          </a:p>
        </p:txBody>
      </p:sp>
      <p:sp>
        <p:nvSpPr>
          <p:cNvPr id="11" name="Text Box 3"/>
          <p:cNvSpPr txBox="1">
            <a:spLocks noChangeArrowheads="1"/>
          </p:cNvSpPr>
          <p:nvPr userDrawn="1"/>
        </p:nvSpPr>
        <p:spPr bwMode="auto">
          <a:xfrm>
            <a:off x="762000" y="1120775"/>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r>
              <a:rPr lang="en-US" sz="3200" dirty="0" smtClean="0">
                <a:solidFill>
                  <a:srgbClr val="FFFFCC"/>
                </a:solidFill>
                <a:latin typeface="Frutiger 57Cn" charset="0"/>
              </a:rPr>
              <a:t>1 verses here</a:t>
            </a:r>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3:1-18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  </a:t>
            </a:r>
            <a:r>
              <a:rPr lang="en-US" sz="3200" dirty="0">
                <a:latin typeface="Frutiger 57Cn"/>
                <a:cs typeface="Frutiger 57Cn"/>
              </a:rPr>
              <a:t>Now in the fifteenth year of the reign of Tiberius Caesar, Pontius Pilate being governor of Judea, Herod being tetrarch of Galilee, his brother Philip tetrarch of </a:t>
            </a:r>
            <a:r>
              <a:rPr lang="en-US" sz="3200" dirty="0" err="1">
                <a:latin typeface="Frutiger 57Cn"/>
                <a:cs typeface="Frutiger 57Cn"/>
              </a:rPr>
              <a:t>Iturea</a:t>
            </a:r>
            <a:r>
              <a:rPr lang="en-US" sz="3200" dirty="0">
                <a:latin typeface="Frutiger 57Cn"/>
                <a:cs typeface="Frutiger 57Cn"/>
              </a:rPr>
              <a:t> and the region of </a:t>
            </a:r>
            <a:r>
              <a:rPr lang="en-US" sz="3200" dirty="0" err="1">
                <a:latin typeface="Frutiger 57Cn"/>
                <a:cs typeface="Frutiger 57Cn"/>
              </a:rPr>
              <a:t>Trachonitis</a:t>
            </a:r>
            <a:r>
              <a:rPr lang="en-US" sz="3200" dirty="0">
                <a:latin typeface="Frutiger 57Cn"/>
                <a:cs typeface="Frutiger 57Cn"/>
              </a:rPr>
              <a:t>, and </a:t>
            </a:r>
            <a:r>
              <a:rPr lang="en-US" sz="3200" dirty="0" err="1">
                <a:latin typeface="Frutiger 57Cn"/>
                <a:cs typeface="Frutiger 57Cn"/>
              </a:rPr>
              <a:t>Lysanias</a:t>
            </a:r>
            <a:r>
              <a:rPr lang="en-US" sz="3200" dirty="0">
                <a:latin typeface="Frutiger 57Cn"/>
                <a:cs typeface="Frutiger 57Cn"/>
              </a:rPr>
              <a:t> tetrarch of Abilene,</a:t>
            </a:r>
          </a:p>
          <a:p>
            <a:pPr algn="l"/>
            <a:r>
              <a:rPr lang="en-US" sz="3200" dirty="0">
                <a:latin typeface="Frutiger 57Cn"/>
                <a:cs typeface="Frutiger 57Cn"/>
              </a:rPr>
              <a:t>2  while </a:t>
            </a:r>
            <a:r>
              <a:rPr lang="en-US" sz="3200" dirty="0" err="1">
                <a:latin typeface="Frutiger 57Cn"/>
                <a:cs typeface="Frutiger 57Cn"/>
              </a:rPr>
              <a:t>Annas</a:t>
            </a:r>
            <a:r>
              <a:rPr lang="en-US" sz="3200" dirty="0">
                <a:latin typeface="Frutiger 57Cn"/>
                <a:cs typeface="Frutiger 57Cn"/>
              </a:rPr>
              <a:t> and Caiaphas were high priests, the word of God came to John the son of Zacharias in the wilderness.</a:t>
            </a:r>
          </a:p>
          <a:p>
            <a:pPr algn="l"/>
            <a:r>
              <a:rPr lang="en-US" sz="3200" dirty="0">
                <a:latin typeface="Frutiger 57Cn"/>
                <a:cs typeface="Frutiger 57Cn"/>
              </a:rPr>
              <a:t>3  And he went into all the region around the Jordan, preaching a baptism of repentance for the remission of sins</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4975246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4_John_Baptist_JPEG_102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93" y="2931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2731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3:1-18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  </a:t>
            </a:r>
            <a:r>
              <a:rPr lang="en-US" sz="3200" dirty="0">
                <a:latin typeface="Frutiger 57Cn"/>
                <a:cs typeface="Frutiger 57Cn"/>
              </a:rPr>
              <a:t>as it is written in the book of the words of Isaiah the prophet, saying: “The voice of one crying in the wilderness: ‘Prepare the way of the LORD; make His paths straight.</a:t>
            </a:r>
          </a:p>
          <a:p>
            <a:pPr algn="l"/>
            <a:r>
              <a:rPr lang="en-US" sz="3200" dirty="0">
                <a:latin typeface="Frutiger 57Cn"/>
                <a:cs typeface="Frutiger 57Cn"/>
              </a:rPr>
              <a:t>5  Every valley shall be filled and every mountain and hill brought low; the crooked places shall be made straight and the rough ways smooth;</a:t>
            </a:r>
          </a:p>
          <a:p>
            <a:pPr algn="l"/>
            <a:r>
              <a:rPr lang="en-US" sz="3200" dirty="0" smtClean="0">
                <a:latin typeface="Frutiger 57Cn"/>
                <a:cs typeface="Frutiger 57Cn"/>
              </a:rPr>
              <a:t>6  And </a:t>
            </a:r>
            <a:r>
              <a:rPr lang="en-US" sz="3200" dirty="0">
                <a:latin typeface="Frutiger 57Cn"/>
                <a:cs typeface="Frutiger 57Cn"/>
              </a:rPr>
              <a:t>all flesh shall see the salvation of God.’</a:t>
            </a:r>
            <a:r>
              <a:rPr lang="en-US" sz="3200" dirty="0" smtClean="0">
                <a:latin typeface="Frutiger 57Cn"/>
                <a:cs typeface="Frutiger 57Cn"/>
              </a:rPr>
              <a:t>”</a:t>
            </a:r>
          </a:p>
          <a:p>
            <a:pPr algn="l"/>
            <a:endParaRPr lang="en-US" sz="3200" dirty="0">
              <a:latin typeface="Frutiger 57Cn"/>
              <a:cs typeface="Frutiger 57Cn"/>
            </a:endParaRPr>
          </a:p>
        </p:txBody>
      </p:sp>
    </p:spTree>
    <p:extLst>
      <p:ext uri="{BB962C8B-B14F-4D97-AF65-F5344CB8AC3E}">
        <p14:creationId xmlns:p14="http://schemas.microsoft.com/office/powerpoint/2010/main" val="19054508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Isaiah 40:3-5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  </a:t>
            </a:r>
            <a:r>
              <a:rPr lang="en-US" sz="3200" dirty="0">
                <a:latin typeface="Frutiger 57Cn"/>
                <a:cs typeface="Frutiger 57Cn"/>
              </a:rPr>
              <a:t>The voice of one crying in the wilderness: “Prepare the way of the LORD; make straight in the desert a highway for our God.</a:t>
            </a:r>
          </a:p>
          <a:p>
            <a:pPr algn="l"/>
            <a:r>
              <a:rPr lang="en-US" sz="3200" dirty="0">
                <a:latin typeface="Frutiger 57Cn"/>
                <a:cs typeface="Frutiger 57Cn"/>
              </a:rPr>
              <a:t>4  Every valley shall be exalted and every mountain and hill brought low; the crooked places shall be made straight and the rough places smooth;</a:t>
            </a:r>
          </a:p>
          <a:p>
            <a:pPr algn="l"/>
            <a:r>
              <a:rPr lang="en-US" sz="3200" dirty="0">
                <a:latin typeface="Frutiger 57Cn"/>
                <a:cs typeface="Frutiger 57Cn"/>
              </a:rPr>
              <a:t>5  The glory of the LORD shall be revealed, and all flesh shall see it together; for the mouth of the LORD has spoken.”</a:t>
            </a:r>
          </a:p>
        </p:txBody>
      </p:sp>
    </p:spTree>
    <p:extLst>
      <p:ext uri="{BB962C8B-B14F-4D97-AF65-F5344CB8AC3E}">
        <p14:creationId xmlns:p14="http://schemas.microsoft.com/office/powerpoint/2010/main" val="12689426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leyAtTopOfCombRidgeDugwa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5935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22391" cy="6858000"/>
          </a:xfrm>
          <a:prstGeom prst="rect">
            <a:avLst/>
          </a:prstGeom>
        </p:spPr>
      </p:pic>
    </p:spTree>
    <p:extLst>
      <p:ext uri="{BB962C8B-B14F-4D97-AF65-F5344CB8AC3E}">
        <p14:creationId xmlns:p14="http://schemas.microsoft.com/office/powerpoint/2010/main" val="2429120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1:1-4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  </a:t>
            </a:r>
            <a:r>
              <a:rPr lang="en-US" sz="3200" dirty="0">
                <a:latin typeface="Frutiger 57Cn"/>
                <a:cs typeface="Frutiger 57Cn"/>
              </a:rPr>
              <a:t>The beginning of the gospel of Jesus Christ, the Son of God.</a:t>
            </a:r>
          </a:p>
          <a:p>
            <a:pPr algn="l"/>
            <a:r>
              <a:rPr lang="en-US" sz="3200" dirty="0">
                <a:latin typeface="Frutiger 57Cn"/>
                <a:cs typeface="Frutiger 57Cn"/>
              </a:rPr>
              <a:t>2  As it is written in the Prophets: “Behold, I send My messenger before Your face, Who will prepare Your way before You.”</a:t>
            </a:r>
          </a:p>
          <a:p>
            <a:pPr algn="l"/>
            <a:r>
              <a:rPr lang="en-US" sz="3200" dirty="0">
                <a:latin typeface="Frutiger 57Cn"/>
                <a:cs typeface="Frutiger 57Cn"/>
              </a:rPr>
              <a:t>3  “The voice of one crying in the wilderness: ‘Prepare the way of the LORD; Make His paths straight.’”</a:t>
            </a:r>
          </a:p>
          <a:p>
            <a:pPr algn="l"/>
            <a:r>
              <a:rPr lang="en-US" sz="3200" dirty="0">
                <a:latin typeface="Frutiger 57Cn"/>
                <a:cs typeface="Frutiger 57Cn"/>
              </a:rPr>
              <a:t>4  John came baptizing in the wilderness and preaching a baptism of repentance for the remission of sins.</a:t>
            </a:r>
          </a:p>
          <a:p>
            <a:r>
              <a:rPr lang="en-US" sz="3200" b="1" dirty="0"/>
              <a:t> </a:t>
            </a:r>
            <a:endParaRPr lang="en-US" sz="3200" dirty="0"/>
          </a:p>
          <a:p>
            <a:pPr algn="l"/>
            <a:endParaRPr lang="en-US" sz="3200" dirty="0">
              <a:latin typeface="Frutiger 57Cn"/>
              <a:cs typeface="Frutiger 57Cn"/>
            </a:endParaRPr>
          </a:p>
        </p:txBody>
      </p:sp>
    </p:spTree>
    <p:extLst>
      <p:ext uri="{BB962C8B-B14F-4D97-AF65-F5344CB8AC3E}">
        <p14:creationId xmlns:p14="http://schemas.microsoft.com/office/powerpoint/2010/main" val="10818249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3:4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4  And John himself was clothed in camel’s hair, with a leather belt around his </a:t>
            </a:r>
            <a:r>
              <a:rPr lang="en-US" sz="3200" dirty="0" smtClean="0">
                <a:latin typeface="Frutiger 57Cn"/>
                <a:cs typeface="Frutiger 57Cn"/>
              </a:rPr>
              <a:t>waist . . .</a:t>
            </a:r>
            <a:endParaRPr lang="en-US" sz="3200" dirty="0">
              <a:latin typeface="Frutiger 57Cn"/>
              <a:cs typeface="Frutiger 57Cn"/>
            </a:endParaRPr>
          </a:p>
          <a:p>
            <a:pPr algn="l"/>
            <a:endParaRPr lang="en-US" sz="3200" dirty="0">
              <a:latin typeface="Frutiger 57Cn"/>
              <a:cs typeface="Frutiger 57Cn"/>
            </a:endParaRPr>
          </a:p>
        </p:txBody>
      </p:sp>
      <p:sp>
        <p:nvSpPr>
          <p:cNvPr id="5" name="Rectangle 2"/>
          <p:cNvSpPr>
            <a:spLocks noChangeArrowheads="1"/>
          </p:cNvSpPr>
          <p:nvPr/>
        </p:nvSpPr>
        <p:spPr bwMode="auto">
          <a:xfrm>
            <a:off x="0" y="28194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1:6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62000" y="3940175"/>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6  Now John was </a:t>
            </a:r>
            <a:r>
              <a:rPr lang="en-US" sz="3200" dirty="0">
                <a:latin typeface="Frutiger 57Cn"/>
                <a:cs typeface="Frutiger 57Cn"/>
              </a:rPr>
              <a:t>clothed </a:t>
            </a:r>
            <a:r>
              <a:rPr lang="en-US" sz="3200" dirty="0" smtClean="0">
                <a:latin typeface="Frutiger 57Cn"/>
                <a:cs typeface="Frutiger 57Cn"/>
              </a:rPr>
              <a:t>with camel’s hair and </a:t>
            </a:r>
            <a:r>
              <a:rPr lang="en-US" sz="3200" dirty="0">
                <a:latin typeface="Frutiger 57Cn"/>
                <a:cs typeface="Frutiger 57Cn"/>
              </a:rPr>
              <a:t>with a leather belt around his </a:t>
            </a:r>
            <a:r>
              <a:rPr lang="en-US" sz="3200" dirty="0" smtClean="0">
                <a:latin typeface="Frutiger 57Cn"/>
                <a:cs typeface="Frutiger 57Cn"/>
              </a:rPr>
              <a:t>waist . . .</a:t>
            </a:r>
            <a:endParaRPr lang="en-US" sz="3200" dirty="0">
              <a:latin typeface="Frutiger 57Cn"/>
              <a:cs typeface="Frutiger 57Cn"/>
            </a:endParaRPr>
          </a:p>
          <a:p>
            <a:pPr algn="l"/>
            <a:endParaRPr lang="en-US" sz="3200" dirty="0">
              <a:latin typeface="Frutiger 57Cn"/>
              <a:cs typeface="Frutiger 57Cn"/>
            </a:endParaRPr>
          </a:p>
        </p:txBody>
      </p:sp>
    </p:spTree>
    <p:extLst>
      <p:ext uri="{BB962C8B-B14F-4D97-AF65-F5344CB8AC3E}">
        <p14:creationId xmlns:p14="http://schemas.microsoft.com/office/powerpoint/2010/main" val="32840390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2 Kings 1:7-8</a:t>
            </a:r>
          </a:p>
        </p:txBody>
      </p:sp>
      <p:sp>
        <p:nvSpPr>
          <p:cNvPr id="52226" name="Text Box 3"/>
          <p:cNvSpPr txBox="1">
            <a:spLocks noChangeArrowheads="1"/>
          </p:cNvSpPr>
          <p:nvPr/>
        </p:nvSpPr>
        <p:spPr bwMode="auto">
          <a:xfrm>
            <a:off x="762000" y="1131888"/>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7  Then he [King </a:t>
            </a:r>
            <a:r>
              <a:rPr lang="en-US" sz="3200" dirty="0" err="1">
                <a:latin typeface="Frutiger 57Cn"/>
                <a:cs typeface="Frutiger 57Cn"/>
              </a:rPr>
              <a:t>Amaziah</a:t>
            </a:r>
            <a:r>
              <a:rPr lang="en-US" sz="3200" dirty="0">
                <a:latin typeface="Frutiger 57Cn"/>
                <a:cs typeface="Frutiger 57Cn"/>
              </a:rPr>
              <a:t>] said to them </a:t>
            </a:r>
            <a:r>
              <a:rPr lang="en-US" sz="3200" dirty="0" smtClean="0">
                <a:latin typeface="Frutiger 57Cn"/>
                <a:cs typeface="Frutiger 57Cn"/>
              </a:rPr>
              <a:t>[the messengers</a:t>
            </a:r>
            <a:r>
              <a:rPr lang="en-US" sz="3200" dirty="0">
                <a:latin typeface="Frutiger 57Cn"/>
                <a:cs typeface="Frutiger 57Cn"/>
              </a:rPr>
              <a:t>], “What kind of man was it who came up to meet you and told you these words?”</a:t>
            </a:r>
          </a:p>
          <a:p>
            <a:pPr algn="l"/>
            <a:r>
              <a:rPr lang="en-US" sz="3200" dirty="0">
                <a:latin typeface="Frutiger 57Cn"/>
                <a:cs typeface="Frutiger 57Cn"/>
              </a:rPr>
              <a:t> 8  So they answered him, “A </a:t>
            </a:r>
            <a:r>
              <a:rPr lang="en-US" sz="3200" dirty="0">
                <a:solidFill>
                  <a:schemeClr val="tx2"/>
                </a:solidFill>
                <a:latin typeface="Frutiger 57Cn"/>
                <a:cs typeface="Frutiger 57Cn"/>
              </a:rPr>
              <a:t>hairy man </a:t>
            </a:r>
            <a:r>
              <a:rPr lang="en-US" sz="3200" dirty="0">
                <a:latin typeface="Frutiger 57Cn"/>
                <a:cs typeface="Frutiger 57Cn"/>
              </a:rPr>
              <a:t>wearing</a:t>
            </a:r>
            <a:r>
              <a:rPr lang="en-US" sz="3200" dirty="0">
                <a:solidFill>
                  <a:srgbClr val="FFCC66"/>
                </a:solidFill>
                <a:latin typeface="Frutiger 57Cn"/>
                <a:cs typeface="Frutiger 57Cn"/>
              </a:rPr>
              <a:t> </a:t>
            </a:r>
            <a:r>
              <a:rPr lang="en-US" sz="3200" dirty="0">
                <a:solidFill>
                  <a:srgbClr val="FFFFCC"/>
                </a:solidFill>
                <a:latin typeface="Frutiger 57Cn"/>
                <a:cs typeface="Frutiger 57Cn"/>
              </a:rPr>
              <a:t>a</a:t>
            </a:r>
            <a:r>
              <a:rPr lang="en-US" sz="3200" dirty="0">
                <a:solidFill>
                  <a:srgbClr val="FFCC66"/>
                </a:solidFill>
                <a:latin typeface="Frutiger 57Cn"/>
                <a:cs typeface="Frutiger 57Cn"/>
              </a:rPr>
              <a:t> leather belt around his waist.” </a:t>
            </a:r>
            <a:r>
              <a:rPr lang="en-US" sz="3200" dirty="0">
                <a:latin typeface="Frutiger 57Cn"/>
                <a:cs typeface="Frutiger 57Cn"/>
              </a:rPr>
              <a:t>And he said, </a:t>
            </a:r>
            <a:r>
              <a:rPr lang="en-US" sz="3200" i="1" dirty="0">
                <a:latin typeface="Frutiger 57Cn"/>
                <a:cs typeface="Frutiger 57Cn"/>
              </a:rPr>
              <a:t>“It is Elijah the </a:t>
            </a:r>
            <a:r>
              <a:rPr lang="en-US" sz="3200" i="1" dirty="0" err="1">
                <a:latin typeface="Frutiger 57Cn"/>
                <a:cs typeface="Frutiger 57Cn"/>
              </a:rPr>
              <a:t>Tishbite</a:t>
            </a:r>
            <a:r>
              <a:rPr lang="en-US" sz="3200" i="1" dirty="0">
                <a:latin typeface="Frutiger 57Cn"/>
                <a:cs typeface="Frutiger 57Cn"/>
              </a:rPr>
              <a:t>.”</a:t>
            </a:r>
          </a:p>
          <a:p>
            <a:pPr algn="l"/>
            <a:endParaRPr lang="en-US" sz="3200" dirty="0">
              <a:latin typeface="Frutiger 57Cn"/>
              <a:cs typeface="Frutiger 57Cn"/>
            </a:endParaRPr>
          </a:p>
        </p:txBody>
      </p:sp>
    </p:spTree>
    <p:extLst>
      <p:ext uri="{BB962C8B-B14F-4D97-AF65-F5344CB8AC3E}">
        <p14:creationId xmlns:p14="http://schemas.microsoft.com/office/powerpoint/2010/main" val="400096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2 Kings 1:7-8</a:t>
            </a: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7  Then </a:t>
            </a:r>
            <a:r>
              <a:rPr lang="en-US" sz="3200" dirty="0">
                <a:latin typeface="Frutiger 57Cn"/>
                <a:cs typeface="Frutiger 57Cn"/>
              </a:rPr>
              <a:t>he [King </a:t>
            </a:r>
            <a:r>
              <a:rPr lang="en-US" sz="3200" dirty="0" err="1">
                <a:latin typeface="Frutiger 57Cn"/>
                <a:cs typeface="Frutiger 57Cn"/>
              </a:rPr>
              <a:t>Amaziah</a:t>
            </a:r>
            <a:r>
              <a:rPr lang="en-US" sz="3200" dirty="0">
                <a:latin typeface="Frutiger 57Cn"/>
                <a:cs typeface="Frutiger 57Cn"/>
              </a:rPr>
              <a:t>] said to them </a:t>
            </a:r>
            <a:r>
              <a:rPr lang="en-US" sz="3200" dirty="0" smtClean="0">
                <a:latin typeface="Frutiger 57Cn"/>
                <a:cs typeface="Frutiger 57Cn"/>
              </a:rPr>
              <a:t>[the messengers</a:t>
            </a:r>
            <a:r>
              <a:rPr lang="en-US" sz="3200" dirty="0">
                <a:latin typeface="Frutiger 57Cn"/>
                <a:cs typeface="Frutiger 57Cn"/>
              </a:rPr>
              <a:t>], “What kind of man was it who came up to meet you and told you these words?”</a:t>
            </a:r>
          </a:p>
          <a:p>
            <a:pPr algn="l"/>
            <a:r>
              <a:rPr lang="en-US" sz="3200" dirty="0" smtClean="0">
                <a:latin typeface="Frutiger 57Cn"/>
                <a:cs typeface="Frutiger 57Cn"/>
              </a:rPr>
              <a:t>8  </a:t>
            </a:r>
            <a:r>
              <a:rPr lang="en-US" sz="3200" dirty="0">
                <a:latin typeface="Frutiger 57Cn"/>
                <a:cs typeface="Frutiger 57Cn"/>
              </a:rPr>
              <a:t>So they answered him, “A </a:t>
            </a:r>
            <a:r>
              <a:rPr lang="en-US" sz="3200" dirty="0">
                <a:solidFill>
                  <a:schemeClr val="tx2"/>
                </a:solidFill>
                <a:latin typeface="Frutiger 57Cn"/>
                <a:cs typeface="Frutiger 57Cn"/>
              </a:rPr>
              <a:t>hairy man </a:t>
            </a:r>
            <a:r>
              <a:rPr lang="en-US" sz="3200" dirty="0">
                <a:latin typeface="Frutiger 57Cn"/>
                <a:cs typeface="Frutiger 57Cn"/>
              </a:rPr>
              <a:t>wearing</a:t>
            </a:r>
            <a:r>
              <a:rPr lang="en-US" sz="3200" dirty="0">
                <a:solidFill>
                  <a:srgbClr val="FFCC66"/>
                </a:solidFill>
                <a:latin typeface="Frutiger 57Cn"/>
                <a:cs typeface="Frutiger 57Cn"/>
              </a:rPr>
              <a:t> </a:t>
            </a:r>
            <a:r>
              <a:rPr lang="en-US" sz="3200" dirty="0">
                <a:solidFill>
                  <a:srgbClr val="FFFFCC"/>
                </a:solidFill>
                <a:latin typeface="Frutiger 57Cn"/>
                <a:cs typeface="Frutiger 57Cn"/>
              </a:rPr>
              <a:t>a</a:t>
            </a:r>
            <a:r>
              <a:rPr lang="en-US" sz="3200" dirty="0">
                <a:solidFill>
                  <a:srgbClr val="FFCC66"/>
                </a:solidFill>
                <a:latin typeface="Frutiger 57Cn"/>
                <a:cs typeface="Frutiger 57Cn"/>
              </a:rPr>
              <a:t> leather belt around his waist.” </a:t>
            </a:r>
            <a:r>
              <a:rPr lang="en-US" sz="3200" dirty="0">
                <a:latin typeface="Frutiger 57Cn"/>
                <a:cs typeface="Frutiger 57Cn"/>
              </a:rPr>
              <a:t>And he said, </a:t>
            </a:r>
            <a:r>
              <a:rPr lang="en-US" sz="3200" i="1" dirty="0">
                <a:latin typeface="Frutiger 57Cn"/>
                <a:cs typeface="Frutiger 57Cn"/>
              </a:rPr>
              <a:t>“It is Elijah the </a:t>
            </a:r>
            <a:r>
              <a:rPr lang="en-US" sz="3200" i="1" dirty="0" err="1">
                <a:latin typeface="Frutiger 57Cn"/>
                <a:cs typeface="Frutiger 57Cn"/>
              </a:rPr>
              <a:t>Tishbite</a:t>
            </a:r>
            <a:r>
              <a:rPr lang="en-US" sz="3200" i="1" dirty="0">
                <a:latin typeface="Frutiger 57Cn"/>
                <a:cs typeface="Frutiger 57Cn"/>
              </a:rPr>
              <a:t>.</a:t>
            </a:r>
            <a:r>
              <a:rPr lang="en-US" sz="3200" i="1" dirty="0" smtClean="0">
                <a:latin typeface="Frutiger 57Cn"/>
                <a:cs typeface="Frutiger 57Cn"/>
              </a:rPr>
              <a:t>”</a:t>
            </a:r>
          </a:p>
          <a:p>
            <a:pPr algn="l"/>
            <a:endParaRPr lang="en-US" sz="3200" i="1" dirty="0">
              <a:latin typeface="Frutiger 57Cn"/>
              <a:cs typeface="Frutiger 57Cn"/>
            </a:endParaRPr>
          </a:p>
          <a:p>
            <a:pPr algn="l"/>
            <a:r>
              <a:rPr lang="en-US" sz="3200" dirty="0" smtClean="0">
                <a:solidFill>
                  <a:schemeClr val="tx2"/>
                </a:solidFill>
                <a:latin typeface="Frutiger 57Cn"/>
                <a:cs typeface="Frutiger 57Cn"/>
              </a:rPr>
              <a:t>“Hairy man”</a:t>
            </a:r>
            <a:r>
              <a:rPr lang="en-US" sz="3200" dirty="0" smtClean="0">
                <a:solidFill>
                  <a:srgbClr val="FFFFCC"/>
                </a:solidFill>
                <a:latin typeface="Frutiger 57Cn"/>
                <a:cs typeface="Frutiger 57Cn"/>
              </a:rPr>
              <a:t> in the original Hebrew is literally </a:t>
            </a:r>
          </a:p>
          <a:p>
            <a:pPr algn="l"/>
            <a:r>
              <a:rPr lang="en-US" sz="3200" i="1" dirty="0" smtClean="0">
                <a:solidFill>
                  <a:srgbClr val="FFFFCC"/>
                </a:solidFill>
                <a:latin typeface="Frutiger 57Cn"/>
                <a:cs typeface="Frutiger 57Cn"/>
              </a:rPr>
              <a:t>“master/owner/possessor of hair.”</a:t>
            </a:r>
            <a:endParaRPr lang="en-US" sz="3200" i="1" dirty="0">
              <a:solidFill>
                <a:srgbClr val="FFFFCC"/>
              </a:solidFill>
              <a:latin typeface="Frutiger 57Cn"/>
              <a:cs typeface="Frutiger 57Cn"/>
            </a:endParaRPr>
          </a:p>
          <a:p>
            <a:pPr algn="l"/>
            <a:endParaRPr lang="en-US" sz="3200" dirty="0">
              <a:latin typeface="Frutiger 57Cn"/>
              <a:cs typeface="Frutiger 57Cn"/>
            </a:endParaRPr>
          </a:p>
        </p:txBody>
      </p:sp>
    </p:spTree>
    <p:extLst>
      <p:ext uri="{BB962C8B-B14F-4D97-AF65-F5344CB8AC3E}">
        <p14:creationId xmlns:p14="http://schemas.microsoft.com/office/powerpoint/2010/main" val="42114725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0" y="1600200"/>
            <a:ext cx="9144000" cy="4348883"/>
          </a:xfrm>
          <a:prstGeom prst="rect">
            <a:avLst/>
          </a:prstGeom>
          <a:noFill/>
          <a:ln w="12700">
            <a:noFill/>
            <a:miter lim="800000"/>
            <a:headEnd type="none" w="sm" len="sm"/>
            <a:tailEnd type="none" w="sm" len="sm"/>
          </a:ln>
          <a:effectLst>
            <a:outerShdw blurRad="63500" dist="38099" dir="2700000" algn="ctr" rotWithShape="0">
              <a:schemeClr val="bg1">
                <a:alpha val="74998"/>
              </a:schemeClr>
            </a:outerShdw>
          </a:effectLst>
        </p:spPr>
        <p:txBody>
          <a:bodyPr anchor="b">
            <a:spAutoFit/>
          </a:bodyPr>
          <a:lstStyle/>
          <a:p>
            <a:pPr>
              <a:lnSpc>
                <a:spcPct val="90000"/>
              </a:lnSpc>
              <a:defRPr/>
            </a:pPr>
            <a:r>
              <a:rPr lang="en-US" sz="7200" b="1" dirty="0" smtClean="0">
                <a:latin typeface="Papyrus" charset="0"/>
              </a:rPr>
              <a:t>The Gospels</a:t>
            </a:r>
          </a:p>
          <a:p>
            <a:pPr>
              <a:lnSpc>
                <a:spcPct val="90000"/>
              </a:lnSpc>
              <a:defRPr/>
            </a:pPr>
            <a:endParaRPr lang="en-US" sz="5400" b="1" dirty="0" smtClean="0">
              <a:latin typeface="Papyrus" charset="0"/>
            </a:endParaRPr>
          </a:p>
          <a:p>
            <a:pPr>
              <a:lnSpc>
                <a:spcPct val="90000"/>
              </a:lnSpc>
              <a:defRPr/>
            </a:pPr>
            <a:r>
              <a:rPr lang="en-US" sz="5400" b="1" dirty="0" smtClean="0">
                <a:latin typeface="Papyrus" charset="0"/>
              </a:rPr>
              <a:t>The Ministry of </a:t>
            </a:r>
            <a:br>
              <a:rPr lang="en-US" sz="5400" b="1" dirty="0" smtClean="0">
                <a:latin typeface="Papyrus" charset="0"/>
              </a:rPr>
            </a:br>
            <a:r>
              <a:rPr lang="en-US" sz="5400" b="1" dirty="0" smtClean="0">
                <a:latin typeface="Papyrus" charset="0"/>
              </a:rPr>
              <a:t>John the Baptizer</a:t>
            </a:r>
            <a:br>
              <a:rPr lang="en-US" sz="5400" b="1" dirty="0" smtClean="0">
                <a:latin typeface="Papyrus" charset="0"/>
              </a:rPr>
            </a:br>
            <a:endParaRPr lang="en-US" sz="7200" b="1" dirty="0">
              <a:latin typeface="Papyru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3_John_Baptist_JPEG_102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0903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1:13-17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13  But </a:t>
            </a:r>
            <a:r>
              <a:rPr lang="en-US" sz="3200" dirty="0">
                <a:latin typeface="Frutiger 57Cn"/>
                <a:cs typeface="Frutiger 57Cn"/>
              </a:rPr>
              <a:t>the angel said to him, “Do not be afraid, Zacharias, for your prayer is heard; and your wife Elizabeth will bear you a son, and you shall call his name </a:t>
            </a:r>
            <a:r>
              <a:rPr lang="en-US" sz="3200" dirty="0" smtClean="0">
                <a:latin typeface="Frutiger 57Cn"/>
                <a:cs typeface="Frutiger 57Cn"/>
              </a:rPr>
              <a:t>John . . .</a:t>
            </a:r>
            <a:endParaRPr lang="en-US" sz="3200" dirty="0">
              <a:latin typeface="Frutiger 57Cn"/>
              <a:cs typeface="Frutiger 57Cn"/>
            </a:endParaRPr>
          </a:p>
          <a:p>
            <a:pPr algn="l"/>
            <a:r>
              <a:rPr lang="en-US" sz="3200" dirty="0" smtClean="0">
                <a:latin typeface="Frutiger 57Cn"/>
                <a:cs typeface="Frutiger 57Cn"/>
              </a:rPr>
              <a:t>16  </a:t>
            </a:r>
            <a:r>
              <a:rPr lang="en-US" sz="3200" dirty="0">
                <a:latin typeface="Frutiger 57Cn"/>
                <a:cs typeface="Frutiger 57Cn"/>
              </a:rPr>
              <a:t>“And he will turn many of the children of Israel to the Lord their God.</a:t>
            </a:r>
          </a:p>
          <a:p>
            <a:pPr algn="l"/>
            <a:r>
              <a:rPr lang="en-US" sz="3200" dirty="0">
                <a:latin typeface="Frutiger 57Cn"/>
                <a:cs typeface="Frutiger 57Cn"/>
              </a:rPr>
              <a:t>17  </a:t>
            </a:r>
            <a:r>
              <a:rPr lang="en-US" sz="3200" dirty="0">
                <a:solidFill>
                  <a:srgbClr val="FFCC66"/>
                </a:solidFill>
                <a:latin typeface="Frutiger 57Cn"/>
                <a:cs typeface="Frutiger 57Cn"/>
              </a:rPr>
              <a:t>“He will also go before Him in the spirit and power of </a:t>
            </a:r>
            <a:r>
              <a:rPr lang="en-US" sz="3200" dirty="0" smtClean="0">
                <a:solidFill>
                  <a:srgbClr val="FFCC66"/>
                </a:solidFill>
                <a:latin typeface="Frutiger 57Cn"/>
                <a:cs typeface="Frutiger 57Cn"/>
              </a:rPr>
              <a:t>Elijah . . .”</a:t>
            </a:r>
            <a:endParaRPr lang="en-US" sz="3200" dirty="0">
              <a:latin typeface="Frutiger 57Cn"/>
              <a:cs typeface="Frutiger 57Cn"/>
            </a:endParaRPr>
          </a:p>
        </p:txBody>
      </p:sp>
    </p:spTree>
    <p:extLst>
      <p:ext uri="{BB962C8B-B14F-4D97-AF65-F5344CB8AC3E}">
        <p14:creationId xmlns:p14="http://schemas.microsoft.com/office/powerpoint/2010/main" val="29510611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11:11-14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11  </a:t>
            </a:r>
            <a:r>
              <a:rPr lang="en-US" sz="3200" dirty="0">
                <a:latin typeface="Frutiger 57Cn"/>
                <a:cs typeface="Frutiger 57Cn"/>
              </a:rPr>
              <a:t>“Assuredly, I say to you, among those born of women there has not risen one greater than John the </a:t>
            </a:r>
            <a:r>
              <a:rPr lang="en-US" sz="3200" dirty="0" smtClean="0">
                <a:latin typeface="Frutiger 57Cn"/>
                <a:cs typeface="Frutiger 57Cn"/>
              </a:rPr>
              <a:t>Baptist . . .</a:t>
            </a:r>
            <a:endParaRPr lang="en-US" sz="3200" dirty="0">
              <a:latin typeface="Frutiger 57Cn"/>
              <a:cs typeface="Frutiger 57Cn"/>
            </a:endParaRPr>
          </a:p>
          <a:p>
            <a:pPr algn="l"/>
            <a:r>
              <a:rPr lang="en-US" sz="3200" dirty="0">
                <a:latin typeface="Frutiger 57Cn"/>
                <a:cs typeface="Frutiger 57Cn"/>
              </a:rPr>
              <a:t>14 </a:t>
            </a:r>
            <a:r>
              <a:rPr lang="en-US" sz="3200" dirty="0" smtClean="0">
                <a:latin typeface="Frutiger 57Cn"/>
                <a:cs typeface="Frutiger 57Cn"/>
              </a:rPr>
              <a:t> “</a:t>
            </a:r>
            <a:r>
              <a:rPr lang="en-US" sz="3200" dirty="0">
                <a:latin typeface="Frutiger 57Cn"/>
                <a:cs typeface="Frutiger 57Cn"/>
              </a:rPr>
              <a:t>And if you are willing to receive it, </a:t>
            </a:r>
            <a:r>
              <a:rPr lang="en-US" sz="3200" dirty="0">
                <a:solidFill>
                  <a:srgbClr val="FFCC66"/>
                </a:solidFill>
                <a:latin typeface="Frutiger 57Cn"/>
                <a:cs typeface="Frutiger 57Cn"/>
              </a:rPr>
              <a:t>he is Elijah who is to come</a:t>
            </a:r>
            <a:r>
              <a:rPr lang="en-US" sz="3200" dirty="0" smtClean="0">
                <a:solidFill>
                  <a:srgbClr val="FFCC66"/>
                </a:solidFill>
                <a:latin typeface="Frutiger 57Cn"/>
                <a:cs typeface="Frutiger 57Cn"/>
              </a:rPr>
              <a:t>.”</a:t>
            </a:r>
            <a:endParaRPr lang="en-US" sz="3200" dirty="0">
              <a:solidFill>
                <a:srgbClr val="FFCC66"/>
              </a:solidFill>
              <a:latin typeface="Frutiger 57Cn"/>
              <a:cs typeface="Frutiger 57Cn"/>
            </a:endParaRPr>
          </a:p>
        </p:txBody>
      </p:sp>
    </p:spTree>
    <p:extLst>
      <p:ext uri="{BB962C8B-B14F-4D97-AF65-F5344CB8AC3E}">
        <p14:creationId xmlns:p14="http://schemas.microsoft.com/office/powerpoint/2010/main" val="41336909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4018" name="Picture 2" descr="crowd of pries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0"/>
            <a:ext cx="15730467" cy="815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3296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86569"/>
            <a:ext cx="9144000" cy="5872162"/>
          </a:xfrm>
          <a:prstGeom prst="rect">
            <a:avLst/>
          </a:prstGeom>
        </p:spPr>
      </p:pic>
    </p:spTree>
    <p:extLst>
      <p:ext uri="{BB962C8B-B14F-4D97-AF65-F5344CB8AC3E}">
        <p14:creationId xmlns:p14="http://schemas.microsoft.com/office/powerpoint/2010/main" val="2739921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3:1-18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7  </a:t>
            </a:r>
            <a:r>
              <a:rPr lang="en-US" sz="3200" dirty="0">
                <a:latin typeface="Frutiger 57Cn"/>
                <a:cs typeface="Frutiger 57Cn"/>
              </a:rPr>
              <a:t>Then he said to the multitudes that came out to be baptized by him, “Brood of vipers! Who warned you to flee from the wrath to come?</a:t>
            </a:r>
          </a:p>
          <a:p>
            <a:pPr algn="l"/>
            <a:r>
              <a:rPr lang="en-US" sz="3200" dirty="0">
                <a:latin typeface="Frutiger 57Cn"/>
                <a:cs typeface="Frutiger 57Cn"/>
              </a:rPr>
              <a:t>8  “Therefore bear fruits worthy of repentance,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and </a:t>
            </a:r>
            <a:r>
              <a:rPr lang="en-US" sz="3200" dirty="0">
                <a:latin typeface="Frutiger 57Cn"/>
                <a:cs typeface="Frutiger 57Cn"/>
              </a:rPr>
              <a:t>do not begin to say to yourselves, ‘We have Abraham as our father.’ For I say to you that God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is </a:t>
            </a:r>
            <a:r>
              <a:rPr lang="en-US" sz="3200" dirty="0">
                <a:latin typeface="Frutiger 57Cn"/>
                <a:cs typeface="Frutiger 57Cn"/>
              </a:rPr>
              <a:t>able to raise up children to Abraham from these stones.</a:t>
            </a:r>
          </a:p>
          <a:p>
            <a:pPr algn="l"/>
            <a:r>
              <a:rPr lang="en-US" sz="3200" dirty="0">
                <a:latin typeface="Frutiger 57Cn"/>
                <a:cs typeface="Frutiger 57Cn"/>
              </a:rPr>
              <a:t>9  “And even now the ax is laid to the root of the trees. Therefore every tree which does not bear good fruit is cut down and thrown into the fire.</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289083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2684-12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322294" y="-1855694"/>
            <a:ext cx="6858000" cy="10569388"/>
          </a:xfrm>
          <a:prstGeom prst="rect">
            <a:avLst/>
          </a:prstGeom>
        </p:spPr>
      </p:pic>
    </p:spTree>
    <p:extLst>
      <p:ext uri="{BB962C8B-B14F-4D97-AF65-F5344CB8AC3E}">
        <p14:creationId xmlns:p14="http://schemas.microsoft.com/office/powerpoint/2010/main" val="354820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3:1-14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7  </a:t>
            </a:r>
            <a:r>
              <a:rPr lang="en-US" sz="3200" dirty="0">
                <a:latin typeface="Frutiger 57Cn"/>
                <a:cs typeface="Frutiger 57Cn"/>
              </a:rPr>
              <a:t>Then he said to the multitudes that came out to be baptized by him, “Brood of vipers! Who warned you to flee from the wrath to come?</a:t>
            </a:r>
          </a:p>
          <a:p>
            <a:pPr algn="l"/>
            <a:r>
              <a:rPr lang="en-US" sz="3200" dirty="0">
                <a:latin typeface="Frutiger 57Cn"/>
                <a:cs typeface="Frutiger 57Cn"/>
              </a:rPr>
              <a:t>8  “Therefore bear fruits worthy of repentance,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and </a:t>
            </a:r>
            <a:r>
              <a:rPr lang="en-US" sz="3200" dirty="0">
                <a:latin typeface="Frutiger 57Cn"/>
                <a:cs typeface="Frutiger 57Cn"/>
              </a:rPr>
              <a:t>do not begin to say to yourselves, ‘We have Abraham as our father.’ For I say to you that God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is </a:t>
            </a:r>
            <a:r>
              <a:rPr lang="en-US" sz="3200" dirty="0">
                <a:latin typeface="Frutiger 57Cn"/>
                <a:cs typeface="Frutiger 57Cn"/>
              </a:rPr>
              <a:t>able to raise up children to Abraham from these stones.</a:t>
            </a:r>
          </a:p>
          <a:p>
            <a:pPr algn="l"/>
            <a:r>
              <a:rPr lang="en-US" sz="3200" dirty="0">
                <a:latin typeface="Frutiger 57Cn"/>
                <a:cs typeface="Frutiger 57Cn"/>
              </a:rPr>
              <a:t>9  “And even now the ax is laid to the root of the trees. Therefore every tree which does not bear good fruit is cut down and thrown into the fire.</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42756235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3:1-14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10  </a:t>
            </a:r>
            <a:r>
              <a:rPr lang="en-US" sz="3200" dirty="0">
                <a:latin typeface="Frutiger 57Cn"/>
                <a:cs typeface="Frutiger 57Cn"/>
              </a:rPr>
              <a:t>So the people asked him, saying, “What shall we do then?”</a:t>
            </a:r>
          </a:p>
          <a:p>
            <a:pPr algn="l"/>
            <a:r>
              <a:rPr lang="en-US" sz="3200" dirty="0">
                <a:latin typeface="Frutiger 57Cn"/>
                <a:cs typeface="Frutiger 57Cn"/>
              </a:rPr>
              <a:t>11  He answered and said to them, “He who has two tunics, let him give to him who has none; and he who has food, let him do likewise.”</a:t>
            </a:r>
          </a:p>
          <a:p>
            <a:pPr algn="l"/>
            <a:r>
              <a:rPr lang="en-US" sz="3200" dirty="0">
                <a:latin typeface="Frutiger 57Cn"/>
                <a:cs typeface="Frutiger 57Cn"/>
              </a:rPr>
              <a:t>12  Then tax collectors also came to be baptized, and said to him, “Teacher, what shall we do?”</a:t>
            </a:r>
          </a:p>
          <a:p>
            <a:pPr algn="l"/>
            <a:r>
              <a:rPr lang="en-US" sz="3200" dirty="0" smtClean="0">
                <a:latin typeface="Frutiger 57Cn"/>
                <a:cs typeface="Frutiger 57Cn"/>
              </a:rPr>
              <a:t>13  And </a:t>
            </a:r>
            <a:r>
              <a:rPr lang="en-US" sz="3200" dirty="0">
                <a:latin typeface="Frutiger 57Cn"/>
                <a:cs typeface="Frutiger 57Cn"/>
              </a:rPr>
              <a:t>he said to them, “Collect no more than what is appointed for you.</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6056546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3:1-14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14  </a:t>
            </a:r>
            <a:r>
              <a:rPr lang="en-US" sz="3200" dirty="0">
                <a:latin typeface="Frutiger 57Cn"/>
                <a:cs typeface="Frutiger 57Cn"/>
              </a:rPr>
              <a:t>Likewise the soldiers asked him, saying, “And what shall we do?” So he said to them, “Do not intimidate anyone or accuse falsely, and be content with your wages.</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1529424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1:5</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-17</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38914" name="Text Box 3"/>
          <p:cNvSpPr txBox="1">
            <a:spLocks noChangeArrowheads="1"/>
          </p:cNvSpPr>
          <p:nvPr/>
        </p:nvSpPr>
        <p:spPr bwMode="auto">
          <a:xfrm>
            <a:off x="762000" y="1131888"/>
            <a:ext cx="8229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a:latin typeface="Frutiger 57Cn" charset="0"/>
                <a:cs typeface="Frutiger 57Cn" charset="0"/>
              </a:rPr>
              <a:t>5  There was in the days of Herod, the king of Judea, a certain priest named Zacharias, of the division of Abijah. His wife was of the daughters </a:t>
            </a:r>
          </a:p>
          <a:p>
            <a:pPr algn="l"/>
            <a:r>
              <a:rPr lang="en-US" sz="3200">
                <a:latin typeface="Frutiger 57Cn" charset="0"/>
                <a:cs typeface="Frutiger 57Cn" charset="0"/>
              </a:rPr>
              <a:t>of Aaron, and her name was Elizabeth.</a:t>
            </a:r>
          </a:p>
          <a:p>
            <a:pPr algn="l"/>
            <a:r>
              <a:rPr lang="en-US" sz="3200">
                <a:latin typeface="Frutiger 57Cn" charset="0"/>
                <a:cs typeface="Frutiger 57Cn" charset="0"/>
              </a:rPr>
              <a:t>6  And they were both righteous before God, walking in all the commandments and ordinances of the Lord blameless.</a:t>
            </a:r>
          </a:p>
          <a:p>
            <a:pPr algn="l"/>
            <a:r>
              <a:rPr lang="en-US" sz="3200">
                <a:latin typeface="Frutiger 57Cn" charset="0"/>
                <a:cs typeface="Frutiger 57Cn" charset="0"/>
              </a:rPr>
              <a:t>7  But they had no child, because Elizabeth was barren, and they were both well advanced in years.</a:t>
            </a:r>
          </a:p>
        </p:txBody>
      </p:sp>
    </p:spTree>
    <p:extLst>
      <p:ext uri="{BB962C8B-B14F-4D97-AF65-F5344CB8AC3E}">
        <p14:creationId xmlns:p14="http://schemas.microsoft.com/office/powerpoint/2010/main" val="42052917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92014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3:1-14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27669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  </a:t>
            </a:r>
            <a:r>
              <a:rPr lang="en-US" sz="3200" dirty="0">
                <a:latin typeface="Frutiger 57Cn"/>
                <a:cs typeface="Frutiger 57Cn"/>
              </a:rPr>
              <a:t>Now in the fifteenth year of the reign of Tiberius Caesar, Pontius Pilate being governor of Judea, Herod being tetrarch of Galilee, his brother Philip tetrarch of </a:t>
            </a:r>
            <a:r>
              <a:rPr lang="en-US" sz="3200" dirty="0" err="1">
                <a:latin typeface="Frutiger 57Cn"/>
                <a:cs typeface="Frutiger 57Cn"/>
              </a:rPr>
              <a:t>Iturea</a:t>
            </a:r>
            <a:r>
              <a:rPr lang="en-US" sz="3200" dirty="0">
                <a:latin typeface="Frutiger 57Cn"/>
                <a:cs typeface="Frutiger 57Cn"/>
              </a:rPr>
              <a:t> and the region of </a:t>
            </a:r>
            <a:r>
              <a:rPr lang="en-US" sz="3200" dirty="0" err="1">
                <a:latin typeface="Frutiger 57Cn"/>
                <a:cs typeface="Frutiger 57Cn"/>
              </a:rPr>
              <a:t>Trachonitis</a:t>
            </a:r>
            <a:r>
              <a:rPr lang="en-US" sz="3200" dirty="0">
                <a:latin typeface="Frutiger 57Cn"/>
                <a:cs typeface="Frutiger 57Cn"/>
              </a:rPr>
              <a:t>, and </a:t>
            </a:r>
            <a:r>
              <a:rPr lang="en-US" sz="3200" dirty="0" err="1">
                <a:latin typeface="Frutiger 57Cn"/>
                <a:cs typeface="Frutiger 57Cn"/>
              </a:rPr>
              <a:t>Lysanias</a:t>
            </a:r>
            <a:r>
              <a:rPr lang="en-US" sz="3200" dirty="0">
                <a:latin typeface="Frutiger 57Cn"/>
                <a:cs typeface="Frutiger 57Cn"/>
              </a:rPr>
              <a:t> tetrarch of Abilene,</a:t>
            </a:r>
          </a:p>
          <a:p>
            <a:pPr algn="l"/>
            <a:r>
              <a:rPr lang="en-US" sz="3200" dirty="0">
                <a:latin typeface="Frutiger 57Cn"/>
                <a:cs typeface="Frutiger 57Cn"/>
              </a:rPr>
              <a:t>2  while </a:t>
            </a:r>
            <a:r>
              <a:rPr lang="en-US" sz="3200" dirty="0" err="1">
                <a:latin typeface="Frutiger 57Cn"/>
                <a:cs typeface="Frutiger 57Cn"/>
              </a:rPr>
              <a:t>Annas</a:t>
            </a:r>
            <a:r>
              <a:rPr lang="en-US" sz="3200" dirty="0">
                <a:latin typeface="Frutiger 57Cn"/>
                <a:cs typeface="Frutiger 57Cn"/>
              </a:rPr>
              <a:t> and Caiaphas were high priests, the word of God came to John the son of Zacharias in the wilderness.</a:t>
            </a:r>
          </a:p>
          <a:p>
            <a:pPr algn="l"/>
            <a:r>
              <a:rPr lang="en-US" sz="3200" dirty="0">
                <a:latin typeface="Frutiger 57Cn"/>
                <a:cs typeface="Frutiger 57Cn"/>
              </a:rPr>
              <a:t>3  And he went into all the region around the Jordan, preaching a baptism of repentance for the remission of sins,</a:t>
            </a:r>
          </a:p>
          <a:p>
            <a:pPr algn="l"/>
            <a:r>
              <a:rPr lang="en-US" sz="3200" dirty="0">
                <a:latin typeface="Frutiger 57Cn"/>
                <a:cs typeface="Frutiger 57Cn"/>
              </a:rPr>
              <a:t>4  as it is written in the book of the words of Isaiah the prophet, saying: “The voice of one crying in the wilderness: ‘Prepare the way of the LORD; make His paths straight.</a:t>
            </a:r>
          </a:p>
          <a:p>
            <a:pPr algn="l"/>
            <a:r>
              <a:rPr lang="en-US" sz="3200" dirty="0">
                <a:latin typeface="Frutiger 57Cn"/>
                <a:cs typeface="Frutiger 57Cn"/>
              </a:rPr>
              <a:t>5  Every valley shall be filled and every mountain and hill brought low; the crooked places shall be made straight and the rough ways smooth;</a:t>
            </a:r>
          </a:p>
          <a:p>
            <a:pPr algn="l"/>
            <a:r>
              <a:rPr lang="en-US" sz="3200" dirty="0">
                <a:latin typeface="Frutiger 57Cn"/>
                <a:cs typeface="Frutiger 57Cn"/>
              </a:rPr>
              <a:t>6  And all flesh shall see the salvation of God.’”</a:t>
            </a:r>
          </a:p>
          <a:p>
            <a:pPr algn="l"/>
            <a:r>
              <a:rPr lang="en-US" sz="3200" dirty="0">
                <a:latin typeface="Frutiger 57Cn"/>
                <a:cs typeface="Frutiger 57Cn"/>
              </a:rPr>
              <a:t>7  Then he said to the multitudes that came out to be baptized by him, “Brood of vipers! Who warned you to flee from the wrath to come?</a:t>
            </a:r>
          </a:p>
          <a:p>
            <a:pPr algn="l"/>
            <a:r>
              <a:rPr lang="en-US" sz="3200" dirty="0">
                <a:latin typeface="Frutiger 57Cn"/>
                <a:cs typeface="Frutiger 57Cn"/>
              </a:rPr>
              <a:t>8  “Therefore bear fruits worthy of repentance, and do not begin to say to yourselves, ‘We have Abraham as our father.’ For I say to you that God is able to raise up children to Abraham from these stones.</a:t>
            </a:r>
          </a:p>
          <a:p>
            <a:pPr algn="l"/>
            <a:r>
              <a:rPr lang="en-US" sz="3200" dirty="0">
                <a:latin typeface="Frutiger 57Cn"/>
                <a:cs typeface="Frutiger 57Cn"/>
              </a:rPr>
              <a:t>9  “And even now the ax is laid to the root of the trees. Therefore every tree which does not bear good fruit is cut down and thrown into the fire.”</a:t>
            </a:r>
          </a:p>
          <a:p>
            <a:pPr algn="l"/>
            <a:r>
              <a:rPr lang="en-US" sz="3200" dirty="0">
                <a:latin typeface="Frutiger 57Cn"/>
                <a:cs typeface="Frutiger 57Cn"/>
              </a:rPr>
              <a:t>10  So the people asked him, saying, “What shall we do then?”</a:t>
            </a:r>
          </a:p>
          <a:p>
            <a:pPr algn="l"/>
            <a:r>
              <a:rPr lang="en-US" sz="3200" dirty="0">
                <a:latin typeface="Frutiger 57Cn"/>
                <a:cs typeface="Frutiger 57Cn"/>
              </a:rPr>
              <a:t>11  He answered and said to them, “He who has two tunics, let him give to him who has none; and he who has food, let him do likewise.”</a:t>
            </a:r>
          </a:p>
          <a:p>
            <a:pPr algn="l"/>
            <a:r>
              <a:rPr lang="en-US" sz="3200" dirty="0">
                <a:latin typeface="Frutiger 57Cn"/>
                <a:cs typeface="Frutiger 57Cn"/>
              </a:rPr>
              <a:t>12  Then tax collectors also came to be baptized, and said to him, “Teacher, what shall we do?”</a:t>
            </a:r>
          </a:p>
          <a:p>
            <a:pPr algn="l"/>
            <a:r>
              <a:rPr lang="en-US" sz="3200" dirty="0">
                <a:latin typeface="Frutiger 57Cn"/>
                <a:cs typeface="Frutiger 57Cn"/>
              </a:rPr>
              <a:t>13  And he said to them, “Collect no more than what is appointed for you.”</a:t>
            </a:r>
          </a:p>
          <a:p>
            <a:pPr algn="l"/>
            <a:r>
              <a:rPr lang="en-US" sz="3200" dirty="0">
                <a:latin typeface="Frutiger 57Cn"/>
                <a:cs typeface="Frutiger 57Cn"/>
              </a:rPr>
              <a:t>14  Likewise the soldiers asked him, saying, “And what shall we do?” So he said to them, “Do not intimidate anyone or accuse falsely, and be content with your wages.”</a:t>
            </a:r>
          </a:p>
          <a:p>
            <a:pPr algn="l"/>
            <a:r>
              <a:rPr lang="en-US" sz="3200" dirty="0">
                <a:latin typeface="Frutiger 57Cn"/>
                <a:cs typeface="Frutiger 57Cn"/>
              </a:rPr>
              <a:t>15  Now as the people were in expectation, and all reasoned in their hearts about John, whether he was the Christ or not,</a:t>
            </a:r>
          </a:p>
          <a:p>
            <a:pPr algn="l"/>
            <a:r>
              <a:rPr lang="en-US" sz="3200" dirty="0">
                <a:latin typeface="Frutiger 57Cn"/>
                <a:cs typeface="Frutiger 57Cn"/>
              </a:rPr>
              <a:t>16  John answered, saying to all, “I indeed baptize you with water; but One mightier than I is coming, whose sandal strap I am not worthy to loose. He will baptize you with the Holy Spirit and fire.</a:t>
            </a:r>
          </a:p>
          <a:p>
            <a:pPr algn="l"/>
            <a:r>
              <a:rPr lang="en-US" sz="3200" dirty="0">
                <a:latin typeface="Frutiger 57Cn"/>
                <a:cs typeface="Frutiger 57Cn"/>
              </a:rPr>
              <a:t>17  “His winnowing fan is in His hand, and He will thoroughly clean out His threshing floor, and gather the wheat into His barn; but the chaff He will burn with unquenchable fire.”</a:t>
            </a:r>
          </a:p>
          <a:p>
            <a:pPr algn="l"/>
            <a:r>
              <a:rPr lang="en-US" sz="3200" dirty="0">
                <a:latin typeface="Frutiger 57Cn"/>
                <a:cs typeface="Frutiger 57Cn"/>
              </a:rPr>
              <a:t>18  And with many other exhortations he preached to the people.</a:t>
            </a:r>
          </a:p>
        </p:txBody>
      </p:sp>
    </p:spTree>
    <p:extLst>
      <p:ext uri="{BB962C8B-B14F-4D97-AF65-F5344CB8AC3E}">
        <p14:creationId xmlns:p14="http://schemas.microsoft.com/office/powerpoint/2010/main" val="14866833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3:1-14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27669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  </a:t>
            </a:r>
            <a:r>
              <a:rPr lang="en-US" sz="3200" dirty="0">
                <a:latin typeface="Frutiger 57Cn"/>
                <a:cs typeface="Frutiger 57Cn"/>
              </a:rPr>
              <a:t>Now in the fifteenth year of the reign of Tiberius Caesar, Pontius Pilate being governor of Judea, Herod being tetrarch of Galilee, his brother Philip tetrarch of </a:t>
            </a:r>
            <a:r>
              <a:rPr lang="en-US" sz="3200" dirty="0" err="1">
                <a:latin typeface="Frutiger 57Cn"/>
                <a:cs typeface="Frutiger 57Cn"/>
              </a:rPr>
              <a:t>Iturea</a:t>
            </a:r>
            <a:r>
              <a:rPr lang="en-US" sz="3200" dirty="0">
                <a:latin typeface="Frutiger 57Cn"/>
                <a:cs typeface="Frutiger 57Cn"/>
              </a:rPr>
              <a:t> and the region of </a:t>
            </a:r>
            <a:r>
              <a:rPr lang="en-US" sz="3200" dirty="0" err="1">
                <a:latin typeface="Frutiger 57Cn"/>
                <a:cs typeface="Frutiger 57Cn"/>
              </a:rPr>
              <a:t>Trachonitis</a:t>
            </a:r>
            <a:r>
              <a:rPr lang="en-US" sz="3200" dirty="0">
                <a:latin typeface="Frutiger 57Cn"/>
                <a:cs typeface="Frutiger 57Cn"/>
              </a:rPr>
              <a:t>, and </a:t>
            </a:r>
            <a:r>
              <a:rPr lang="en-US" sz="3200" dirty="0" err="1">
                <a:latin typeface="Frutiger 57Cn"/>
                <a:cs typeface="Frutiger 57Cn"/>
              </a:rPr>
              <a:t>Lysanias</a:t>
            </a:r>
            <a:r>
              <a:rPr lang="en-US" sz="3200" dirty="0">
                <a:latin typeface="Frutiger 57Cn"/>
                <a:cs typeface="Frutiger 57Cn"/>
              </a:rPr>
              <a:t> tetrarch of Abilene,</a:t>
            </a:r>
          </a:p>
          <a:p>
            <a:pPr algn="l"/>
            <a:r>
              <a:rPr lang="en-US" sz="3200" dirty="0">
                <a:latin typeface="Frutiger 57Cn"/>
                <a:cs typeface="Frutiger 57Cn"/>
              </a:rPr>
              <a:t>2  while </a:t>
            </a:r>
            <a:r>
              <a:rPr lang="en-US" sz="3200" dirty="0" err="1">
                <a:latin typeface="Frutiger 57Cn"/>
                <a:cs typeface="Frutiger 57Cn"/>
              </a:rPr>
              <a:t>Annas</a:t>
            </a:r>
            <a:r>
              <a:rPr lang="en-US" sz="3200" dirty="0">
                <a:latin typeface="Frutiger 57Cn"/>
                <a:cs typeface="Frutiger 57Cn"/>
              </a:rPr>
              <a:t> and Caiaphas were high priests, the word of God came to John the son of Zacharias in the wilderness.</a:t>
            </a:r>
          </a:p>
          <a:p>
            <a:pPr algn="l"/>
            <a:r>
              <a:rPr lang="en-US" sz="3200" dirty="0">
                <a:latin typeface="Frutiger 57Cn"/>
                <a:cs typeface="Frutiger 57Cn"/>
              </a:rPr>
              <a:t>3  And he went into all the region around the Jordan, preaching a baptism of repentance for the remission of sins,</a:t>
            </a:r>
          </a:p>
          <a:p>
            <a:pPr algn="l"/>
            <a:r>
              <a:rPr lang="en-US" sz="3200" dirty="0">
                <a:latin typeface="Frutiger 57Cn"/>
                <a:cs typeface="Frutiger 57Cn"/>
              </a:rPr>
              <a:t>4  as it is written in the book of the words of Isaiah the prophet, saying: “The voice of one crying in the wilderness: ‘Prepare the way of the LORD; make His paths straight.</a:t>
            </a:r>
          </a:p>
          <a:p>
            <a:pPr algn="l"/>
            <a:r>
              <a:rPr lang="en-US" sz="3200" dirty="0">
                <a:latin typeface="Frutiger 57Cn"/>
                <a:cs typeface="Frutiger 57Cn"/>
              </a:rPr>
              <a:t>5  Every valley shall be filled and every mountain and hill brought low; the crooked places shall be made straight and the rough ways smooth;</a:t>
            </a:r>
          </a:p>
          <a:p>
            <a:pPr algn="l"/>
            <a:r>
              <a:rPr lang="en-US" sz="3200" dirty="0">
                <a:latin typeface="Frutiger 57Cn"/>
                <a:cs typeface="Frutiger 57Cn"/>
              </a:rPr>
              <a:t>6  And all flesh shall see the salvation of God.’”</a:t>
            </a:r>
          </a:p>
          <a:p>
            <a:pPr algn="l"/>
            <a:r>
              <a:rPr lang="en-US" sz="3200" dirty="0">
                <a:latin typeface="Frutiger 57Cn"/>
                <a:cs typeface="Frutiger 57Cn"/>
              </a:rPr>
              <a:t>7  Then he said to the multitudes that came out to be baptized by him, “Brood of vipers! Who warned you to flee from the wrath to come?</a:t>
            </a:r>
          </a:p>
          <a:p>
            <a:pPr algn="l"/>
            <a:r>
              <a:rPr lang="en-US" sz="3200" dirty="0">
                <a:latin typeface="Frutiger 57Cn"/>
                <a:cs typeface="Frutiger 57Cn"/>
              </a:rPr>
              <a:t>8  “Therefore bear fruits worthy of repentance, and do not begin to say to yourselves, ‘We have Abraham as our father.’ For I say to you that God is able to raise up children to Abraham from these stones.</a:t>
            </a:r>
          </a:p>
          <a:p>
            <a:pPr algn="l"/>
            <a:r>
              <a:rPr lang="en-US" sz="3200" dirty="0">
                <a:latin typeface="Frutiger 57Cn"/>
                <a:cs typeface="Frutiger 57Cn"/>
              </a:rPr>
              <a:t>9  “And even now the ax is laid to the root of the trees. Therefore every tree which does not bear good fruit is cut down and thrown into the fire.”</a:t>
            </a:r>
          </a:p>
          <a:p>
            <a:pPr algn="l"/>
            <a:r>
              <a:rPr lang="en-US" sz="3200" dirty="0">
                <a:latin typeface="Frutiger 57Cn"/>
                <a:cs typeface="Frutiger 57Cn"/>
              </a:rPr>
              <a:t>10  So the people asked him, saying, “What shall we do then?”</a:t>
            </a:r>
          </a:p>
          <a:p>
            <a:pPr algn="l"/>
            <a:r>
              <a:rPr lang="en-US" sz="3200" dirty="0">
                <a:latin typeface="Frutiger 57Cn"/>
                <a:cs typeface="Frutiger 57Cn"/>
              </a:rPr>
              <a:t>11  He answered and said to them, “He who has two tunics, let him give to him who has none; and he who has food, let him do likewise.”</a:t>
            </a:r>
          </a:p>
          <a:p>
            <a:pPr algn="l"/>
            <a:r>
              <a:rPr lang="en-US" sz="3200" dirty="0">
                <a:latin typeface="Frutiger 57Cn"/>
                <a:cs typeface="Frutiger 57Cn"/>
              </a:rPr>
              <a:t>12  Then tax collectors also came to be baptized, and said to him, “Teacher, what shall we do?”</a:t>
            </a:r>
          </a:p>
          <a:p>
            <a:pPr algn="l"/>
            <a:r>
              <a:rPr lang="en-US" sz="3200" dirty="0">
                <a:latin typeface="Frutiger 57Cn"/>
                <a:cs typeface="Frutiger 57Cn"/>
              </a:rPr>
              <a:t>13  And he said to them, “Collect no more than what is appointed for you.”</a:t>
            </a:r>
          </a:p>
          <a:p>
            <a:pPr algn="l"/>
            <a:r>
              <a:rPr lang="en-US" sz="3200" dirty="0">
                <a:latin typeface="Frutiger 57Cn"/>
                <a:cs typeface="Frutiger 57Cn"/>
              </a:rPr>
              <a:t>14  Likewise the soldiers asked him, saying, “And what shall we do?” So he said to them, “Do not intimidate anyone or accuse falsely, and be content with your wages.”</a:t>
            </a:r>
          </a:p>
          <a:p>
            <a:pPr algn="l"/>
            <a:r>
              <a:rPr lang="en-US" sz="3200" dirty="0">
                <a:latin typeface="Frutiger 57Cn"/>
                <a:cs typeface="Frutiger 57Cn"/>
              </a:rPr>
              <a:t>15  Now as the people were in expectation, and all reasoned in their hearts about John, whether he was the Christ or not,</a:t>
            </a:r>
          </a:p>
          <a:p>
            <a:pPr algn="l"/>
            <a:r>
              <a:rPr lang="en-US" sz="3200" dirty="0">
                <a:latin typeface="Frutiger 57Cn"/>
                <a:cs typeface="Frutiger 57Cn"/>
              </a:rPr>
              <a:t>16  John answered, saying to all, “I indeed baptize you with water; but One mightier than I is coming, whose sandal strap I am not worthy to loose. He will baptize you with the Holy Spirit and fire.</a:t>
            </a:r>
          </a:p>
          <a:p>
            <a:pPr algn="l"/>
            <a:r>
              <a:rPr lang="en-US" sz="3200" dirty="0">
                <a:latin typeface="Frutiger 57Cn"/>
                <a:cs typeface="Frutiger 57Cn"/>
              </a:rPr>
              <a:t>17  “His winnowing fan is in His hand, and He will thoroughly clean out His threshing floor, and gather the wheat into His barn; but the chaff He will burn with unquenchable fire.”</a:t>
            </a:r>
          </a:p>
          <a:p>
            <a:pPr algn="l"/>
            <a:r>
              <a:rPr lang="en-US" sz="3200" dirty="0">
                <a:latin typeface="Frutiger 57Cn"/>
                <a:cs typeface="Frutiger 57Cn"/>
              </a:rPr>
              <a:t>18  And with many other exhortations he preached to the people.</a:t>
            </a:r>
          </a:p>
        </p:txBody>
      </p:sp>
    </p:spTree>
    <p:extLst>
      <p:ext uri="{BB962C8B-B14F-4D97-AF65-F5344CB8AC3E}">
        <p14:creationId xmlns:p14="http://schemas.microsoft.com/office/powerpoint/2010/main" val="31357837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3:1-14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27669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  </a:t>
            </a:r>
            <a:r>
              <a:rPr lang="en-US" sz="3200" dirty="0">
                <a:latin typeface="Frutiger 57Cn"/>
                <a:cs typeface="Frutiger 57Cn"/>
              </a:rPr>
              <a:t>Now in the fifteenth year of the reign of Tiberius Caesar, Pontius Pilate being governor of Judea, Herod being tetrarch of Galilee, his brother Philip tetrarch of </a:t>
            </a:r>
            <a:r>
              <a:rPr lang="en-US" sz="3200" dirty="0" err="1">
                <a:latin typeface="Frutiger 57Cn"/>
                <a:cs typeface="Frutiger 57Cn"/>
              </a:rPr>
              <a:t>Iturea</a:t>
            </a:r>
            <a:r>
              <a:rPr lang="en-US" sz="3200" dirty="0">
                <a:latin typeface="Frutiger 57Cn"/>
                <a:cs typeface="Frutiger 57Cn"/>
              </a:rPr>
              <a:t> and the region of </a:t>
            </a:r>
            <a:r>
              <a:rPr lang="en-US" sz="3200" dirty="0" err="1">
                <a:latin typeface="Frutiger 57Cn"/>
                <a:cs typeface="Frutiger 57Cn"/>
              </a:rPr>
              <a:t>Trachonitis</a:t>
            </a:r>
            <a:r>
              <a:rPr lang="en-US" sz="3200" dirty="0">
                <a:latin typeface="Frutiger 57Cn"/>
                <a:cs typeface="Frutiger 57Cn"/>
              </a:rPr>
              <a:t>, and </a:t>
            </a:r>
            <a:r>
              <a:rPr lang="en-US" sz="3200" dirty="0" err="1">
                <a:latin typeface="Frutiger 57Cn"/>
                <a:cs typeface="Frutiger 57Cn"/>
              </a:rPr>
              <a:t>Lysanias</a:t>
            </a:r>
            <a:r>
              <a:rPr lang="en-US" sz="3200" dirty="0">
                <a:latin typeface="Frutiger 57Cn"/>
                <a:cs typeface="Frutiger 57Cn"/>
              </a:rPr>
              <a:t> tetrarch of Abilene,</a:t>
            </a:r>
          </a:p>
          <a:p>
            <a:pPr algn="l"/>
            <a:r>
              <a:rPr lang="en-US" sz="3200" dirty="0">
                <a:latin typeface="Frutiger 57Cn"/>
                <a:cs typeface="Frutiger 57Cn"/>
              </a:rPr>
              <a:t>2  while </a:t>
            </a:r>
            <a:r>
              <a:rPr lang="en-US" sz="3200" dirty="0" err="1">
                <a:latin typeface="Frutiger 57Cn"/>
                <a:cs typeface="Frutiger 57Cn"/>
              </a:rPr>
              <a:t>Annas</a:t>
            </a:r>
            <a:r>
              <a:rPr lang="en-US" sz="3200" dirty="0">
                <a:latin typeface="Frutiger 57Cn"/>
                <a:cs typeface="Frutiger 57Cn"/>
              </a:rPr>
              <a:t> and Caiaphas were high priests, the word of God came to John the son of Zacharias in the wilderness.</a:t>
            </a:r>
          </a:p>
          <a:p>
            <a:pPr algn="l"/>
            <a:r>
              <a:rPr lang="en-US" sz="3200" dirty="0">
                <a:latin typeface="Frutiger 57Cn"/>
                <a:cs typeface="Frutiger 57Cn"/>
              </a:rPr>
              <a:t>3  And he went into all the region around the Jordan, preaching a baptism of repentance for the remission of sins,</a:t>
            </a:r>
          </a:p>
          <a:p>
            <a:pPr algn="l"/>
            <a:r>
              <a:rPr lang="en-US" sz="3200" dirty="0">
                <a:latin typeface="Frutiger 57Cn"/>
                <a:cs typeface="Frutiger 57Cn"/>
              </a:rPr>
              <a:t>4  as it is written in the book of the words of Isaiah the prophet, saying: “The voice of one crying in the wilderness: ‘Prepare the way of the LORD; make His paths straight.</a:t>
            </a:r>
          </a:p>
          <a:p>
            <a:pPr algn="l"/>
            <a:r>
              <a:rPr lang="en-US" sz="3200" dirty="0">
                <a:latin typeface="Frutiger 57Cn"/>
                <a:cs typeface="Frutiger 57Cn"/>
              </a:rPr>
              <a:t>5  Every valley shall be filled and every mountain and hill brought low; the crooked places shall be made straight and the rough ways smooth;</a:t>
            </a:r>
          </a:p>
          <a:p>
            <a:pPr algn="l"/>
            <a:r>
              <a:rPr lang="en-US" sz="3200" dirty="0">
                <a:latin typeface="Frutiger 57Cn"/>
                <a:cs typeface="Frutiger 57Cn"/>
              </a:rPr>
              <a:t>6  And all flesh shall see the salvation of God.’”</a:t>
            </a:r>
          </a:p>
          <a:p>
            <a:pPr algn="l"/>
            <a:r>
              <a:rPr lang="en-US" sz="3200" dirty="0">
                <a:latin typeface="Frutiger 57Cn"/>
                <a:cs typeface="Frutiger 57Cn"/>
              </a:rPr>
              <a:t>7  Then he said to the multitudes that came out to be baptized by him, “Brood of vipers! Who warned you to flee from the wrath to come?</a:t>
            </a:r>
          </a:p>
          <a:p>
            <a:pPr algn="l"/>
            <a:r>
              <a:rPr lang="en-US" sz="3200" dirty="0">
                <a:latin typeface="Frutiger 57Cn"/>
                <a:cs typeface="Frutiger 57Cn"/>
              </a:rPr>
              <a:t>8  “Therefore bear fruits worthy of repentance, and do not begin to say to yourselves, ‘We have Abraham as our father.’ For I say to you that God is able to raise up children to Abraham from these stones.</a:t>
            </a:r>
          </a:p>
          <a:p>
            <a:pPr algn="l"/>
            <a:r>
              <a:rPr lang="en-US" sz="3200" dirty="0">
                <a:latin typeface="Frutiger 57Cn"/>
                <a:cs typeface="Frutiger 57Cn"/>
              </a:rPr>
              <a:t>9  “And even now the ax is laid to the root of the trees. Therefore every tree which does not bear good fruit is cut down and thrown into the fire.”</a:t>
            </a:r>
          </a:p>
          <a:p>
            <a:pPr algn="l"/>
            <a:r>
              <a:rPr lang="en-US" sz="3200" dirty="0">
                <a:latin typeface="Frutiger 57Cn"/>
                <a:cs typeface="Frutiger 57Cn"/>
              </a:rPr>
              <a:t>10  So the people asked him, saying, “What shall we do then?”</a:t>
            </a:r>
          </a:p>
          <a:p>
            <a:pPr algn="l"/>
            <a:r>
              <a:rPr lang="en-US" sz="3200" dirty="0">
                <a:latin typeface="Frutiger 57Cn"/>
                <a:cs typeface="Frutiger 57Cn"/>
              </a:rPr>
              <a:t>11  He answered and said to them, “He who has two tunics, let him give to him who has none; and he who has food, let him do likewise.”</a:t>
            </a:r>
          </a:p>
          <a:p>
            <a:pPr algn="l"/>
            <a:r>
              <a:rPr lang="en-US" sz="3200" dirty="0">
                <a:latin typeface="Frutiger 57Cn"/>
                <a:cs typeface="Frutiger 57Cn"/>
              </a:rPr>
              <a:t>12  Then tax collectors also came to be baptized, and said to him, “Teacher, what shall we do?”</a:t>
            </a:r>
          </a:p>
          <a:p>
            <a:pPr algn="l"/>
            <a:r>
              <a:rPr lang="en-US" sz="3200" dirty="0">
                <a:latin typeface="Frutiger 57Cn"/>
                <a:cs typeface="Frutiger 57Cn"/>
              </a:rPr>
              <a:t>13  And he said to them, “Collect no more than what is appointed for you.”</a:t>
            </a:r>
          </a:p>
          <a:p>
            <a:pPr algn="l"/>
            <a:r>
              <a:rPr lang="en-US" sz="3200" dirty="0">
                <a:latin typeface="Frutiger 57Cn"/>
                <a:cs typeface="Frutiger 57Cn"/>
              </a:rPr>
              <a:t>14  Likewise the soldiers asked him, saying, “And what shall we do?” So he said to them, “Do not intimidate anyone or accuse falsely, and be content with your wages.”</a:t>
            </a:r>
          </a:p>
          <a:p>
            <a:pPr algn="l"/>
            <a:r>
              <a:rPr lang="en-US" sz="3200" dirty="0">
                <a:latin typeface="Frutiger 57Cn"/>
                <a:cs typeface="Frutiger 57Cn"/>
              </a:rPr>
              <a:t>15  Now as the people were in expectation, and all reasoned in their hearts about John, whether he was the Christ or not,</a:t>
            </a:r>
          </a:p>
          <a:p>
            <a:pPr algn="l"/>
            <a:r>
              <a:rPr lang="en-US" sz="3200" dirty="0">
                <a:latin typeface="Frutiger 57Cn"/>
                <a:cs typeface="Frutiger 57Cn"/>
              </a:rPr>
              <a:t>16  John answered, saying to all, “I indeed baptize you with water; but One mightier than I is coming, whose sandal strap I am not worthy to loose. He will baptize you with the Holy Spirit and fire.</a:t>
            </a:r>
          </a:p>
          <a:p>
            <a:pPr algn="l"/>
            <a:r>
              <a:rPr lang="en-US" sz="3200" dirty="0">
                <a:latin typeface="Frutiger 57Cn"/>
                <a:cs typeface="Frutiger 57Cn"/>
              </a:rPr>
              <a:t>17  “His winnowing fan is in His hand, and He will thoroughly clean out His threshing floor, and gather the wheat into His barn; but the chaff He will burn with unquenchable fire.”</a:t>
            </a:r>
          </a:p>
          <a:p>
            <a:pPr algn="l"/>
            <a:r>
              <a:rPr lang="en-US" sz="3200" dirty="0">
                <a:latin typeface="Frutiger 57Cn"/>
                <a:cs typeface="Frutiger 57Cn"/>
              </a:rPr>
              <a:t>18  And with many other exhortations he preached to the people.</a:t>
            </a:r>
          </a:p>
        </p:txBody>
      </p:sp>
    </p:spTree>
    <p:extLst>
      <p:ext uri="{BB962C8B-B14F-4D97-AF65-F5344CB8AC3E}">
        <p14:creationId xmlns:p14="http://schemas.microsoft.com/office/powerpoint/2010/main" val="25062843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598735305_7502259e4f_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0"/>
            <a:ext cx="10325099" cy="6858000"/>
          </a:xfrm>
          <a:prstGeom prst="rect">
            <a:avLst/>
          </a:prstGeom>
        </p:spPr>
      </p:pic>
    </p:spTree>
    <p:extLst>
      <p:ext uri="{BB962C8B-B14F-4D97-AF65-F5344CB8AC3E}">
        <p14:creationId xmlns:p14="http://schemas.microsoft.com/office/powerpoint/2010/main" val="41049621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9176" y="381000"/>
            <a:ext cx="9353176" cy="5962650"/>
          </a:xfrm>
          <a:prstGeom prst="rect">
            <a:avLst/>
          </a:prstGeom>
        </p:spPr>
      </p:pic>
    </p:spTree>
    <p:extLst>
      <p:ext uri="{BB962C8B-B14F-4D97-AF65-F5344CB8AC3E}">
        <p14:creationId xmlns:p14="http://schemas.microsoft.com/office/powerpoint/2010/main" val="13115217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3:1-6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747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  In those days John the Baptist came preaching in the wilderness of Judea,</a:t>
            </a:r>
          </a:p>
          <a:p>
            <a:pPr algn="l"/>
            <a:r>
              <a:rPr lang="en-US" sz="3200" dirty="0">
                <a:latin typeface="Frutiger 57Cn"/>
                <a:cs typeface="Frutiger 57Cn"/>
              </a:rPr>
              <a:t>2  and saying, “Repent, for the kingdom of heaven is at hand!”</a:t>
            </a:r>
          </a:p>
          <a:p>
            <a:pPr algn="l"/>
            <a:r>
              <a:rPr lang="en-US" sz="3200" dirty="0">
                <a:latin typeface="Frutiger 57Cn"/>
                <a:cs typeface="Frutiger 57Cn"/>
              </a:rPr>
              <a:t>3  For this is he who was spoken of by the prophet Isaiah, saying: “The voice of one crying in the wilderness: ‘Prepare the way of the LORD; make His paths straight.’”</a:t>
            </a:r>
          </a:p>
          <a:p>
            <a:pPr algn="l"/>
            <a:r>
              <a:rPr lang="en-US" sz="3200" dirty="0">
                <a:latin typeface="Frutiger 57Cn"/>
                <a:cs typeface="Frutiger 57Cn"/>
              </a:rPr>
              <a:t>4  And John himself was clothed in camel’s hair, with a leather belt around his waist; and his food was locusts and wild honey.</a:t>
            </a:r>
          </a:p>
          <a:p>
            <a:pPr algn="l"/>
            <a:r>
              <a:rPr lang="en-US" sz="3200" dirty="0">
                <a:latin typeface="Frutiger 57Cn"/>
                <a:cs typeface="Frutiger 57Cn"/>
              </a:rPr>
              <a:t>5  Then Jerusalem, all Judea, and all the region around the Jordan went out to him</a:t>
            </a:r>
          </a:p>
          <a:p>
            <a:pPr algn="l"/>
            <a:r>
              <a:rPr lang="en-US" sz="3200" dirty="0">
                <a:latin typeface="Frutiger 57Cn"/>
                <a:cs typeface="Frutiger 57Cn"/>
              </a:rPr>
              <a:t>6  and were baptized by him in the Jordan, confessing their sins.</a:t>
            </a:r>
          </a:p>
        </p:txBody>
      </p:sp>
    </p:spTree>
    <p:extLst>
      <p:ext uri="{BB962C8B-B14F-4D97-AF65-F5344CB8AC3E}">
        <p14:creationId xmlns:p14="http://schemas.microsoft.com/office/powerpoint/2010/main" val="1039434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1:1-6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895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 The beginning of the gospel of Jesus Christ, the Son of God.</a:t>
            </a:r>
          </a:p>
          <a:p>
            <a:pPr algn="l"/>
            <a:r>
              <a:rPr lang="en-US" sz="3200" dirty="0">
                <a:latin typeface="Frutiger 57Cn"/>
                <a:cs typeface="Frutiger 57Cn"/>
              </a:rPr>
              <a:t>2  As it is written in the Prophets: “Behold, I send My messenger before Your face, Who will prepare Your way before You.”</a:t>
            </a:r>
          </a:p>
          <a:p>
            <a:pPr algn="l"/>
            <a:r>
              <a:rPr lang="en-US" sz="3200" dirty="0">
                <a:latin typeface="Frutiger 57Cn"/>
                <a:cs typeface="Frutiger 57Cn"/>
              </a:rPr>
              <a:t>3  “The voice of one crying in the wilderness: ‘Prepare the way of the LORD; Make His paths straight.’”</a:t>
            </a:r>
          </a:p>
          <a:p>
            <a:pPr algn="l"/>
            <a:r>
              <a:rPr lang="en-US" sz="3200" dirty="0">
                <a:latin typeface="Frutiger 57Cn"/>
                <a:cs typeface="Frutiger 57Cn"/>
              </a:rPr>
              <a:t>4  John came baptizing in the wilderness and preaching a baptism of repentance for the remission of sins.</a:t>
            </a:r>
          </a:p>
          <a:p>
            <a:pPr algn="l"/>
            <a:r>
              <a:rPr lang="en-US" sz="3200" dirty="0">
                <a:latin typeface="Frutiger 57Cn"/>
                <a:cs typeface="Frutiger 57Cn"/>
              </a:rPr>
              <a:t>5  Then all the land of Judea, and those from Jerusalem, went out to him and were all baptized by him in the Jordan River, confessing their sins.</a:t>
            </a:r>
          </a:p>
          <a:p>
            <a:pPr algn="l"/>
            <a:r>
              <a:rPr lang="en-US" sz="3200" dirty="0">
                <a:latin typeface="Frutiger 57Cn"/>
                <a:cs typeface="Frutiger 57Cn"/>
              </a:rPr>
              <a:t>6  Now John was clothed with camel’s hair and with a leather belt around his waist, and he ate locusts and wild honey.</a:t>
            </a:r>
          </a:p>
          <a:p>
            <a:pPr algn="l"/>
            <a:r>
              <a:rPr lang="en-US" sz="3200" dirty="0">
                <a:latin typeface="Frutiger 57Cn"/>
                <a:cs typeface="Frutiger 57Cn"/>
              </a:rPr>
              <a:t> </a:t>
            </a:r>
          </a:p>
        </p:txBody>
      </p:sp>
    </p:spTree>
    <p:extLst>
      <p:ext uri="{BB962C8B-B14F-4D97-AF65-F5344CB8AC3E}">
        <p14:creationId xmlns:p14="http://schemas.microsoft.com/office/powerpoint/2010/main" val="9785330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Malachi 3:1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  “</a:t>
            </a:r>
            <a:r>
              <a:rPr lang="en-US" sz="3200" dirty="0">
                <a:latin typeface="Frutiger 57Cn"/>
                <a:cs typeface="Frutiger 57Cn"/>
              </a:rPr>
              <a:t>Behold, I send My messenger, and he will prepare the way before Me. And the Lord, whom you seek, will suddenly come to His temple, even the Messenger of the covenant, in whom you delight. Behold, He is coming,” says the LORD of hosts.</a:t>
            </a:r>
          </a:p>
        </p:txBody>
      </p:sp>
    </p:spTree>
    <p:extLst>
      <p:ext uri="{BB962C8B-B14F-4D97-AF65-F5344CB8AC3E}">
        <p14:creationId xmlns:p14="http://schemas.microsoft.com/office/powerpoint/2010/main" val="12678637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2 Kings 1:6-8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846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6  So </a:t>
            </a:r>
            <a:r>
              <a:rPr lang="en-US" sz="3200" dirty="0">
                <a:latin typeface="Frutiger 57Cn"/>
                <a:cs typeface="Frutiger 57Cn"/>
              </a:rPr>
              <a:t>they said to him, “A man came up to meet us, and said to us, ‘Go, return to the king who sent you, and say to him, “Thus says the LORD: ‘Is it because there is no God in Israel that you are sending to inquire of Baal-</a:t>
            </a:r>
            <a:r>
              <a:rPr lang="en-US" sz="3200" dirty="0" err="1">
                <a:latin typeface="Frutiger 57Cn"/>
                <a:cs typeface="Frutiger 57Cn"/>
              </a:rPr>
              <a:t>Zebub</a:t>
            </a:r>
            <a:r>
              <a:rPr lang="en-US" sz="3200" dirty="0">
                <a:latin typeface="Frutiger 57Cn"/>
                <a:cs typeface="Frutiger 57Cn"/>
              </a:rPr>
              <a:t>, the god of </a:t>
            </a:r>
            <a:r>
              <a:rPr lang="en-US" sz="3200" dirty="0" err="1">
                <a:latin typeface="Frutiger 57Cn"/>
                <a:cs typeface="Frutiger 57Cn"/>
              </a:rPr>
              <a:t>Ekron</a:t>
            </a:r>
            <a:r>
              <a:rPr lang="en-US" sz="3200" dirty="0">
                <a:latin typeface="Frutiger 57Cn"/>
                <a:cs typeface="Frutiger 57Cn"/>
              </a:rPr>
              <a:t>? Therefore you shall not come down from the bed to which you have gone up, but you shall surely die.’”’”</a:t>
            </a:r>
          </a:p>
          <a:p>
            <a:pPr algn="l"/>
            <a:r>
              <a:rPr lang="en-US" sz="3200" dirty="0" smtClean="0">
                <a:latin typeface="Frutiger 57Cn"/>
                <a:cs typeface="Frutiger 57Cn"/>
              </a:rPr>
              <a:t>7  Then </a:t>
            </a:r>
            <a:r>
              <a:rPr lang="en-US" sz="3200" dirty="0">
                <a:latin typeface="Frutiger 57Cn"/>
                <a:cs typeface="Frutiger 57Cn"/>
              </a:rPr>
              <a:t>he said to them, “What kind of man was it who came up to meet you and told you these words?”</a:t>
            </a:r>
          </a:p>
          <a:p>
            <a:pPr algn="l"/>
            <a:r>
              <a:rPr lang="en-US" sz="3200" dirty="0" smtClean="0">
                <a:latin typeface="Frutiger 57Cn"/>
                <a:cs typeface="Frutiger 57Cn"/>
              </a:rPr>
              <a:t>8  So </a:t>
            </a:r>
            <a:r>
              <a:rPr lang="en-US" sz="3200" dirty="0">
                <a:latin typeface="Frutiger 57Cn"/>
                <a:cs typeface="Frutiger 57Cn"/>
              </a:rPr>
              <a:t>they answered him, “A hairy man wearing a leather belt around his waist.” And he said, “It is Elijah the </a:t>
            </a:r>
            <a:r>
              <a:rPr lang="en-US" sz="3200" dirty="0" err="1">
                <a:latin typeface="Frutiger 57Cn"/>
                <a:cs typeface="Frutiger 57Cn"/>
              </a:rPr>
              <a:t>Tishbite</a:t>
            </a:r>
            <a:r>
              <a:rPr lang="en-US" sz="3200" dirty="0">
                <a:latin typeface="Frutiger 57Cn"/>
                <a:cs typeface="Frutiger 57Cn"/>
              </a:rPr>
              <a:t>.”</a:t>
            </a:r>
            <a:endParaRPr lang="en-US" sz="3200" dirty="0" smtClean="0">
              <a:latin typeface="Frutiger 57Cn"/>
              <a:cs typeface="Frutiger 57Cn"/>
            </a:endParaRPr>
          </a:p>
          <a:p>
            <a:pPr algn="l"/>
            <a:endParaRPr lang="en-US" sz="3200" dirty="0">
              <a:latin typeface="Frutiger 57Cn"/>
              <a:cs typeface="Frutiger 57Cn"/>
            </a:endParaRPr>
          </a:p>
          <a:p>
            <a:pPr algn="l"/>
            <a:endParaRPr lang="en-US" sz="3200" dirty="0" smtClean="0">
              <a:latin typeface="Frutiger 57Cn"/>
              <a:cs typeface="Frutiger 57Cn"/>
            </a:endParaRPr>
          </a:p>
          <a:p>
            <a:pPr algn="l"/>
            <a:endParaRPr lang="en-US" sz="3200" dirty="0">
              <a:latin typeface="Frutiger 57Cn"/>
              <a:cs typeface="Frutiger 57Cn"/>
            </a:endParaRPr>
          </a:p>
        </p:txBody>
      </p:sp>
    </p:spTree>
    <p:extLst>
      <p:ext uri="{BB962C8B-B14F-4D97-AF65-F5344CB8AC3E}">
        <p14:creationId xmlns:p14="http://schemas.microsoft.com/office/powerpoint/2010/main" val="8958436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1:5</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-17</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43010"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charset="0"/>
                <a:cs typeface="Frutiger 57Cn" charset="0"/>
              </a:rPr>
              <a:t>8  So it was, that while he was serving as priest before God in the order of his division,</a:t>
            </a:r>
          </a:p>
          <a:p>
            <a:pPr algn="l"/>
            <a:r>
              <a:rPr lang="en-US" sz="3200" dirty="0" smtClean="0">
                <a:latin typeface="Frutiger 57Cn" charset="0"/>
                <a:cs typeface="Frutiger 57Cn" charset="0"/>
              </a:rPr>
              <a:t>9  according </a:t>
            </a:r>
            <a:r>
              <a:rPr lang="en-US" sz="3200" dirty="0">
                <a:latin typeface="Frutiger 57Cn" charset="0"/>
                <a:cs typeface="Frutiger 57Cn" charset="0"/>
              </a:rPr>
              <a:t>to the custom of the priesthood, his lot fell to burn incense when he went into the temple of the Lord</a:t>
            </a:r>
            <a:r>
              <a:rPr lang="en-US" sz="3200" dirty="0" smtClean="0">
                <a:latin typeface="Frutiger 57Cn" charset="0"/>
                <a:cs typeface="Frutiger 57Cn" charset="0"/>
              </a:rPr>
              <a:t>.</a:t>
            </a:r>
          </a:p>
          <a:p>
            <a:pPr algn="l"/>
            <a:r>
              <a:rPr lang="en-US" sz="3200" dirty="0" smtClean="0">
                <a:latin typeface="Frutiger 57Cn"/>
                <a:cs typeface="Frutiger 57Cn"/>
              </a:rPr>
              <a:t>10  And </a:t>
            </a:r>
            <a:r>
              <a:rPr lang="en-US" sz="3200" dirty="0">
                <a:latin typeface="Frutiger 57Cn"/>
                <a:cs typeface="Frutiger 57Cn"/>
              </a:rPr>
              <a:t>the whole multitude of the people was praying outside at the hour of incense</a:t>
            </a:r>
            <a:r>
              <a:rPr lang="en-US" sz="3200" dirty="0" smtClean="0">
                <a:latin typeface="Frutiger 57Cn"/>
                <a:cs typeface="Frutiger 57Cn"/>
              </a:rPr>
              <a:t>.</a:t>
            </a:r>
          </a:p>
          <a:p>
            <a:pPr algn="l"/>
            <a:r>
              <a:rPr lang="en-US" sz="3200" dirty="0">
                <a:latin typeface="Frutiger 57Cn" charset="0"/>
                <a:cs typeface="Frutiger 57Cn" charset="0"/>
              </a:rPr>
              <a:t>11  Then an angel of the Lord appeared to him, standing on the right side of the altar of incense.</a:t>
            </a:r>
          </a:p>
          <a:p>
            <a:pPr algn="l"/>
            <a:endParaRPr lang="en-US" sz="3200" dirty="0">
              <a:latin typeface="Frutiger 57Cn"/>
              <a:cs typeface="Frutiger 57Cn"/>
            </a:endParaRPr>
          </a:p>
        </p:txBody>
      </p:sp>
    </p:spTree>
    <p:extLst>
      <p:ext uri="{BB962C8B-B14F-4D97-AF65-F5344CB8AC3E}">
        <p14:creationId xmlns:p14="http://schemas.microsoft.com/office/powerpoint/2010/main" val="6310711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3:4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4  And John himself was clothed in camel’s hair, </a:t>
            </a:r>
            <a:r>
              <a:rPr lang="en-US" sz="3200" dirty="0">
                <a:solidFill>
                  <a:srgbClr val="FFCC66"/>
                </a:solidFill>
                <a:latin typeface="Frutiger 57Cn"/>
                <a:cs typeface="Frutiger 57Cn"/>
              </a:rPr>
              <a:t>with a leather belt around his </a:t>
            </a:r>
            <a:r>
              <a:rPr lang="en-US" sz="3200" dirty="0" smtClean="0">
                <a:solidFill>
                  <a:srgbClr val="FFCC66"/>
                </a:solidFill>
                <a:latin typeface="Frutiger 57Cn"/>
                <a:cs typeface="Frutiger 57Cn"/>
              </a:rPr>
              <a:t>waist . . .</a:t>
            </a:r>
            <a:endParaRPr lang="en-US" sz="3200" dirty="0">
              <a:solidFill>
                <a:srgbClr val="FFCC66"/>
              </a:solidFill>
              <a:latin typeface="Frutiger 57Cn"/>
              <a:cs typeface="Frutiger 57Cn"/>
            </a:endParaRPr>
          </a:p>
          <a:p>
            <a:pPr algn="l"/>
            <a:endParaRPr lang="en-US" sz="3200" dirty="0">
              <a:latin typeface="Frutiger 57Cn"/>
              <a:cs typeface="Frutiger 57Cn"/>
            </a:endParaRPr>
          </a:p>
        </p:txBody>
      </p:sp>
      <p:sp>
        <p:nvSpPr>
          <p:cNvPr id="5" name="Rectangle 2"/>
          <p:cNvSpPr>
            <a:spLocks noChangeArrowheads="1"/>
          </p:cNvSpPr>
          <p:nvPr/>
        </p:nvSpPr>
        <p:spPr bwMode="auto">
          <a:xfrm>
            <a:off x="-6649" y="22098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2 Kings 1:7-8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55351" y="3330575"/>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7  Then he </a:t>
            </a:r>
            <a:r>
              <a:rPr lang="en-US" sz="3200" dirty="0" smtClean="0">
                <a:latin typeface="Frutiger 57Cn"/>
                <a:cs typeface="Frutiger 57Cn"/>
              </a:rPr>
              <a:t>[King </a:t>
            </a:r>
            <a:r>
              <a:rPr lang="en-US" sz="3200" dirty="0" err="1" smtClean="0">
                <a:latin typeface="Frutiger 57Cn"/>
                <a:cs typeface="Frutiger 57Cn"/>
              </a:rPr>
              <a:t>Amaziah</a:t>
            </a:r>
            <a:r>
              <a:rPr lang="en-US" sz="3200" dirty="0" smtClean="0">
                <a:latin typeface="Frutiger 57Cn"/>
                <a:cs typeface="Frutiger 57Cn"/>
              </a:rPr>
              <a:t>] said </a:t>
            </a:r>
            <a:r>
              <a:rPr lang="en-US" sz="3200" dirty="0">
                <a:latin typeface="Frutiger 57Cn"/>
                <a:cs typeface="Frutiger 57Cn"/>
              </a:rPr>
              <a:t>to </a:t>
            </a:r>
            <a:r>
              <a:rPr lang="en-US" sz="3200" dirty="0" smtClean="0">
                <a:latin typeface="Frutiger 57Cn"/>
                <a:cs typeface="Frutiger 57Cn"/>
              </a:rPr>
              <a:t>them [messengers], </a:t>
            </a:r>
            <a:r>
              <a:rPr lang="en-US" sz="3200" dirty="0">
                <a:latin typeface="Frutiger 57Cn"/>
                <a:cs typeface="Frutiger 57Cn"/>
              </a:rPr>
              <a:t>“What kind of man was it who came up to meet you and told you these words?”</a:t>
            </a:r>
          </a:p>
          <a:p>
            <a:pPr algn="l"/>
            <a:r>
              <a:rPr lang="en-US" sz="3200" dirty="0">
                <a:latin typeface="Frutiger 57Cn"/>
                <a:cs typeface="Frutiger 57Cn"/>
              </a:rPr>
              <a:t> 8  So they answered him, “A hairy man </a:t>
            </a:r>
            <a:r>
              <a:rPr lang="en-US" sz="3200" dirty="0">
                <a:solidFill>
                  <a:srgbClr val="FFCC66"/>
                </a:solidFill>
                <a:latin typeface="Frutiger 57Cn"/>
                <a:cs typeface="Frutiger 57Cn"/>
              </a:rPr>
              <a:t>wearing a leather belt around his waist.” </a:t>
            </a:r>
            <a:r>
              <a:rPr lang="en-US" sz="3200" dirty="0">
                <a:latin typeface="Frutiger 57Cn"/>
                <a:cs typeface="Frutiger 57Cn"/>
              </a:rPr>
              <a:t>And he </a:t>
            </a:r>
            <a:r>
              <a:rPr lang="en-US" sz="3200" dirty="0" smtClean="0">
                <a:latin typeface="Frutiger 57Cn"/>
                <a:cs typeface="Frutiger 57Cn"/>
              </a:rPr>
              <a:t>said</a:t>
            </a:r>
            <a:r>
              <a:rPr lang="en-US" sz="3200" dirty="0">
                <a:latin typeface="Frutiger 57Cn"/>
                <a:cs typeface="Frutiger 57Cn"/>
              </a:rPr>
              <a:t>, </a:t>
            </a:r>
            <a:r>
              <a:rPr lang="en-US" sz="3200" i="1" dirty="0">
                <a:latin typeface="Frutiger 57Cn"/>
                <a:cs typeface="Frutiger 57Cn"/>
              </a:rPr>
              <a:t>“It is Elijah the </a:t>
            </a:r>
            <a:r>
              <a:rPr lang="en-US" sz="3200" i="1" dirty="0" err="1">
                <a:latin typeface="Frutiger 57Cn"/>
                <a:cs typeface="Frutiger 57Cn"/>
              </a:rPr>
              <a:t>Tishbite</a:t>
            </a:r>
            <a:r>
              <a:rPr lang="en-US" sz="3200" i="1" dirty="0">
                <a:latin typeface="Frutiger 57Cn"/>
                <a:cs typeface="Frutiger 57Cn"/>
              </a:rPr>
              <a:t>.”</a:t>
            </a:r>
          </a:p>
        </p:txBody>
      </p:sp>
    </p:spTree>
    <p:extLst>
      <p:ext uri="{BB962C8B-B14F-4D97-AF65-F5344CB8AC3E}">
        <p14:creationId xmlns:p14="http://schemas.microsoft.com/office/powerpoint/2010/main" val="4353623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1:13-17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13  But </a:t>
            </a:r>
            <a:r>
              <a:rPr lang="en-US" sz="3200" dirty="0">
                <a:latin typeface="Frutiger 57Cn"/>
                <a:cs typeface="Frutiger 57Cn"/>
              </a:rPr>
              <a:t>the angel said to him, “Do not be afraid, Zacharias, for your prayer is heard; and your wife Elizabeth will bear you a son, and you shall call his name </a:t>
            </a:r>
            <a:r>
              <a:rPr lang="en-US" sz="3200" dirty="0" smtClean="0">
                <a:latin typeface="Frutiger 57Cn"/>
                <a:cs typeface="Frutiger 57Cn"/>
              </a:rPr>
              <a:t>John . . .</a:t>
            </a:r>
            <a:endParaRPr lang="en-US" sz="3200" dirty="0">
              <a:latin typeface="Frutiger 57Cn"/>
              <a:cs typeface="Frutiger 57Cn"/>
            </a:endParaRPr>
          </a:p>
          <a:p>
            <a:pPr algn="l"/>
            <a:r>
              <a:rPr lang="en-US" sz="3200" dirty="0" smtClean="0">
                <a:latin typeface="Frutiger 57Cn"/>
                <a:cs typeface="Frutiger 57Cn"/>
              </a:rPr>
              <a:t>16  </a:t>
            </a:r>
            <a:r>
              <a:rPr lang="en-US" sz="3200" dirty="0">
                <a:latin typeface="Frutiger 57Cn"/>
                <a:cs typeface="Frutiger 57Cn"/>
              </a:rPr>
              <a:t>“And he will turn many of the children of Israel to the Lord their God.</a:t>
            </a:r>
          </a:p>
          <a:p>
            <a:pPr algn="l"/>
            <a:r>
              <a:rPr lang="en-US" sz="3200" dirty="0">
                <a:latin typeface="Frutiger 57Cn"/>
                <a:cs typeface="Frutiger 57Cn"/>
              </a:rPr>
              <a:t>17  </a:t>
            </a:r>
            <a:r>
              <a:rPr lang="en-US" sz="3200" dirty="0">
                <a:solidFill>
                  <a:srgbClr val="FFCC66"/>
                </a:solidFill>
                <a:latin typeface="Frutiger 57Cn"/>
                <a:cs typeface="Frutiger 57Cn"/>
              </a:rPr>
              <a:t>“He will also go before Him in the spirit and power of Elijah, </a:t>
            </a:r>
            <a:r>
              <a:rPr lang="en-US" sz="3200" dirty="0">
                <a:latin typeface="Frutiger 57Cn"/>
                <a:cs typeface="Frutiger 57Cn"/>
              </a:rPr>
              <a:t>‘to turn the hearts of the fathers to the children,’ and the disobedient to the wisdom of the just, to make ready a people prepared for the Lord.”</a:t>
            </a:r>
          </a:p>
        </p:txBody>
      </p:sp>
    </p:spTree>
    <p:extLst>
      <p:ext uri="{BB962C8B-B14F-4D97-AF65-F5344CB8AC3E}">
        <p14:creationId xmlns:p14="http://schemas.microsoft.com/office/powerpoint/2010/main" val="33651715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3:4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4  And John himself was clothed in camel’s hair, with a leather belt around his </a:t>
            </a:r>
            <a:r>
              <a:rPr lang="en-US" sz="3200" dirty="0" smtClean="0">
                <a:latin typeface="Frutiger 57Cn"/>
                <a:cs typeface="Frutiger 57Cn"/>
              </a:rPr>
              <a:t>waist . . .</a:t>
            </a:r>
            <a:endParaRPr lang="en-US" sz="3200" dirty="0">
              <a:latin typeface="Frutiger 57Cn"/>
              <a:cs typeface="Frutiger 57Cn"/>
            </a:endParaRPr>
          </a:p>
          <a:p>
            <a:pPr algn="l"/>
            <a:endParaRPr lang="en-US" sz="3200" dirty="0">
              <a:latin typeface="Frutiger 57Cn"/>
              <a:cs typeface="Frutiger 57Cn"/>
            </a:endParaRPr>
          </a:p>
        </p:txBody>
      </p:sp>
    </p:spTree>
    <p:extLst>
      <p:ext uri="{BB962C8B-B14F-4D97-AF65-F5344CB8AC3E}">
        <p14:creationId xmlns:p14="http://schemas.microsoft.com/office/powerpoint/2010/main" val="30908242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3:4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4  And John himself was clothed in camel’s hair, </a:t>
            </a:r>
            <a:r>
              <a:rPr lang="en-US" sz="3200" dirty="0">
                <a:solidFill>
                  <a:srgbClr val="FFCC66"/>
                </a:solidFill>
                <a:latin typeface="Frutiger 57Cn"/>
                <a:cs typeface="Frutiger 57Cn"/>
              </a:rPr>
              <a:t>with a leather belt around his </a:t>
            </a:r>
            <a:r>
              <a:rPr lang="en-US" sz="3200" dirty="0" smtClean="0">
                <a:solidFill>
                  <a:srgbClr val="FFCC66"/>
                </a:solidFill>
                <a:latin typeface="Frutiger 57Cn"/>
                <a:cs typeface="Frutiger 57Cn"/>
              </a:rPr>
              <a:t>waist . . .</a:t>
            </a:r>
            <a:endParaRPr lang="en-US" sz="3200" dirty="0">
              <a:solidFill>
                <a:srgbClr val="FFCC66"/>
              </a:solidFill>
              <a:latin typeface="Frutiger 57Cn"/>
              <a:cs typeface="Frutiger 57Cn"/>
            </a:endParaRPr>
          </a:p>
          <a:p>
            <a:pPr algn="l"/>
            <a:endParaRPr lang="en-US" sz="3200" dirty="0">
              <a:latin typeface="Frutiger 57Cn"/>
              <a:cs typeface="Frutiger 57Cn"/>
            </a:endParaRPr>
          </a:p>
        </p:txBody>
      </p:sp>
      <p:sp>
        <p:nvSpPr>
          <p:cNvPr id="5" name="Rectangle 2"/>
          <p:cNvSpPr>
            <a:spLocks noChangeArrowheads="1"/>
          </p:cNvSpPr>
          <p:nvPr/>
        </p:nvSpPr>
        <p:spPr bwMode="auto">
          <a:xfrm>
            <a:off x="-6649" y="22098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2 Kings 1:7-8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55351" y="3330575"/>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7  Then he </a:t>
            </a:r>
            <a:r>
              <a:rPr lang="en-US" sz="3200" dirty="0" smtClean="0">
                <a:latin typeface="Frutiger 57Cn"/>
                <a:cs typeface="Frutiger 57Cn"/>
              </a:rPr>
              <a:t>[King </a:t>
            </a:r>
            <a:r>
              <a:rPr lang="en-US" sz="3200" dirty="0" err="1" smtClean="0">
                <a:latin typeface="Frutiger 57Cn"/>
                <a:cs typeface="Frutiger 57Cn"/>
              </a:rPr>
              <a:t>Amaziah</a:t>
            </a:r>
            <a:r>
              <a:rPr lang="en-US" sz="3200" dirty="0" smtClean="0">
                <a:latin typeface="Frutiger 57Cn"/>
                <a:cs typeface="Frutiger 57Cn"/>
              </a:rPr>
              <a:t>] said </a:t>
            </a:r>
            <a:r>
              <a:rPr lang="en-US" sz="3200" dirty="0">
                <a:latin typeface="Frutiger 57Cn"/>
                <a:cs typeface="Frutiger 57Cn"/>
              </a:rPr>
              <a:t>to </a:t>
            </a:r>
            <a:r>
              <a:rPr lang="en-US" sz="3200" dirty="0" smtClean="0">
                <a:latin typeface="Frutiger 57Cn"/>
                <a:cs typeface="Frutiger 57Cn"/>
              </a:rPr>
              <a:t>them [messengers], </a:t>
            </a:r>
            <a:r>
              <a:rPr lang="en-US" sz="3200" dirty="0">
                <a:latin typeface="Frutiger 57Cn"/>
                <a:cs typeface="Frutiger 57Cn"/>
              </a:rPr>
              <a:t>“What kind of man was it who came up to meet you and told you these words?”</a:t>
            </a:r>
          </a:p>
          <a:p>
            <a:pPr algn="l"/>
            <a:r>
              <a:rPr lang="en-US" sz="3200" dirty="0">
                <a:latin typeface="Frutiger 57Cn"/>
                <a:cs typeface="Frutiger 57Cn"/>
              </a:rPr>
              <a:t> 8  So they answered him, </a:t>
            </a:r>
            <a:r>
              <a:rPr lang="en-US" sz="3200" dirty="0">
                <a:solidFill>
                  <a:srgbClr val="FFCC66"/>
                </a:solidFill>
                <a:latin typeface="Frutiger 57Cn"/>
                <a:cs typeface="Frutiger 57Cn"/>
              </a:rPr>
              <a:t>“A hairy man </a:t>
            </a:r>
            <a:r>
              <a:rPr lang="en-US" sz="3200" dirty="0">
                <a:latin typeface="Frutiger 57Cn"/>
                <a:cs typeface="Frutiger 57Cn"/>
              </a:rPr>
              <a:t>wearing a </a:t>
            </a:r>
            <a:r>
              <a:rPr lang="en-US" sz="3200" dirty="0">
                <a:solidFill>
                  <a:srgbClr val="FFCC66"/>
                </a:solidFill>
                <a:latin typeface="Frutiger 57Cn"/>
                <a:cs typeface="Frutiger 57Cn"/>
              </a:rPr>
              <a:t>leather belt around his waist.” </a:t>
            </a:r>
            <a:r>
              <a:rPr lang="en-US" sz="3200" dirty="0">
                <a:latin typeface="Frutiger 57Cn"/>
                <a:cs typeface="Frutiger 57Cn"/>
              </a:rPr>
              <a:t>And he </a:t>
            </a:r>
            <a:r>
              <a:rPr lang="en-US" sz="3200" dirty="0" smtClean="0">
                <a:latin typeface="Frutiger 57Cn"/>
                <a:cs typeface="Frutiger 57Cn"/>
              </a:rPr>
              <a:t>said</a:t>
            </a:r>
            <a:r>
              <a:rPr lang="en-US" sz="3200" dirty="0">
                <a:latin typeface="Frutiger 57Cn"/>
                <a:cs typeface="Frutiger 57Cn"/>
              </a:rPr>
              <a:t>, </a:t>
            </a:r>
            <a:r>
              <a:rPr lang="en-US" sz="3200" i="1" dirty="0">
                <a:latin typeface="Frutiger 57Cn"/>
                <a:cs typeface="Frutiger 57Cn"/>
              </a:rPr>
              <a:t>“It is Elijah the </a:t>
            </a:r>
            <a:r>
              <a:rPr lang="en-US" sz="3200" i="1" dirty="0" err="1">
                <a:latin typeface="Frutiger 57Cn"/>
                <a:cs typeface="Frutiger 57Cn"/>
              </a:rPr>
              <a:t>Tishbite</a:t>
            </a:r>
            <a:r>
              <a:rPr lang="en-US" sz="3200" i="1" dirty="0">
                <a:latin typeface="Frutiger 57Cn"/>
                <a:cs typeface="Frutiger 57Cn"/>
              </a:rPr>
              <a:t>.”</a:t>
            </a:r>
          </a:p>
        </p:txBody>
      </p:sp>
    </p:spTree>
    <p:extLst>
      <p:ext uri="{BB962C8B-B14F-4D97-AF65-F5344CB8AC3E}">
        <p14:creationId xmlns:p14="http://schemas.microsoft.com/office/powerpoint/2010/main" val="42060942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1:13-17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13  But </a:t>
            </a:r>
            <a:r>
              <a:rPr lang="en-US" sz="3200" dirty="0">
                <a:latin typeface="Frutiger 57Cn"/>
                <a:cs typeface="Frutiger 57Cn"/>
              </a:rPr>
              <a:t>the angel said to him, “Do not be afraid, Zacharias, for your prayer is heard; and your wife Elizabeth will bear you a son, and you shall call his name </a:t>
            </a:r>
            <a:r>
              <a:rPr lang="en-US" sz="3200" dirty="0" smtClean="0">
                <a:latin typeface="Frutiger 57Cn"/>
                <a:cs typeface="Frutiger 57Cn"/>
              </a:rPr>
              <a:t>John . . .</a:t>
            </a:r>
            <a:endParaRPr lang="en-US" sz="3200" dirty="0">
              <a:latin typeface="Frutiger 57Cn"/>
              <a:cs typeface="Frutiger 57Cn"/>
            </a:endParaRPr>
          </a:p>
          <a:p>
            <a:pPr algn="l"/>
            <a:r>
              <a:rPr lang="en-US" sz="3200" dirty="0" smtClean="0">
                <a:latin typeface="Frutiger 57Cn"/>
                <a:cs typeface="Frutiger 57Cn"/>
              </a:rPr>
              <a:t>16  </a:t>
            </a:r>
            <a:r>
              <a:rPr lang="en-US" sz="3200" dirty="0">
                <a:latin typeface="Frutiger 57Cn"/>
                <a:cs typeface="Frutiger 57Cn"/>
              </a:rPr>
              <a:t>“And he will turn many of the children of Israel to the Lord their God.</a:t>
            </a:r>
          </a:p>
          <a:p>
            <a:pPr algn="l"/>
            <a:r>
              <a:rPr lang="en-US" sz="3200" dirty="0">
                <a:latin typeface="Frutiger 57Cn"/>
                <a:cs typeface="Frutiger 57Cn"/>
              </a:rPr>
              <a:t>17  </a:t>
            </a:r>
            <a:r>
              <a:rPr lang="en-US" sz="3200" dirty="0">
                <a:solidFill>
                  <a:srgbClr val="FFCC66"/>
                </a:solidFill>
                <a:latin typeface="Frutiger 57Cn"/>
                <a:cs typeface="Frutiger 57Cn"/>
              </a:rPr>
              <a:t>“He will also go before Him in the spirit and power of Elijah, </a:t>
            </a:r>
            <a:r>
              <a:rPr lang="en-US" sz="3200" dirty="0">
                <a:latin typeface="Frutiger 57Cn"/>
                <a:cs typeface="Frutiger 57Cn"/>
              </a:rPr>
              <a:t>‘to turn the hearts of the fathers to the children,’ and the disobedient to the wisdom of the just, to make ready a people prepared for the Lord.”</a:t>
            </a:r>
          </a:p>
        </p:txBody>
      </p:sp>
    </p:spTree>
    <p:extLst>
      <p:ext uri="{BB962C8B-B14F-4D97-AF65-F5344CB8AC3E}">
        <p14:creationId xmlns:p14="http://schemas.microsoft.com/office/powerpoint/2010/main" val="25863367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11:11-14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11  </a:t>
            </a:r>
            <a:r>
              <a:rPr lang="en-US" sz="3200" dirty="0">
                <a:latin typeface="Frutiger 57Cn"/>
                <a:cs typeface="Frutiger 57Cn"/>
              </a:rPr>
              <a:t>“Assuredly, I say to you, among those born of women there has not risen one greater than John the Baptist; but he who is least in the kingdom of heaven is greater than he.</a:t>
            </a:r>
          </a:p>
          <a:p>
            <a:pPr algn="l"/>
            <a:r>
              <a:rPr lang="en-US" sz="3200" dirty="0" smtClean="0">
                <a:latin typeface="Frutiger 57Cn"/>
                <a:cs typeface="Frutiger 57Cn"/>
              </a:rPr>
              <a:t>12  </a:t>
            </a:r>
            <a:r>
              <a:rPr lang="en-US" sz="3200" dirty="0">
                <a:latin typeface="Frutiger 57Cn"/>
                <a:cs typeface="Frutiger 57Cn"/>
              </a:rPr>
              <a:t>“And from the days of John the Baptist until now the kingdom of heaven suffers violence, and the violent take it by force.</a:t>
            </a:r>
          </a:p>
          <a:p>
            <a:pPr algn="l"/>
            <a:r>
              <a:rPr lang="en-US" sz="3200" dirty="0">
                <a:latin typeface="Frutiger 57Cn"/>
                <a:cs typeface="Frutiger 57Cn"/>
              </a:rPr>
              <a:t>13 </a:t>
            </a:r>
            <a:r>
              <a:rPr lang="en-US" sz="3200" dirty="0" smtClean="0">
                <a:latin typeface="Frutiger 57Cn"/>
                <a:cs typeface="Frutiger 57Cn"/>
              </a:rPr>
              <a:t> “</a:t>
            </a:r>
            <a:r>
              <a:rPr lang="en-US" sz="3200" dirty="0">
                <a:latin typeface="Frutiger 57Cn"/>
                <a:cs typeface="Frutiger 57Cn"/>
              </a:rPr>
              <a:t>For all the prophets and the law prophesied until John.</a:t>
            </a:r>
          </a:p>
          <a:p>
            <a:pPr algn="l"/>
            <a:r>
              <a:rPr lang="en-US" sz="3200" dirty="0">
                <a:latin typeface="Frutiger 57Cn"/>
                <a:cs typeface="Frutiger 57Cn"/>
              </a:rPr>
              <a:t>14 </a:t>
            </a:r>
            <a:r>
              <a:rPr lang="en-US" sz="3200" dirty="0" smtClean="0">
                <a:latin typeface="Frutiger 57Cn"/>
                <a:cs typeface="Frutiger 57Cn"/>
              </a:rPr>
              <a:t> “</a:t>
            </a:r>
            <a:r>
              <a:rPr lang="en-US" sz="3200" dirty="0">
                <a:latin typeface="Frutiger 57Cn"/>
                <a:cs typeface="Frutiger 57Cn"/>
              </a:rPr>
              <a:t>And if you are willing to receive it, </a:t>
            </a:r>
            <a:r>
              <a:rPr lang="en-US" sz="3200" dirty="0">
                <a:solidFill>
                  <a:srgbClr val="FFCC66"/>
                </a:solidFill>
                <a:latin typeface="Frutiger 57Cn"/>
                <a:cs typeface="Frutiger 57Cn"/>
              </a:rPr>
              <a:t>he is Elijah who is to come</a:t>
            </a:r>
            <a:r>
              <a:rPr lang="en-US" sz="3200" dirty="0" smtClean="0">
                <a:solidFill>
                  <a:srgbClr val="FFCC66"/>
                </a:solidFill>
                <a:latin typeface="Frutiger 57Cn"/>
                <a:cs typeface="Frutiger 57Cn"/>
              </a:rPr>
              <a:t>.”</a:t>
            </a:r>
            <a:endParaRPr lang="en-US" sz="3200" dirty="0">
              <a:solidFill>
                <a:srgbClr val="FFCC66"/>
              </a:solidFill>
              <a:latin typeface="Frutiger 57Cn"/>
              <a:cs typeface="Frutiger 57Cn"/>
            </a:endParaRPr>
          </a:p>
        </p:txBody>
      </p:sp>
    </p:spTree>
    <p:extLst>
      <p:ext uri="{BB962C8B-B14F-4D97-AF65-F5344CB8AC3E}">
        <p14:creationId xmlns:p14="http://schemas.microsoft.com/office/powerpoint/2010/main" val="24982358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Jeremiah 15:7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7  And I will winnow them with a winnowing fan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in </a:t>
            </a:r>
            <a:r>
              <a:rPr lang="en-US" sz="3200" dirty="0">
                <a:latin typeface="Frutiger 57Cn"/>
                <a:cs typeface="Frutiger 57Cn"/>
              </a:rPr>
              <a:t>the gates of the land; I will bereave them of children; I will destroy My people, since they do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not </a:t>
            </a:r>
            <a:r>
              <a:rPr lang="en-US" sz="3200" dirty="0">
                <a:latin typeface="Frutiger 57Cn"/>
                <a:cs typeface="Frutiger 57Cn"/>
              </a:rPr>
              <a:t>return from their ways.</a:t>
            </a:r>
          </a:p>
        </p:txBody>
      </p:sp>
    </p:spTree>
    <p:extLst>
      <p:ext uri="{BB962C8B-B14F-4D97-AF65-F5344CB8AC3E}">
        <p14:creationId xmlns:p14="http://schemas.microsoft.com/office/powerpoint/2010/main" val="5320640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Jeremiah 15:5-9</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433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5  “For who will have pity on you, O Jerusalem? Or who will bemoan you? Or who will turn aside to ask how you are doing?</a:t>
            </a:r>
          </a:p>
          <a:p>
            <a:pPr algn="l"/>
            <a:r>
              <a:rPr lang="en-US" sz="3200" dirty="0">
                <a:latin typeface="Frutiger 57Cn"/>
                <a:cs typeface="Frutiger 57Cn"/>
              </a:rPr>
              <a:t>6  You have forsaken Me,” says the LORD, “You have gone backward. Therefore I will stretch out My hand against you and destroy you; I am weary of relenting!</a:t>
            </a:r>
          </a:p>
          <a:p>
            <a:pPr algn="l"/>
            <a:r>
              <a:rPr lang="en-US" sz="3200" dirty="0">
                <a:latin typeface="Frutiger 57Cn"/>
                <a:cs typeface="Frutiger 57Cn"/>
              </a:rPr>
              <a:t>7  And I will winnow them with a winnowing fan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in </a:t>
            </a:r>
            <a:r>
              <a:rPr lang="en-US" sz="3200" dirty="0">
                <a:latin typeface="Frutiger 57Cn"/>
                <a:cs typeface="Frutiger 57Cn"/>
              </a:rPr>
              <a:t>the gates of the land; I will bereave them of children; I will destroy My people, since they do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not </a:t>
            </a:r>
            <a:r>
              <a:rPr lang="en-US" sz="3200" dirty="0">
                <a:latin typeface="Frutiger 57Cn"/>
                <a:cs typeface="Frutiger 57Cn"/>
              </a:rPr>
              <a:t>return from their ways.</a:t>
            </a:r>
          </a:p>
          <a:p>
            <a:pPr algn="l"/>
            <a:r>
              <a:rPr lang="en-US" sz="3200" dirty="0">
                <a:latin typeface="Frutiger 57Cn"/>
                <a:cs typeface="Frutiger 57Cn"/>
              </a:rPr>
              <a:t>8  Their widows will be increased to Me more than the sand of the seas; I will bring against them, against the mother of the young men, a plunderer at noonday; I will cause anguish and terror to fall on them suddenly.</a:t>
            </a:r>
          </a:p>
          <a:p>
            <a:pPr algn="l"/>
            <a:r>
              <a:rPr lang="en-US" sz="3200" dirty="0">
                <a:latin typeface="Frutiger 57Cn"/>
                <a:cs typeface="Frutiger 57Cn"/>
              </a:rPr>
              <a:t>9  “She languishes who has borne seven; s</a:t>
            </a:r>
            <a:r>
              <a:rPr lang="en-US" sz="3200" dirty="0" smtClean="0">
                <a:latin typeface="Frutiger 57Cn"/>
                <a:cs typeface="Frutiger 57Cn"/>
              </a:rPr>
              <a:t>he </a:t>
            </a:r>
            <a:r>
              <a:rPr lang="en-US" sz="3200" dirty="0">
                <a:latin typeface="Frutiger 57Cn"/>
                <a:cs typeface="Frutiger 57Cn"/>
              </a:rPr>
              <a:t>has breathed her last; her sun has gone down while it was yet day; she has been ashamed and confounded. And the remnant of them I will deliver to the sword before their enemies,” says the LORD.</a:t>
            </a:r>
          </a:p>
        </p:txBody>
      </p:sp>
    </p:spTree>
    <p:extLst>
      <p:ext uri="{BB962C8B-B14F-4D97-AF65-F5344CB8AC3E}">
        <p14:creationId xmlns:p14="http://schemas.microsoft.com/office/powerpoint/2010/main" val="40652462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Isaiah 66:23-24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23 And it shall come to pass that from one New Moon to another, and from one Sabbath to another, all flesh shall come to worship before Me,” says the LORD.</a:t>
            </a:r>
          </a:p>
          <a:p>
            <a:pPr algn="l"/>
            <a:r>
              <a:rPr lang="en-US" sz="3200" dirty="0">
                <a:latin typeface="Frutiger 57Cn"/>
                <a:cs typeface="Frutiger 57Cn"/>
              </a:rPr>
              <a:t>24 “And they shall go forth and look upon the corpses of the men who have transgressed against Me. For their worm does not die, </a:t>
            </a:r>
            <a:r>
              <a:rPr lang="en-US" sz="3200" dirty="0">
                <a:solidFill>
                  <a:schemeClr val="tx2"/>
                </a:solidFill>
                <a:latin typeface="Frutiger 57Cn"/>
                <a:cs typeface="Frutiger 57Cn"/>
              </a:rPr>
              <a:t>and their fire is not quenched. </a:t>
            </a:r>
            <a:r>
              <a:rPr lang="en-US" sz="3200" dirty="0">
                <a:latin typeface="Frutiger 57Cn"/>
                <a:cs typeface="Frutiger 57Cn"/>
              </a:rPr>
              <a:t>They shall be an abhorrence to all flesh.”</a:t>
            </a:r>
          </a:p>
          <a:p>
            <a:pPr algn="l"/>
            <a:endParaRPr lang="en-US" sz="3200" dirty="0">
              <a:latin typeface="Frutiger 57Cn"/>
              <a:cs typeface="Frutiger 57Cn"/>
            </a:endParaRPr>
          </a:p>
        </p:txBody>
      </p:sp>
    </p:spTree>
    <p:extLst>
      <p:ext uri="{BB962C8B-B14F-4D97-AF65-F5344CB8AC3E}">
        <p14:creationId xmlns:p14="http://schemas.microsoft.com/office/powerpoint/2010/main" val="36469045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Psalm 1:4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4  </a:t>
            </a:r>
            <a:r>
              <a:rPr lang="en-US" sz="3200" dirty="0">
                <a:solidFill>
                  <a:srgbClr val="FFCC66"/>
                </a:solidFill>
                <a:latin typeface="Frutiger 57Cn"/>
                <a:cs typeface="Frutiger 57Cn"/>
              </a:rPr>
              <a:t>The ungodly are not so, but are like the chaff </a:t>
            </a:r>
            <a:r>
              <a:rPr lang="en-US" sz="3200" dirty="0">
                <a:latin typeface="Frutiger 57Cn"/>
                <a:cs typeface="Frutiger 57Cn"/>
              </a:rPr>
              <a:t>which the wind drives away.</a:t>
            </a:r>
          </a:p>
        </p:txBody>
      </p:sp>
    </p:spTree>
    <p:extLst>
      <p:ext uri="{BB962C8B-B14F-4D97-AF65-F5344CB8AC3E}">
        <p14:creationId xmlns:p14="http://schemas.microsoft.com/office/powerpoint/2010/main" val="33505667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Zechariah offering incen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34029"/>
          </a:xfrm>
          <a:prstGeom prst="rect">
            <a:avLst/>
          </a:prstGeom>
        </p:spPr>
      </p:pic>
    </p:spTree>
    <p:extLst>
      <p:ext uri="{BB962C8B-B14F-4D97-AF65-F5344CB8AC3E}">
        <p14:creationId xmlns:p14="http://schemas.microsoft.com/office/powerpoint/2010/main" val="377639946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Jeremiah 7:20</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20  Therefore thus says the Lord GOD: “Behold, My anger and My fury will be poured out on this place—on man and on beast, on the trees of the field and on the fruit of the ground. </a:t>
            </a:r>
            <a:r>
              <a:rPr lang="en-US" sz="3200" dirty="0">
                <a:solidFill>
                  <a:srgbClr val="FFCC66"/>
                </a:solidFill>
                <a:latin typeface="Frutiger 57Cn"/>
                <a:cs typeface="Frutiger 57Cn"/>
              </a:rPr>
              <a:t>And it will burn and not be quenched.”</a:t>
            </a:r>
          </a:p>
        </p:txBody>
      </p:sp>
    </p:spTree>
    <p:extLst>
      <p:ext uri="{BB962C8B-B14F-4D97-AF65-F5344CB8AC3E}">
        <p14:creationId xmlns:p14="http://schemas.microsoft.com/office/powerpoint/2010/main" val="42912707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9_John_Baptist_JPEG_102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539"/>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21255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6_John_Baptist_JPEG_102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342"/>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89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2:40-52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45  So </a:t>
            </a:r>
            <a:r>
              <a:rPr lang="en-US" sz="3200" dirty="0">
                <a:latin typeface="Frutiger 57Cn"/>
                <a:cs typeface="Frutiger 57Cn"/>
              </a:rPr>
              <a:t>when they did not find Him, they returned to Jerusalem, seeking Him.</a:t>
            </a:r>
          </a:p>
          <a:p>
            <a:pPr algn="l"/>
            <a:r>
              <a:rPr lang="en-US" sz="3200" dirty="0" smtClean="0">
                <a:latin typeface="Frutiger 57Cn"/>
                <a:cs typeface="Frutiger 57Cn"/>
              </a:rPr>
              <a:t>46  Now </a:t>
            </a:r>
            <a:r>
              <a:rPr lang="en-US" sz="3200" dirty="0">
                <a:latin typeface="Frutiger 57Cn"/>
                <a:cs typeface="Frutiger 57Cn"/>
              </a:rPr>
              <a:t>so it was that after three days they found Him in the temple, sitting in the midst of the teachers, both listening to them and asking them questions.</a:t>
            </a:r>
          </a:p>
          <a:p>
            <a:pPr algn="l"/>
            <a:r>
              <a:rPr lang="en-US" sz="3200" dirty="0" smtClean="0">
                <a:latin typeface="Frutiger 57Cn"/>
                <a:cs typeface="Frutiger 57Cn"/>
              </a:rPr>
              <a:t>47  And all who heard Him were astonished at His understanding and answers.</a:t>
            </a:r>
          </a:p>
        </p:txBody>
      </p:sp>
    </p:spTree>
    <p:extLst>
      <p:ext uri="{BB962C8B-B14F-4D97-AF65-F5344CB8AC3E}">
        <p14:creationId xmlns:p14="http://schemas.microsoft.com/office/powerpoint/2010/main" val="39856736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mp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83"/>
            <a:ext cx="9144000" cy="6832379"/>
          </a:xfrm>
          <a:prstGeom prst="rect">
            <a:avLst/>
          </a:prstGeom>
        </p:spPr>
      </p:pic>
    </p:spTree>
    <p:extLst>
      <p:ext uri="{BB962C8B-B14F-4D97-AF65-F5344CB8AC3E}">
        <p14:creationId xmlns:p14="http://schemas.microsoft.com/office/powerpoint/2010/main" val="21821423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12:9-13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9  Now </a:t>
            </a:r>
            <a:r>
              <a:rPr lang="en-US" sz="3200" dirty="0">
                <a:latin typeface="Frutiger 57Cn"/>
                <a:cs typeface="Frutiger 57Cn"/>
              </a:rPr>
              <a:t>when He had departed from there, He went into their synagogue.</a:t>
            </a:r>
          </a:p>
          <a:p>
            <a:pPr algn="l"/>
            <a:r>
              <a:rPr lang="en-US" sz="3200" dirty="0">
                <a:latin typeface="Frutiger 57Cn"/>
                <a:cs typeface="Frutiger 57Cn"/>
              </a:rPr>
              <a:t>10 </a:t>
            </a:r>
            <a:r>
              <a:rPr lang="en-US" sz="3200" dirty="0" smtClean="0">
                <a:latin typeface="Frutiger 57Cn"/>
                <a:cs typeface="Frutiger 57Cn"/>
              </a:rPr>
              <a:t> And </a:t>
            </a:r>
            <a:r>
              <a:rPr lang="en-US" sz="3200" dirty="0">
                <a:latin typeface="Frutiger 57Cn"/>
                <a:cs typeface="Frutiger 57Cn"/>
              </a:rPr>
              <a:t>behold, there was a man who had a withered hand. And they asked Him, saying, “Is it lawful to heal on the Sabbath?</a:t>
            </a:r>
            <a:r>
              <a:rPr lang="en-US" sz="3200" dirty="0" smtClean="0">
                <a:latin typeface="Frutiger 57Cn"/>
                <a:cs typeface="Frutiger 57Cn"/>
              </a:rPr>
              <a:t>”</a:t>
            </a:r>
            <a:r>
              <a:rPr lang="en-US" sz="3200" dirty="0">
                <a:latin typeface="Frutiger 57Cn"/>
                <a:cs typeface="Frutiger 57Cn"/>
              </a:rPr>
              <a:t>—</a:t>
            </a:r>
            <a:r>
              <a:rPr lang="en-US" sz="3200" dirty="0" smtClean="0">
                <a:latin typeface="Frutiger 57Cn"/>
                <a:cs typeface="Frutiger 57Cn"/>
              </a:rPr>
              <a:t>that </a:t>
            </a:r>
            <a:r>
              <a:rPr lang="en-US" sz="3200" dirty="0">
                <a:latin typeface="Frutiger 57Cn"/>
                <a:cs typeface="Frutiger 57Cn"/>
              </a:rPr>
              <a:t>they might accuse Him</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419458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12:9-13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11  </a:t>
            </a:r>
            <a:r>
              <a:rPr lang="en-US" sz="3200" dirty="0">
                <a:latin typeface="Frutiger 57Cn"/>
                <a:cs typeface="Frutiger 57Cn"/>
              </a:rPr>
              <a:t>Then He said to them, “What man is there among you who has one sheep, and if it falls into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 </a:t>
            </a:r>
            <a:r>
              <a:rPr lang="en-US" sz="3200" dirty="0">
                <a:latin typeface="Frutiger 57Cn"/>
                <a:cs typeface="Frutiger 57Cn"/>
              </a:rPr>
              <a:t>pit on the Sabbath, will not lay hold of it and lift it out?</a:t>
            </a:r>
          </a:p>
          <a:p>
            <a:pPr algn="l"/>
            <a:r>
              <a:rPr lang="en-US" sz="3200" dirty="0" smtClean="0">
                <a:latin typeface="Frutiger 57Cn"/>
                <a:cs typeface="Frutiger 57Cn"/>
              </a:rPr>
              <a:t>12  </a:t>
            </a:r>
            <a:r>
              <a:rPr lang="en-US" sz="3200" dirty="0">
                <a:latin typeface="Frutiger 57Cn"/>
                <a:cs typeface="Frutiger 57Cn"/>
              </a:rPr>
              <a:t>“Of how much more value then is a man than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 </a:t>
            </a:r>
            <a:r>
              <a:rPr lang="en-US" sz="3200" dirty="0">
                <a:latin typeface="Frutiger 57Cn"/>
                <a:cs typeface="Frutiger 57Cn"/>
              </a:rPr>
              <a:t>sheep? Therefore it is lawful to do good on the Sabbath.”</a:t>
            </a:r>
          </a:p>
          <a:p>
            <a:pPr algn="l"/>
            <a:r>
              <a:rPr lang="en-US" sz="3200" dirty="0">
                <a:latin typeface="Frutiger 57Cn"/>
                <a:cs typeface="Frutiger 57Cn"/>
              </a:rPr>
              <a:t>13 </a:t>
            </a:r>
            <a:r>
              <a:rPr lang="en-US" sz="3200" dirty="0" smtClean="0">
                <a:latin typeface="Frutiger 57Cn"/>
                <a:cs typeface="Frutiger 57Cn"/>
              </a:rPr>
              <a:t> Then </a:t>
            </a:r>
            <a:r>
              <a:rPr lang="en-US" sz="3200" dirty="0">
                <a:latin typeface="Frutiger 57Cn"/>
                <a:cs typeface="Frutiger 57Cn"/>
              </a:rPr>
              <a:t>He said to the man, “Stretch out your hand.” And he stretched it out, and it was restored as whole as the other</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2148664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21:23-27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23  Now </a:t>
            </a:r>
            <a:r>
              <a:rPr lang="en-US" sz="3200" dirty="0">
                <a:latin typeface="Frutiger 57Cn"/>
                <a:cs typeface="Frutiger 57Cn"/>
              </a:rPr>
              <a:t>when He came into the temple, the chief priests and the elders of the people confronted Him as He was teaching, and said, “By what authority are You doing these things? And who gave You this authority?”</a:t>
            </a:r>
          </a:p>
          <a:p>
            <a:pPr algn="l"/>
            <a:r>
              <a:rPr lang="en-US" sz="3200" dirty="0">
                <a:latin typeface="Frutiger 57Cn"/>
                <a:cs typeface="Frutiger 57Cn"/>
              </a:rPr>
              <a:t>24 </a:t>
            </a:r>
            <a:r>
              <a:rPr lang="en-US" sz="3200" dirty="0" smtClean="0">
                <a:latin typeface="Frutiger 57Cn"/>
                <a:cs typeface="Frutiger 57Cn"/>
              </a:rPr>
              <a:t> But </a:t>
            </a:r>
            <a:r>
              <a:rPr lang="en-US" sz="3200" dirty="0">
                <a:latin typeface="Frutiger 57Cn"/>
                <a:cs typeface="Frutiger 57Cn"/>
              </a:rPr>
              <a:t>Jesus answered and said to them, “I also will ask you one thing, which if you tell Me, I likewise will tell you by what authority I do these things</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9223664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21:23-27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25  “</a:t>
            </a:r>
            <a:r>
              <a:rPr lang="en-US" sz="3200" dirty="0">
                <a:latin typeface="Frutiger 57Cn"/>
                <a:cs typeface="Frutiger 57Cn"/>
              </a:rPr>
              <a:t>The baptism of </a:t>
            </a:r>
            <a:r>
              <a:rPr lang="en-US" sz="3200" dirty="0" smtClean="0">
                <a:latin typeface="Frutiger 57Cn"/>
                <a:cs typeface="Frutiger 57Cn"/>
              </a:rPr>
              <a:t>John—where </a:t>
            </a:r>
            <a:r>
              <a:rPr lang="en-US" sz="3200" dirty="0">
                <a:latin typeface="Frutiger 57Cn"/>
                <a:cs typeface="Frutiger 57Cn"/>
              </a:rPr>
              <a:t>was it from? From heaven or from men?” And they reasoned among themselves, saying, “If we say, ‘From heaven,’ He will say to us, ‘Why then did you not believe him?’</a:t>
            </a:r>
          </a:p>
          <a:p>
            <a:pPr algn="l"/>
            <a:r>
              <a:rPr lang="en-US" sz="3200" dirty="0" smtClean="0">
                <a:latin typeface="Frutiger 57Cn"/>
                <a:cs typeface="Frutiger 57Cn"/>
              </a:rPr>
              <a:t>26  </a:t>
            </a:r>
            <a:r>
              <a:rPr lang="en-US" sz="3200" dirty="0">
                <a:latin typeface="Frutiger 57Cn"/>
                <a:cs typeface="Frutiger 57Cn"/>
              </a:rPr>
              <a:t>“But if we say, ‘From men,’ we fear the multitude, for all count John as a prophet.”</a:t>
            </a:r>
          </a:p>
          <a:p>
            <a:pPr algn="l"/>
            <a:r>
              <a:rPr lang="en-US" sz="3200" dirty="0">
                <a:latin typeface="Frutiger 57Cn"/>
                <a:cs typeface="Frutiger 57Cn"/>
              </a:rPr>
              <a:t>27 </a:t>
            </a:r>
            <a:r>
              <a:rPr lang="en-US" sz="3200" dirty="0" smtClean="0">
                <a:latin typeface="Frutiger 57Cn"/>
                <a:cs typeface="Frutiger 57Cn"/>
              </a:rPr>
              <a:t> So </a:t>
            </a:r>
            <a:r>
              <a:rPr lang="en-US" sz="3200" dirty="0">
                <a:latin typeface="Frutiger 57Cn"/>
                <a:cs typeface="Frutiger 57Cn"/>
              </a:rPr>
              <a:t>they answered Jesus and said, “We do not know.” And He said to them, “Neither will I tell you by what authority I do these things.</a:t>
            </a:r>
          </a:p>
        </p:txBody>
      </p:sp>
    </p:spTree>
    <p:extLst>
      <p:ext uri="{BB962C8B-B14F-4D97-AF65-F5344CB8AC3E}">
        <p14:creationId xmlns:p14="http://schemas.microsoft.com/office/powerpoint/2010/main" val="37639077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2:40-52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47  And all who heard Him were astonished at His understanding and answers.</a:t>
            </a:r>
          </a:p>
          <a:p>
            <a:pPr algn="l"/>
            <a:r>
              <a:rPr lang="en-US" sz="3200" dirty="0" smtClean="0">
                <a:latin typeface="Frutiger 57Cn"/>
                <a:cs typeface="Frutiger 57Cn"/>
              </a:rPr>
              <a:t>48  So when they saw Him, they were amazed; and His mother said to Him, “Son, why have You done this to us? Look, Your father and I have sought You anxiously.”</a:t>
            </a:r>
          </a:p>
          <a:p>
            <a:pPr algn="l"/>
            <a:r>
              <a:rPr lang="en-US" sz="3200" dirty="0" smtClean="0">
                <a:latin typeface="Frutiger 57Cn"/>
                <a:cs typeface="Frutiger 57Cn"/>
              </a:rPr>
              <a:t>49  And </a:t>
            </a:r>
            <a:r>
              <a:rPr lang="en-US" sz="3200" dirty="0">
                <a:latin typeface="Frutiger 57Cn"/>
                <a:cs typeface="Frutiger 57Cn"/>
              </a:rPr>
              <a:t>He said to them, “Why did you seek Me? Did you not know that I must be about My Father’s business?”</a:t>
            </a:r>
          </a:p>
          <a:p>
            <a:pPr algn="l"/>
            <a:r>
              <a:rPr lang="en-US" sz="3200" dirty="0">
                <a:latin typeface="Frutiger 57Cn"/>
                <a:cs typeface="Frutiger 57Cn"/>
              </a:rPr>
              <a:t>50 </a:t>
            </a:r>
            <a:r>
              <a:rPr lang="en-US" sz="3200" dirty="0" smtClean="0">
                <a:latin typeface="Frutiger 57Cn"/>
                <a:cs typeface="Frutiger 57Cn"/>
              </a:rPr>
              <a:t> But </a:t>
            </a:r>
            <a:r>
              <a:rPr lang="en-US" sz="3200" dirty="0">
                <a:latin typeface="Frutiger 57Cn"/>
                <a:cs typeface="Frutiger 57Cn"/>
              </a:rPr>
              <a:t>they did not understand the statement which He spoke to them</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5072228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1:5</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-17</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1202"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charset="0"/>
                <a:cs typeface="Frutiger 57Cn" charset="0"/>
              </a:rPr>
              <a:t>12  </a:t>
            </a:r>
            <a:r>
              <a:rPr lang="en-US" sz="3200" dirty="0">
                <a:latin typeface="Frutiger 57Cn" charset="0"/>
                <a:cs typeface="Frutiger 57Cn" charset="0"/>
              </a:rPr>
              <a:t>And when Zacharias saw him, he was troubled, and fear fell upon him.</a:t>
            </a:r>
          </a:p>
          <a:p>
            <a:pPr algn="l"/>
            <a:r>
              <a:rPr lang="en-US" sz="3200" dirty="0" smtClean="0">
                <a:latin typeface="Frutiger 57Cn" charset="0"/>
                <a:cs typeface="Frutiger 57Cn" charset="0"/>
              </a:rPr>
              <a:t>13  But </a:t>
            </a:r>
            <a:r>
              <a:rPr lang="en-US" sz="3200" dirty="0">
                <a:latin typeface="Frutiger 57Cn" charset="0"/>
                <a:cs typeface="Frutiger 57Cn" charset="0"/>
              </a:rPr>
              <a:t>the angel said to him, “Do not be afraid, Zacharias, for your prayer is heard; and your wife Elizabeth will bear you a son, and you shall call his name John</a:t>
            </a:r>
            <a:r>
              <a:rPr lang="en-US" sz="3200" dirty="0" smtClean="0">
                <a:latin typeface="Frutiger 57Cn" charset="0"/>
                <a:cs typeface="Frutiger 57Cn" charset="0"/>
              </a:rPr>
              <a:t>.</a:t>
            </a:r>
          </a:p>
          <a:p>
            <a:pPr algn="l"/>
            <a:r>
              <a:rPr lang="en-US" sz="3200" dirty="0">
                <a:latin typeface="Frutiger 57Cn" charset="0"/>
                <a:cs typeface="Frutiger 57Cn" charset="0"/>
              </a:rPr>
              <a:t>14  “</a:t>
            </a:r>
            <a:r>
              <a:rPr lang="en-US" altLang="ja-JP" sz="3200" dirty="0">
                <a:latin typeface="Frutiger 57Cn" charset="0"/>
                <a:cs typeface="Frutiger 57Cn" charset="0"/>
              </a:rPr>
              <a:t>And you will have joy and gladness, and many will rejoice at his birth.</a:t>
            </a:r>
          </a:p>
          <a:p>
            <a:pPr algn="l"/>
            <a:endParaRPr lang="en-US" sz="3200" dirty="0">
              <a:latin typeface="Frutiger 57Cn" charset="0"/>
              <a:cs typeface="Frutiger 57Cn" charset="0"/>
            </a:endParaRPr>
          </a:p>
        </p:txBody>
      </p:sp>
    </p:spTree>
    <p:extLst>
      <p:ext uri="{BB962C8B-B14F-4D97-AF65-F5344CB8AC3E}">
        <p14:creationId xmlns:p14="http://schemas.microsoft.com/office/powerpoint/2010/main" val="6210329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Hebrews 5:8-9</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8  </a:t>
            </a:r>
            <a:r>
              <a:rPr lang="en-US" sz="3200" dirty="0">
                <a:latin typeface="Frutiger 57Cn"/>
                <a:cs typeface="Frutiger 57Cn"/>
              </a:rPr>
              <a:t>though He was a Son, yet He learned obedience by the things which He suffered.</a:t>
            </a:r>
          </a:p>
          <a:p>
            <a:pPr algn="l"/>
            <a:r>
              <a:rPr lang="en-US" sz="3200" dirty="0">
                <a:latin typeface="Frutiger 57Cn"/>
                <a:cs typeface="Frutiger 57Cn"/>
              </a:rPr>
              <a:t>9 </a:t>
            </a:r>
            <a:r>
              <a:rPr lang="en-US" sz="3200" dirty="0" smtClean="0">
                <a:latin typeface="Frutiger 57Cn"/>
                <a:cs typeface="Frutiger 57Cn"/>
              </a:rPr>
              <a:t> And </a:t>
            </a:r>
            <a:r>
              <a:rPr lang="en-US" sz="3200" dirty="0">
                <a:latin typeface="Frutiger 57Cn"/>
                <a:cs typeface="Frutiger 57Cn"/>
              </a:rPr>
              <a:t>having been perfected, He became the author of eternal salvation to all who obey </a:t>
            </a:r>
            <a:r>
              <a:rPr lang="en-US" sz="3200" dirty="0" smtClean="0">
                <a:latin typeface="Frutiger 57Cn"/>
                <a:cs typeface="Frutiger 57Cn"/>
              </a:rPr>
              <a:t>Him</a:t>
            </a:r>
            <a:endParaRPr lang="en-US" sz="3200" dirty="0">
              <a:latin typeface="Frutiger 57Cn"/>
              <a:cs typeface="Frutiger 57Cn"/>
            </a:endParaRPr>
          </a:p>
        </p:txBody>
      </p:sp>
    </p:spTree>
    <p:extLst>
      <p:ext uri="{BB962C8B-B14F-4D97-AF65-F5344CB8AC3E}">
        <p14:creationId xmlns:p14="http://schemas.microsoft.com/office/powerpoint/2010/main" val="4828228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Hebrews 5:8-9</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8  </a:t>
            </a:r>
            <a:r>
              <a:rPr lang="en-US" sz="3200" dirty="0">
                <a:latin typeface="Frutiger 57Cn"/>
                <a:cs typeface="Frutiger 57Cn"/>
              </a:rPr>
              <a:t>though He was a Son, yet He learned obedience by the things which He suffered.</a:t>
            </a:r>
          </a:p>
          <a:p>
            <a:pPr algn="l"/>
            <a:r>
              <a:rPr lang="en-US" sz="3200" dirty="0">
                <a:latin typeface="Frutiger 57Cn"/>
                <a:cs typeface="Frutiger 57Cn"/>
              </a:rPr>
              <a:t>9 </a:t>
            </a:r>
            <a:r>
              <a:rPr lang="en-US" sz="3200" dirty="0" smtClean="0">
                <a:latin typeface="Frutiger 57Cn"/>
                <a:cs typeface="Frutiger 57Cn"/>
              </a:rPr>
              <a:t> And </a:t>
            </a:r>
            <a:r>
              <a:rPr lang="en-US" sz="3200" dirty="0">
                <a:latin typeface="Frutiger 57Cn"/>
                <a:cs typeface="Frutiger 57Cn"/>
              </a:rPr>
              <a:t>having been perfected, He became the author of eternal salvation to all who obey </a:t>
            </a:r>
            <a:r>
              <a:rPr lang="en-US" sz="3200" dirty="0" smtClean="0">
                <a:latin typeface="Frutiger 57Cn"/>
                <a:cs typeface="Frutiger 57Cn"/>
              </a:rPr>
              <a:t>Him</a:t>
            </a:r>
            <a:endParaRPr lang="en-US" sz="3200" dirty="0">
              <a:latin typeface="Frutiger 57Cn"/>
              <a:cs typeface="Frutiger 57Cn"/>
            </a:endParaRPr>
          </a:p>
        </p:txBody>
      </p:sp>
      <p:sp>
        <p:nvSpPr>
          <p:cNvPr id="5" name="Rectangle 2"/>
          <p:cNvSpPr>
            <a:spLocks noChangeArrowheads="1"/>
          </p:cNvSpPr>
          <p:nvPr/>
        </p:nvSpPr>
        <p:spPr bwMode="auto">
          <a:xfrm>
            <a:off x="0" y="33528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8:28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62000" y="4473575"/>
            <a:ext cx="8077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28 </a:t>
            </a:r>
            <a:r>
              <a:rPr lang="en-US" sz="3200" dirty="0" smtClean="0">
                <a:latin typeface="Frutiger 57Cn"/>
                <a:cs typeface="Frutiger 57Cn"/>
              </a:rPr>
              <a:t> Then </a:t>
            </a:r>
            <a:r>
              <a:rPr lang="en-US" sz="3200" dirty="0">
                <a:latin typeface="Frutiger 57Cn"/>
                <a:cs typeface="Frutiger 57Cn"/>
              </a:rPr>
              <a:t>Jesus said to them, “When you lift up the Son of Man, then you will know that I am </a:t>
            </a:r>
            <a:r>
              <a:rPr lang="en-US" sz="3200" i="1" dirty="0">
                <a:latin typeface="Frutiger 57Cn"/>
                <a:cs typeface="Frutiger 57Cn"/>
              </a:rPr>
              <a:t>He,</a:t>
            </a:r>
            <a:r>
              <a:rPr lang="en-US" sz="3200" dirty="0">
                <a:latin typeface="Frutiger 57Cn"/>
                <a:cs typeface="Frutiger 57Cn"/>
              </a:rPr>
              <a:t> and that I do nothing of Myself; but as My Father taught Me, I speak these things.</a:t>
            </a:r>
          </a:p>
        </p:txBody>
      </p:sp>
    </p:spTree>
    <p:extLst>
      <p:ext uri="{BB962C8B-B14F-4D97-AF65-F5344CB8AC3E}">
        <p14:creationId xmlns:p14="http://schemas.microsoft.com/office/powerpoint/2010/main" val="24551196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2:40-52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51  Then </a:t>
            </a:r>
            <a:r>
              <a:rPr lang="en-US" sz="3200" dirty="0">
                <a:latin typeface="Frutiger 57Cn"/>
                <a:cs typeface="Frutiger 57Cn"/>
              </a:rPr>
              <a:t>He went down with them and came to Nazareth, and was subject to them, but His mother kept all these things in her heart.</a:t>
            </a:r>
          </a:p>
          <a:p>
            <a:pPr algn="l"/>
            <a:r>
              <a:rPr lang="en-US" sz="3200" dirty="0">
                <a:latin typeface="Frutiger 57Cn"/>
                <a:cs typeface="Frutiger 57Cn"/>
              </a:rPr>
              <a:t>52 </a:t>
            </a:r>
            <a:r>
              <a:rPr lang="en-US" sz="3200" dirty="0" smtClean="0">
                <a:latin typeface="Frutiger 57Cn"/>
                <a:cs typeface="Frutiger 57Cn"/>
              </a:rPr>
              <a:t> And </a:t>
            </a:r>
            <a:r>
              <a:rPr lang="en-US" sz="3200" dirty="0">
                <a:latin typeface="Frutiger 57Cn"/>
                <a:cs typeface="Frutiger 57Cn"/>
              </a:rPr>
              <a:t>Jesus increased in wisdom and stature, and in favor with God and men.</a:t>
            </a:r>
          </a:p>
          <a:p>
            <a:pPr algn="l"/>
            <a:endParaRPr lang="en-US" sz="3200" dirty="0">
              <a:latin typeface="Frutiger 57Cn"/>
              <a:cs typeface="Frutiger 57Cn"/>
            </a:endParaRPr>
          </a:p>
        </p:txBody>
      </p:sp>
    </p:spTree>
    <p:extLst>
      <p:ext uri="{BB962C8B-B14F-4D97-AF65-F5344CB8AC3E}">
        <p14:creationId xmlns:p14="http://schemas.microsoft.com/office/powerpoint/2010/main" val="18856275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4680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rusalem_Jesus_tim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274638"/>
            <a:ext cx="8229600" cy="4636394"/>
          </a:xfrm>
          <a:prstGeom prst="rect">
            <a:avLst/>
          </a:prstGeom>
        </p:spPr>
      </p:pic>
    </p:spTree>
    <p:extLst>
      <p:ext uri="{BB962C8B-B14F-4D97-AF65-F5344CB8AC3E}">
        <p14:creationId xmlns:p14="http://schemas.microsoft.com/office/powerpoint/2010/main" val="7585302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126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546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1:5</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-17</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229600" cy="60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charset="0"/>
                <a:cs typeface="Frutiger 57Cn" charset="0"/>
              </a:rPr>
              <a:t>15  </a:t>
            </a:r>
            <a:r>
              <a:rPr lang="en-US" sz="3200" dirty="0">
                <a:latin typeface="Frutiger 57Cn" charset="0"/>
                <a:cs typeface="Frutiger 57Cn" charset="0"/>
              </a:rPr>
              <a:t>“</a:t>
            </a:r>
            <a:r>
              <a:rPr lang="en-US" altLang="ja-JP" sz="3200" dirty="0">
                <a:latin typeface="Frutiger 57Cn" charset="0"/>
                <a:cs typeface="Frutiger 57Cn" charset="0"/>
              </a:rPr>
              <a:t>For he will be great in the sight of the Lord, and shall drink neither wine nor strong drink. He will also be filled with the Holy Spirit, even from his mother</a:t>
            </a:r>
            <a:r>
              <a:rPr lang="en-US" sz="3200" dirty="0">
                <a:latin typeface="Frutiger 57Cn" charset="0"/>
                <a:cs typeface="Frutiger 57Cn" charset="0"/>
              </a:rPr>
              <a:t>’</a:t>
            </a:r>
            <a:r>
              <a:rPr lang="en-US" altLang="ja-JP" sz="3200" dirty="0">
                <a:latin typeface="Frutiger 57Cn" charset="0"/>
                <a:cs typeface="Frutiger 57Cn" charset="0"/>
              </a:rPr>
              <a:t>s womb.</a:t>
            </a:r>
          </a:p>
          <a:p>
            <a:pPr algn="l"/>
            <a:r>
              <a:rPr lang="en-US" sz="3200" dirty="0">
                <a:latin typeface="Frutiger 57Cn" charset="0"/>
                <a:cs typeface="Frutiger 57Cn" charset="0"/>
              </a:rPr>
              <a:t>16  “</a:t>
            </a:r>
            <a:r>
              <a:rPr lang="en-US" altLang="ja-JP" sz="3200" dirty="0">
                <a:latin typeface="Frutiger 57Cn" charset="0"/>
                <a:cs typeface="Frutiger 57Cn" charset="0"/>
              </a:rPr>
              <a:t>And he will turn many of the children of Israel to the Lord their God.</a:t>
            </a:r>
          </a:p>
          <a:p>
            <a:pPr algn="l"/>
            <a:r>
              <a:rPr lang="en-US" sz="3200" dirty="0">
                <a:latin typeface="Frutiger 57Cn" charset="0"/>
                <a:cs typeface="Frutiger 57Cn" charset="0"/>
              </a:rPr>
              <a:t>17  “</a:t>
            </a:r>
            <a:r>
              <a:rPr lang="en-US" altLang="ja-JP" sz="3200" dirty="0">
                <a:latin typeface="Frutiger 57Cn" charset="0"/>
                <a:cs typeface="Frutiger 57Cn" charset="0"/>
              </a:rPr>
              <a:t>He will also go before Him in the spirit and power of Elijah, </a:t>
            </a:r>
            <a:r>
              <a:rPr lang="en-US" sz="3200" dirty="0">
                <a:latin typeface="Frutiger 57Cn" charset="0"/>
                <a:cs typeface="Frutiger 57Cn" charset="0"/>
              </a:rPr>
              <a:t>‘</a:t>
            </a:r>
            <a:r>
              <a:rPr lang="en-US" altLang="ja-JP" sz="3200" dirty="0">
                <a:latin typeface="Frutiger 57Cn" charset="0"/>
                <a:cs typeface="Frutiger 57Cn" charset="0"/>
              </a:rPr>
              <a:t>to turn the hearts of the fathers to the children,</a:t>
            </a:r>
            <a:r>
              <a:rPr lang="en-US" sz="3200" dirty="0">
                <a:latin typeface="Frutiger 57Cn" charset="0"/>
                <a:cs typeface="Frutiger 57Cn" charset="0"/>
              </a:rPr>
              <a:t>’</a:t>
            </a:r>
            <a:r>
              <a:rPr lang="en-US" altLang="ja-JP" sz="3200" dirty="0">
                <a:latin typeface="Frutiger 57Cn" charset="0"/>
                <a:cs typeface="Frutiger 57Cn" charset="0"/>
              </a:rPr>
              <a:t> and the disobedient to the wisdom of the just, to make ready a people prepared for the Lord.</a:t>
            </a:r>
            <a:r>
              <a:rPr lang="en-US" sz="3200" dirty="0">
                <a:latin typeface="Frutiger 57Cn" charset="0"/>
                <a:cs typeface="Frutiger 57Cn" charset="0"/>
              </a:rPr>
              <a:t>”</a:t>
            </a:r>
            <a:endParaRPr lang="en-US" altLang="ja-JP" sz="3200" dirty="0">
              <a:latin typeface="Frutiger 57Cn" charset="0"/>
              <a:cs typeface="Frutiger 57Cn" charset="0"/>
            </a:endParaRPr>
          </a:p>
          <a:p>
            <a:pPr algn="l"/>
            <a:endParaRPr lang="en-US" sz="3200" dirty="0">
              <a:latin typeface="Frutiger 57Cn" charset="0"/>
              <a:cs typeface="Frutiger 57Cn" charset="0"/>
            </a:endParaRPr>
          </a:p>
        </p:txBody>
      </p:sp>
    </p:spTree>
    <p:extLst>
      <p:ext uri="{BB962C8B-B14F-4D97-AF65-F5344CB8AC3E}">
        <p14:creationId xmlns:p14="http://schemas.microsoft.com/office/powerpoint/2010/main" val="26112892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3:1-14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  </a:t>
            </a:r>
            <a:r>
              <a:rPr lang="en-US" sz="3200" dirty="0">
                <a:latin typeface="Frutiger 57Cn"/>
                <a:cs typeface="Frutiger 57Cn"/>
              </a:rPr>
              <a:t>Now in the fifteenth year of the reign of Tiberius Caesar, Pontius Pilate being governor of Judea, Herod being tetrarch of Galilee, his brother Philip tetrarch of </a:t>
            </a:r>
            <a:r>
              <a:rPr lang="en-US" sz="3200" dirty="0" err="1">
                <a:latin typeface="Frutiger 57Cn"/>
                <a:cs typeface="Frutiger 57Cn"/>
              </a:rPr>
              <a:t>Iturea</a:t>
            </a:r>
            <a:r>
              <a:rPr lang="en-US" sz="3200" dirty="0">
                <a:latin typeface="Frutiger 57Cn"/>
                <a:cs typeface="Frutiger 57Cn"/>
              </a:rPr>
              <a:t> and the region of </a:t>
            </a:r>
            <a:r>
              <a:rPr lang="en-US" sz="3200" dirty="0" err="1">
                <a:latin typeface="Frutiger 57Cn"/>
                <a:cs typeface="Frutiger 57Cn"/>
              </a:rPr>
              <a:t>Trachonitis</a:t>
            </a:r>
            <a:r>
              <a:rPr lang="en-US" sz="3200" dirty="0">
                <a:latin typeface="Frutiger 57Cn"/>
                <a:cs typeface="Frutiger 57Cn"/>
              </a:rPr>
              <a:t>, and </a:t>
            </a:r>
            <a:r>
              <a:rPr lang="en-US" sz="3200" dirty="0" err="1">
                <a:latin typeface="Frutiger 57Cn"/>
                <a:cs typeface="Frutiger 57Cn"/>
              </a:rPr>
              <a:t>Lysanias</a:t>
            </a:r>
            <a:r>
              <a:rPr lang="en-US" sz="3200" dirty="0">
                <a:latin typeface="Frutiger 57Cn"/>
                <a:cs typeface="Frutiger 57Cn"/>
              </a:rPr>
              <a:t> tetrarch of Abilene,</a:t>
            </a:r>
          </a:p>
          <a:p>
            <a:pPr algn="l"/>
            <a:r>
              <a:rPr lang="en-US" sz="3200" dirty="0">
                <a:latin typeface="Frutiger 57Cn"/>
                <a:cs typeface="Frutiger 57Cn"/>
              </a:rPr>
              <a:t>2  while </a:t>
            </a:r>
            <a:r>
              <a:rPr lang="en-US" sz="3200" dirty="0" err="1">
                <a:latin typeface="Frutiger 57Cn"/>
                <a:cs typeface="Frutiger 57Cn"/>
              </a:rPr>
              <a:t>Annas</a:t>
            </a:r>
            <a:r>
              <a:rPr lang="en-US" sz="3200" dirty="0">
                <a:latin typeface="Frutiger 57Cn"/>
                <a:cs typeface="Frutiger 57Cn"/>
              </a:rPr>
              <a:t> and Caiaphas were high priests, the word of God came to John the son of Zacharias in the wilderness.</a:t>
            </a:r>
          </a:p>
          <a:p>
            <a:pPr algn="l"/>
            <a:r>
              <a:rPr lang="en-US" sz="3200" dirty="0">
                <a:latin typeface="Frutiger 57Cn"/>
                <a:cs typeface="Frutiger 57Cn"/>
              </a:rPr>
              <a:t>3  And he went into all the region around the Jordan, preaching a baptism of repentance for the remission of sins</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9155851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4018" name="Picture 2" descr="crowd of pries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0"/>
            <a:ext cx="15730467" cy="815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4523368"/>
      </p:ext>
    </p:extLst>
  </p:cSld>
  <p:clrMapOvr>
    <a:masterClrMapping/>
  </p:clrMapOvr>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BL Frutiger Black"/>
        <a:ea typeface=""/>
        <a:cs typeface=""/>
      </a:majorFont>
      <a:minorFont>
        <a:latin typeface="B Frutiger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HD:Old Mac Files:Microsoft Office 98:Templates:Presentation Designs:Fireball</Template>
  <TotalTime>22123</TotalTime>
  <Words>5076</Words>
  <Application>Microsoft Macintosh PowerPoint</Application>
  <PresentationFormat>On-screen Show (4:3)</PresentationFormat>
  <Paragraphs>231</Paragraphs>
  <Slides>66</Slides>
  <Notes>14</Notes>
  <HiddenSlides>0</HiddenSlides>
  <MMClips>0</MMClips>
  <ScaleCrop>false</ScaleCrop>
  <HeadingPairs>
    <vt:vector size="4" baseType="variant">
      <vt:variant>
        <vt:lpstr>Theme</vt:lpstr>
      </vt:variant>
      <vt:variant>
        <vt:i4>3</vt:i4>
      </vt:variant>
      <vt:variant>
        <vt:lpstr>Slide Titles</vt:lpstr>
      </vt:variant>
      <vt:variant>
        <vt:i4>66</vt:i4>
      </vt:variant>
    </vt:vector>
  </HeadingPairs>
  <TitlesOfParts>
    <vt:vector size="69" baseType="lpstr">
      <vt:lpstr>Fireball</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Ideas for The Good News  </dc:title>
  <dc:creator/>
  <cp:lastModifiedBy>Scott Ashley</cp:lastModifiedBy>
  <cp:revision>555</cp:revision>
  <cp:lastPrinted>2002-04-29T19:33:49Z</cp:lastPrinted>
  <dcterms:created xsi:type="dcterms:W3CDTF">2002-04-29T15:32:00Z</dcterms:created>
  <dcterms:modified xsi:type="dcterms:W3CDTF">2012-08-25T04:47:10Z</dcterms:modified>
</cp:coreProperties>
</file>