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2" r:id="rId2"/>
    <p:sldMasterId id="2147483660" r:id="rId3"/>
  </p:sldMasterIdLst>
  <p:notesMasterIdLst>
    <p:notesMasterId r:id="rId52"/>
  </p:notesMasterIdLst>
  <p:handoutMasterIdLst>
    <p:handoutMasterId r:id="rId53"/>
  </p:handoutMasterIdLst>
  <p:sldIdLst>
    <p:sldId id="1298" r:id="rId4"/>
    <p:sldId id="1301" r:id="rId5"/>
    <p:sldId id="1598" r:id="rId6"/>
    <p:sldId id="1599" r:id="rId7"/>
    <p:sldId id="1600" r:id="rId8"/>
    <p:sldId id="1601" r:id="rId9"/>
    <p:sldId id="1586" r:id="rId10"/>
    <p:sldId id="1617" r:id="rId11"/>
    <p:sldId id="1616" r:id="rId12"/>
    <p:sldId id="1564" r:id="rId13"/>
    <p:sldId id="1618" r:id="rId14"/>
    <p:sldId id="1619" r:id="rId15"/>
    <p:sldId id="1602" r:id="rId16"/>
    <p:sldId id="1603" r:id="rId17"/>
    <p:sldId id="1604" r:id="rId18"/>
    <p:sldId id="1606" r:id="rId19"/>
    <p:sldId id="1611" r:id="rId20"/>
    <p:sldId id="1608" r:id="rId21"/>
    <p:sldId id="1609" r:id="rId22"/>
    <p:sldId id="1610" r:id="rId23"/>
    <p:sldId id="1620" r:id="rId24"/>
    <p:sldId id="1621" r:id="rId25"/>
    <p:sldId id="1612" r:id="rId26"/>
    <p:sldId id="1613" r:id="rId27"/>
    <p:sldId id="1614" r:id="rId28"/>
    <p:sldId id="1332" r:id="rId29"/>
    <p:sldId id="1615" r:id="rId30"/>
    <p:sldId id="1623" r:id="rId31"/>
    <p:sldId id="1519" r:id="rId32"/>
    <p:sldId id="1627" r:id="rId33"/>
    <p:sldId id="1624" r:id="rId34"/>
    <p:sldId id="1625" r:id="rId35"/>
    <p:sldId id="1626" r:id="rId36"/>
    <p:sldId id="1622" r:id="rId37"/>
    <p:sldId id="1561" r:id="rId38"/>
    <p:sldId id="1560" r:id="rId39"/>
    <p:sldId id="1565" r:id="rId40"/>
    <p:sldId id="1563" r:id="rId41"/>
    <p:sldId id="1558" r:id="rId42"/>
    <p:sldId id="1454" r:id="rId43"/>
    <p:sldId id="1518" r:id="rId44"/>
    <p:sldId id="1511" r:id="rId45"/>
    <p:sldId id="1514" r:id="rId46"/>
    <p:sldId id="1334" r:id="rId47"/>
    <p:sldId id="1300" r:id="rId48"/>
    <p:sldId id="1284" r:id="rId49"/>
    <p:sldId id="1287" r:id="rId50"/>
    <p:sldId id="1292" r:id="rId51"/>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0D"/>
    <a:srgbClr val="FFFFCC"/>
    <a:srgbClr val="F8FFB7"/>
    <a:srgbClr val="FFFFA9"/>
    <a:srgbClr val="FFCC66"/>
    <a:srgbClr val="CC0A0C"/>
    <a:srgbClr val="FFFFFF"/>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6763" autoAdjust="0"/>
    <p:restoredTop sz="94705" autoAdjust="0"/>
  </p:normalViewPr>
  <p:slideViewPr>
    <p:cSldViewPr>
      <p:cViewPr>
        <p:scale>
          <a:sx n="76" d="100"/>
          <a:sy n="76" d="100"/>
        </p:scale>
        <p:origin x="-1864" y="-21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1"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83972"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3"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873BAC10-6CF4-BD4D-B8FC-A748BC84C6E1}" type="slidenum">
              <a:rPr lang="en-US"/>
              <a:pPr>
                <a:defRPr/>
              </a:pPr>
              <a:t>‹#›</a:t>
            </a:fld>
            <a:endParaRPr lang="en-US"/>
          </a:p>
        </p:txBody>
      </p:sp>
    </p:spTree>
    <p:extLst>
      <p:ext uri="{BB962C8B-B14F-4D97-AF65-F5344CB8AC3E}">
        <p14:creationId xmlns:p14="http://schemas.microsoft.com/office/powerpoint/2010/main" val="4120840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4661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8786"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0834"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8610" name="Rectangle 2"/>
          <p:cNvSpPr>
            <a:spLocks noGrp="1" noRot="1" noChangeAspect="1" noChangeArrowheads="1" noTextEdit="1"/>
          </p:cNvSpPr>
          <p:nvPr>
            <p:ph type="sldImg"/>
          </p:nvPr>
        </p:nvSpPr>
        <p:spPr bwMode="auto">
          <a:xfrm>
            <a:off x="1143000" y="685800"/>
            <a:ext cx="4572000" cy="3429000"/>
          </a:xfrm>
          <a:prstGeom prst="rect">
            <a:avLst/>
          </a:prstGeom>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1348611" name="Rectangle 3"/>
          <p:cNvSpPr>
            <a:spLocks noGrp="1" noChangeArrowheads="1"/>
          </p:cNvSpPr>
          <p:nvPr>
            <p:ph type="body" idx="1"/>
          </p:nvPr>
        </p:nvSpPr>
        <p:spPr bwMode="auto">
          <a:xfrm>
            <a:off x="914400" y="4343400"/>
            <a:ext cx="5029200" cy="4114800"/>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0"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1031"/>
          <p:cNvSpPr>
            <a:spLocks noGrp="1" noChangeArrowheads="1"/>
          </p:cNvSpPr>
          <p:nvPr>
            <p:ph type="sldNum" sz="quarter" idx="5"/>
          </p:nvPr>
        </p:nvSpPr>
        <p:spPr>
          <a:xfrm>
            <a:off x="3884613" y="8685213"/>
            <a:ext cx="2971800" cy="457200"/>
          </a:xfrm>
          <a:prstGeom prst="rect">
            <a:avLst/>
          </a:prstGeom>
          <a:noFill/>
        </p:spPr>
        <p:txBody>
          <a:bodyPr/>
          <a:lstStyle/>
          <a:p>
            <a:fld id="{56548AEA-2459-453F-BB98-AA865A889F0A}" type="slidenum">
              <a:rPr lang="en-US" smtClean="0">
                <a:latin typeface="Times New Roman" pitchFamily="18" charset="0"/>
                <a:cs typeface="Arial" charset="0"/>
              </a:rPr>
              <a:pPr/>
              <a:t>37</a:t>
            </a:fld>
            <a:endParaRPr lang="en-US" smtClean="0">
              <a:latin typeface="Times New Roman" pitchFamily="18" charset="0"/>
              <a:cs typeface="Arial" charset="0"/>
            </a:endParaRPr>
          </a:p>
        </p:txBody>
      </p:sp>
      <p:sp>
        <p:nvSpPr>
          <p:cNvPr id="105474" name="Rectangle 2"/>
          <p:cNvSpPr>
            <a:spLocks noGrp="1" noRot="1" noChangeAspect="1" noChangeArrowheads="1" noTextEdit="1"/>
          </p:cNvSpPr>
          <p:nvPr>
            <p:ph type="sldImg"/>
          </p:nvPr>
        </p:nvSpPr>
        <p:spPr>
          <a:xfrm>
            <a:off x="1143000" y="685800"/>
            <a:ext cx="4572000" cy="3429000"/>
          </a:xfrm>
          <a:prstGeom prst="rect">
            <a:avLst/>
          </a:prstGeom>
          <a:ln/>
        </p:spPr>
      </p:sp>
      <p:sp>
        <p:nvSpPr>
          <p:cNvPr id="190467" name="Rectangle 3"/>
          <p:cNvSpPr>
            <a:spLocks noGrp="1" noChangeArrowheads="1"/>
          </p:cNvSpPr>
          <p:nvPr>
            <p:ph type="body" idx="1"/>
          </p:nvPr>
        </p:nvSpPr>
        <p:spPr>
          <a:xfrm>
            <a:off x="685800" y="4343400"/>
            <a:ext cx="5486400" cy="4114800"/>
          </a:xfrm>
          <a:prstGeom prst="rect">
            <a:avLst/>
          </a:prstGeom>
        </p:spPr>
        <p:txBody>
          <a:bodyPr/>
          <a:lstStyle/>
          <a:p>
            <a:pPr marL="228600" indent="-228600" eaLnBrk="1" hangingPunct="1">
              <a:defRPr/>
            </a:pPr>
            <a:r>
              <a:rPr lang="en-US" b="1" dirty="0">
                <a:solidFill>
                  <a:srgbClr val="000000"/>
                </a:solidFill>
                <a:ea typeface="Times New Roman" charset="0"/>
                <a:cs typeface="Times New Roman" charset="0"/>
              </a:rPr>
              <a:t>The </a:t>
            </a:r>
            <a:r>
              <a:rPr lang="en-US" b="1" dirty="0" smtClean="0">
                <a:solidFill>
                  <a:srgbClr val="000000"/>
                </a:solidFill>
                <a:ea typeface="Times New Roman" charset="0"/>
                <a:cs typeface="Times New Roman" charset="0"/>
              </a:rPr>
              <a:t>Balustrade</a:t>
            </a:r>
            <a:endParaRPr lang="en-US" dirty="0">
              <a:ea typeface="Times New Roman" charset="0"/>
              <a:cs typeface="Times New Roman" charset="0"/>
            </a:endParaRPr>
          </a:p>
          <a:p>
            <a:pPr eaLnBrk="1" hangingPunct="1">
              <a:defRPr/>
            </a:pPr>
            <a:r>
              <a:rPr lang="en-US" dirty="0">
                <a:ea typeface="Times New Roman" charset="0"/>
                <a:cs typeface="Times New Roman" charset="0"/>
              </a:rPr>
              <a:t>The Court of the Gentiles was separated from the Court of the Women by a balustrade 3 cubits (4.6 </a:t>
            </a:r>
            <a:r>
              <a:rPr lang="en-US" dirty="0" smtClean="0">
                <a:ea typeface="Times New Roman" charset="0"/>
                <a:cs typeface="Times New Roman" charset="0"/>
              </a:rPr>
              <a:t>feet [1.4 m]) </a:t>
            </a:r>
            <a:r>
              <a:rPr lang="en-US" dirty="0">
                <a:ea typeface="Times New Roman" charset="0"/>
                <a:cs typeface="Times New Roman" charset="0"/>
              </a:rPr>
              <a:t>high known as the “</a:t>
            </a:r>
            <a:r>
              <a:rPr lang="en-US" dirty="0" err="1">
                <a:ea typeface="Times New Roman" charset="0"/>
                <a:cs typeface="Times New Roman" charset="0"/>
              </a:rPr>
              <a:t>Soreg</a:t>
            </a:r>
            <a:r>
              <a:rPr lang="en-US" dirty="0" smtClean="0">
                <a:ea typeface="Times New Roman" charset="0"/>
                <a:cs typeface="Times New Roman" charset="0"/>
              </a:rPr>
              <a:t>.” Warnings </a:t>
            </a:r>
            <a:r>
              <a:rPr lang="en-US" dirty="0">
                <a:ea typeface="Times New Roman" charset="0"/>
                <a:cs typeface="Times New Roman" charset="0"/>
              </a:rPr>
              <a:t>to Gentiles against entry lined the outside of this fence</a:t>
            </a:r>
            <a:r>
              <a:rPr lang="en-US" dirty="0" smtClean="0">
                <a:ea typeface="Times New Roman" charset="0"/>
                <a:cs typeface="Times New Roman" charset="0"/>
              </a:rPr>
              <a:t>. One </a:t>
            </a:r>
            <a:r>
              <a:rPr lang="en-US" dirty="0">
                <a:ea typeface="Times New Roman" charset="0"/>
                <a:cs typeface="Times New Roman" charset="0"/>
              </a:rPr>
              <a:t>complete inscription </a:t>
            </a:r>
            <a:r>
              <a:rPr lang="en-US" dirty="0" smtClean="0">
                <a:ea typeface="Times New Roman" charset="0"/>
                <a:cs typeface="Times New Roman" charset="0"/>
              </a:rPr>
              <a:t>has been found and is on display in the Archaeological Museum of Istanbul. A fragmentary inscription</a:t>
            </a:r>
            <a:r>
              <a:rPr lang="en-US" baseline="0" dirty="0" smtClean="0">
                <a:ea typeface="Times New Roman" charset="0"/>
                <a:cs typeface="Times New Roman" charset="0"/>
              </a:rPr>
              <a:t> can be seen in the </a:t>
            </a:r>
            <a:r>
              <a:rPr lang="en-US" dirty="0" smtClean="0">
                <a:ea typeface="Times New Roman" charset="0"/>
                <a:cs typeface="Times New Roman" charset="0"/>
              </a:rPr>
              <a:t>Israel </a:t>
            </a:r>
            <a:r>
              <a:rPr lang="en-US" dirty="0">
                <a:ea typeface="Times New Roman" charset="0"/>
                <a:cs typeface="Times New Roman" charset="0"/>
              </a:rPr>
              <a:t>Museum.</a:t>
            </a:r>
          </a:p>
          <a:p>
            <a:pPr eaLnBrk="1" hangingPunct="1">
              <a:defRPr/>
            </a:pPr>
            <a:endParaRPr lang="en-US" dirty="0">
              <a:ea typeface="Times New Roman" charset="0"/>
              <a:cs typeface="Times New Roman" charset="0"/>
            </a:endParaRPr>
          </a:p>
          <a:p>
            <a:pPr marL="228600" indent="-228600" eaLnBrk="1" hangingPunct="1">
              <a:defRPr/>
            </a:pPr>
            <a:r>
              <a:rPr lang="en-US" dirty="0" smtClean="0"/>
              <a:t>tb051703214</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0594"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5474"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4690"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673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0728087"/>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798524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05713264"/>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351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5A69E6B-C78A-AB4D-B0E3-E8B86D30D9E8}" type="datetimeFigureOut">
              <a:rPr lang="en-US"/>
              <a:pPr>
                <a:defRPr/>
              </a:pPr>
              <a:t>6/15/12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B6C4FF8-93AA-824F-B5CB-0DE1FB90B9D4}" type="slidenum">
              <a:rPr lang="en-US"/>
              <a:pPr>
                <a:defRPr/>
              </a:pPr>
              <a:t>‹#›</a:t>
            </a:fld>
            <a:endParaRPr lang="en-US"/>
          </a:p>
        </p:txBody>
      </p:sp>
    </p:spTree>
    <p:extLst>
      <p:ext uri="{BB962C8B-B14F-4D97-AF65-F5344CB8AC3E}">
        <p14:creationId xmlns:p14="http://schemas.microsoft.com/office/powerpoint/2010/main" val="1509472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E71E14-CB1A-C340-A5EA-6D621487B8C8}" type="datetimeFigureOut">
              <a:rPr lang="en-US"/>
              <a:pPr>
                <a:defRPr/>
              </a:pPr>
              <a:t>6/15/12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09871B-3BC2-AA4B-A2C9-E910B795C91B}" type="slidenum">
              <a:rPr lang="en-US"/>
              <a:pPr>
                <a:defRPr/>
              </a:pPr>
              <a:t>‹#›</a:t>
            </a:fld>
            <a:endParaRPr lang="en-US"/>
          </a:p>
        </p:txBody>
      </p:sp>
    </p:spTree>
    <p:extLst>
      <p:ext uri="{BB962C8B-B14F-4D97-AF65-F5344CB8AC3E}">
        <p14:creationId xmlns:p14="http://schemas.microsoft.com/office/powerpoint/2010/main" val="3744953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CE25EE0-BB21-D941-BD38-A3A9E9BFFCAA}" type="datetimeFigureOut">
              <a:rPr lang="en-US"/>
              <a:pPr>
                <a:defRPr/>
              </a:pPr>
              <a:t>6/15/12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73812B3-9B26-F145-81C7-3761840950B3}" type="slidenum">
              <a:rPr lang="en-US"/>
              <a:pPr>
                <a:defRPr/>
              </a:pPr>
              <a:t>‹#›</a:t>
            </a:fld>
            <a:endParaRPr lang="en-US"/>
          </a:p>
        </p:txBody>
      </p:sp>
    </p:spTree>
    <p:extLst>
      <p:ext uri="{BB962C8B-B14F-4D97-AF65-F5344CB8AC3E}">
        <p14:creationId xmlns:p14="http://schemas.microsoft.com/office/powerpoint/2010/main" val="2176720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3A20FF6-228D-244F-916D-E5E4B5F1AADE}" type="datetimeFigureOut">
              <a:rPr lang="en-US"/>
              <a:pPr>
                <a:defRPr/>
              </a:pPr>
              <a:t>6/15/12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37AB984-FE7B-3B41-889D-7E743E553697}" type="slidenum">
              <a:rPr lang="en-US"/>
              <a:pPr>
                <a:defRPr/>
              </a:pPr>
              <a:t>‹#›</a:t>
            </a:fld>
            <a:endParaRPr lang="en-US"/>
          </a:p>
        </p:txBody>
      </p:sp>
    </p:spTree>
    <p:extLst>
      <p:ext uri="{BB962C8B-B14F-4D97-AF65-F5344CB8AC3E}">
        <p14:creationId xmlns:p14="http://schemas.microsoft.com/office/powerpoint/2010/main" val="1385803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A8D33AD4-CD14-1F4B-A9CB-38BAA2D25F09}" type="datetimeFigureOut">
              <a:rPr lang="en-US"/>
              <a:pPr>
                <a:defRPr/>
              </a:pPr>
              <a:t>6/15/12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9388CA6-CB3C-1B47-B0E3-28FBCD05010B}" type="slidenum">
              <a:rPr lang="en-US"/>
              <a:pPr>
                <a:defRPr/>
              </a:pPr>
              <a:t>‹#›</a:t>
            </a:fld>
            <a:endParaRPr lang="en-US"/>
          </a:p>
        </p:txBody>
      </p:sp>
    </p:spTree>
    <p:extLst>
      <p:ext uri="{BB962C8B-B14F-4D97-AF65-F5344CB8AC3E}">
        <p14:creationId xmlns:p14="http://schemas.microsoft.com/office/powerpoint/2010/main" val="4094600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78831803-D18A-A040-9D71-AD0A5D03AF66}" type="datetimeFigureOut">
              <a:rPr lang="en-US"/>
              <a:pPr>
                <a:defRPr/>
              </a:pPr>
              <a:t>6/15/12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AFAFEAD-1B8C-5F4A-B023-355726D28830}" type="slidenum">
              <a:rPr lang="en-US"/>
              <a:pPr>
                <a:defRPr/>
              </a:pPr>
              <a:t>‹#›</a:t>
            </a:fld>
            <a:endParaRPr lang="en-US"/>
          </a:p>
        </p:txBody>
      </p:sp>
    </p:spTree>
    <p:extLst>
      <p:ext uri="{BB962C8B-B14F-4D97-AF65-F5344CB8AC3E}">
        <p14:creationId xmlns:p14="http://schemas.microsoft.com/office/powerpoint/2010/main" val="235706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9BC2A24F-8597-AB43-988C-09EB50160BE9}" type="datetimeFigureOut">
              <a:rPr lang="en-US"/>
              <a:pPr>
                <a:defRPr/>
              </a:pPr>
              <a:t>6/15/12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0B4FC45-F942-3C4B-ACD4-E5B82879CE5B}" type="slidenum">
              <a:rPr lang="en-US"/>
              <a:pPr>
                <a:defRPr/>
              </a:pPr>
              <a:t>‹#›</a:t>
            </a:fld>
            <a:endParaRPr lang="en-US"/>
          </a:p>
        </p:txBody>
      </p:sp>
    </p:spTree>
    <p:extLst>
      <p:ext uri="{BB962C8B-B14F-4D97-AF65-F5344CB8AC3E}">
        <p14:creationId xmlns:p14="http://schemas.microsoft.com/office/powerpoint/2010/main" val="2097634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47480663"/>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871D356-3372-004A-A50F-33F115C288AD}" type="datetimeFigureOut">
              <a:rPr lang="en-US"/>
              <a:pPr>
                <a:defRPr/>
              </a:pPr>
              <a:t>6/15/12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F6EC1D-0195-EC47-88F8-108A697D0807}" type="slidenum">
              <a:rPr lang="en-US"/>
              <a:pPr>
                <a:defRPr/>
              </a:pPr>
              <a:t>‹#›</a:t>
            </a:fld>
            <a:endParaRPr lang="en-US"/>
          </a:p>
        </p:txBody>
      </p:sp>
    </p:spTree>
    <p:extLst>
      <p:ext uri="{BB962C8B-B14F-4D97-AF65-F5344CB8AC3E}">
        <p14:creationId xmlns:p14="http://schemas.microsoft.com/office/powerpoint/2010/main" val="3240273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5207FE2-88CB-7744-8875-36325658A55D}" type="datetimeFigureOut">
              <a:rPr lang="en-US"/>
              <a:pPr>
                <a:defRPr/>
              </a:pPr>
              <a:t>6/15/12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E41C72C-5764-3A4B-BCA4-7860BFC4833B}" type="slidenum">
              <a:rPr lang="en-US"/>
              <a:pPr>
                <a:defRPr/>
              </a:pPr>
              <a:t>‹#›</a:t>
            </a:fld>
            <a:endParaRPr lang="en-US"/>
          </a:p>
        </p:txBody>
      </p:sp>
    </p:spTree>
    <p:extLst>
      <p:ext uri="{BB962C8B-B14F-4D97-AF65-F5344CB8AC3E}">
        <p14:creationId xmlns:p14="http://schemas.microsoft.com/office/powerpoint/2010/main" val="3461164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20CB84-D37B-ED44-91B0-C5FD8A2E73E6}" type="datetimeFigureOut">
              <a:rPr lang="en-US"/>
              <a:pPr>
                <a:defRPr/>
              </a:pPr>
              <a:t>6/15/12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8F2A780-3035-4141-AD0D-69A2110C2F31}" type="slidenum">
              <a:rPr lang="en-US"/>
              <a:pPr>
                <a:defRPr/>
              </a:pPr>
              <a:t>‹#›</a:t>
            </a:fld>
            <a:endParaRPr lang="en-US"/>
          </a:p>
        </p:txBody>
      </p:sp>
    </p:spTree>
    <p:extLst>
      <p:ext uri="{BB962C8B-B14F-4D97-AF65-F5344CB8AC3E}">
        <p14:creationId xmlns:p14="http://schemas.microsoft.com/office/powerpoint/2010/main" val="36765914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0D0CA8C-D5EB-CF4D-85FE-48B0EF92A79B}" type="datetimeFigureOut">
              <a:rPr lang="en-US"/>
              <a:pPr>
                <a:defRPr/>
              </a:pPr>
              <a:t>6/15/12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6888213-D5DC-E14E-9959-6FBA98E46C31}" type="slidenum">
              <a:rPr lang="en-US"/>
              <a:pPr>
                <a:defRPr/>
              </a:pPr>
              <a:t>‹#›</a:t>
            </a:fld>
            <a:endParaRPr lang="en-US"/>
          </a:p>
        </p:txBody>
      </p:sp>
    </p:spTree>
    <p:extLst>
      <p:ext uri="{BB962C8B-B14F-4D97-AF65-F5344CB8AC3E}">
        <p14:creationId xmlns:p14="http://schemas.microsoft.com/office/powerpoint/2010/main" val="32947380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8F7EBB-9060-8645-A583-7E2397395E9B}" type="datetimeFigureOut">
              <a:rPr lang="en-US"/>
              <a:pPr>
                <a:defRPr/>
              </a:pPr>
              <a:t>6/15/12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51B2F50-8B58-824F-AD2F-D46020ED18DD}" type="slidenum">
              <a:rPr lang="en-US"/>
              <a:pPr>
                <a:defRPr/>
              </a:pPr>
              <a:t>‹#›</a:t>
            </a:fld>
            <a:endParaRPr lang="en-US"/>
          </a:p>
        </p:txBody>
      </p:sp>
    </p:spTree>
    <p:extLst>
      <p:ext uri="{BB962C8B-B14F-4D97-AF65-F5344CB8AC3E}">
        <p14:creationId xmlns:p14="http://schemas.microsoft.com/office/powerpoint/2010/main" val="1907414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7A59302-C1B4-F643-8A01-DD098F83DCF4}" type="datetimeFigureOut">
              <a:rPr lang="en-US"/>
              <a:pPr>
                <a:defRPr/>
              </a:pPr>
              <a:t>6/15/12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5861933-263F-D64E-A61C-7C770854FD86}" type="slidenum">
              <a:rPr lang="en-US"/>
              <a:pPr>
                <a:defRPr/>
              </a:pPr>
              <a:t>‹#›</a:t>
            </a:fld>
            <a:endParaRPr lang="en-US"/>
          </a:p>
        </p:txBody>
      </p:sp>
    </p:spTree>
    <p:extLst>
      <p:ext uri="{BB962C8B-B14F-4D97-AF65-F5344CB8AC3E}">
        <p14:creationId xmlns:p14="http://schemas.microsoft.com/office/powerpoint/2010/main" val="1425461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9E6D8AB-BCD2-A647-A378-B9B2ED2F1F8C}" type="datetimeFigureOut">
              <a:rPr lang="en-US"/>
              <a:pPr>
                <a:defRPr/>
              </a:pPr>
              <a:t>6/15/12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EEC7BDA-C8CC-E340-9CAC-91B8111AD2CC}" type="slidenum">
              <a:rPr lang="en-US"/>
              <a:pPr>
                <a:defRPr/>
              </a:pPr>
              <a:t>‹#›</a:t>
            </a:fld>
            <a:endParaRPr lang="en-US"/>
          </a:p>
        </p:txBody>
      </p:sp>
    </p:spTree>
    <p:extLst>
      <p:ext uri="{BB962C8B-B14F-4D97-AF65-F5344CB8AC3E}">
        <p14:creationId xmlns:p14="http://schemas.microsoft.com/office/powerpoint/2010/main" val="336520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4F60FF17-2946-2745-96A9-3D2C322E9D9B}" type="datetimeFigureOut">
              <a:rPr lang="en-US"/>
              <a:pPr>
                <a:defRPr/>
              </a:pPr>
              <a:t>6/15/12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6EE64F2-0457-9F46-AF0C-6E3A7B241F77}" type="slidenum">
              <a:rPr lang="en-US"/>
              <a:pPr>
                <a:defRPr/>
              </a:pPr>
              <a:t>‹#›</a:t>
            </a:fld>
            <a:endParaRPr lang="en-US"/>
          </a:p>
        </p:txBody>
      </p:sp>
    </p:spTree>
    <p:extLst>
      <p:ext uri="{BB962C8B-B14F-4D97-AF65-F5344CB8AC3E}">
        <p14:creationId xmlns:p14="http://schemas.microsoft.com/office/powerpoint/2010/main" val="2916879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A666A6F8-C60F-4940-AA15-93EBD388CDBC}" type="datetimeFigureOut">
              <a:rPr lang="en-US"/>
              <a:pPr>
                <a:defRPr/>
              </a:pPr>
              <a:t>6/15/12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03A51AC-599C-DC48-B271-C02543AFF45F}" type="slidenum">
              <a:rPr lang="en-US"/>
              <a:pPr>
                <a:defRPr/>
              </a:pPr>
              <a:t>‹#›</a:t>
            </a:fld>
            <a:endParaRPr lang="en-US"/>
          </a:p>
        </p:txBody>
      </p:sp>
    </p:spTree>
    <p:extLst>
      <p:ext uri="{BB962C8B-B14F-4D97-AF65-F5344CB8AC3E}">
        <p14:creationId xmlns:p14="http://schemas.microsoft.com/office/powerpoint/2010/main" val="2063301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B9BB2FAE-B150-A449-BB1B-9A85F3A0FD05}" type="datetimeFigureOut">
              <a:rPr lang="en-US"/>
              <a:pPr>
                <a:defRPr/>
              </a:pPr>
              <a:t>6/15/12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E693169-BD00-2646-9278-98C6D39704CC}" type="slidenum">
              <a:rPr lang="en-US"/>
              <a:pPr>
                <a:defRPr/>
              </a:pPr>
              <a:t>‹#›</a:t>
            </a:fld>
            <a:endParaRPr lang="en-US"/>
          </a:p>
        </p:txBody>
      </p:sp>
    </p:spTree>
    <p:extLst>
      <p:ext uri="{BB962C8B-B14F-4D97-AF65-F5344CB8AC3E}">
        <p14:creationId xmlns:p14="http://schemas.microsoft.com/office/powerpoint/2010/main" val="3369624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8449204"/>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DDABA974-E2B9-EF48-8E7A-491245BB66B9}" type="datetimeFigureOut">
              <a:rPr lang="en-US"/>
              <a:pPr>
                <a:defRPr/>
              </a:pPr>
              <a:t>6/15/12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F7F5101-8E13-9F44-A35F-F79EAAE9C113}" type="slidenum">
              <a:rPr lang="en-US"/>
              <a:pPr>
                <a:defRPr/>
              </a:pPr>
              <a:t>‹#›</a:t>
            </a:fld>
            <a:endParaRPr lang="en-US"/>
          </a:p>
        </p:txBody>
      </p:sp>
    </p:spTree>
    <p:extLst>
      <p:ext uri="{BB962C8B-B14F-4D97-AF65-F5344CB8AC3E}">
        <p14:creationId xmlns:p14="http://schemas.microsoft.com/office/powerpoint/2010/main" val="24438212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32414134-2776-6048-918A-21559751D255}" type="datetimeFigureOut">
              <a:rPr lang="en-US"/>
              <a:pPr>
                <a:defRPr/>
              </a:pPr>
              <a:t>6/15/12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FBA73BD-11E4-6748-97AC-4355CBAED719}" type="slidenum">
              <a:rPr lang="en-US"/>
              <a:pPr>
                <a:defRPr/>
              </a:pPr>
              <a:t>‹#›</a:t>
            </a:fld>
            <a:endParaRPr lang="en-US"/>
          </a:p>
        </p:txBody>
      </p:sp>
    </p:spTree>
    <p:extLst>
      <p:ext uri="{BB962C8B-B14F-4D97-AF65-F5344CB8AC3E}">
        <p14:creationId xmlns:p14="http://schemas.microsoft.com/office/powerpoint/2010/main" val="34212396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1A38367-E441-A44B-9384-E77FE770A92E}" type="datetimeFigureOut">
              <a:rPr lang="en-US"/>
              <a:pPr>
                <a:defRPr/>
              </a:pPr>
              <a:t>6/15/12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2919D87-EEDA-8542-BD64-D8202D68C1BE}" type="slidenum">
              <a:rPr lang="en-US"/>
              <a:pPr>
                <a:defRPr/>
              </a:pPr>
              <a:t>‹#›</a:t>
            </a:fld>
            <a:endParaRPr lang="en-US"/>
          </a:p>
        </p:txBody>
      </p:sp>
    </p:spTree>
    <p:extLst>
      <p:ext uri="{BB962C8B-B14F-4D97-AF65-F5344CB8AC3E}">
        <p14:creationId xmlns:p14="http://schemas.microsoft.com/office/powerpoint/2010/main" val="6923124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5499CD8-034C-4446-AA8B-507C8B852381}" type="datetimeFigureOut">
              <a:rPr lang="en-US"/>
              <a:pPr>
                <a:defRPr/>
              </a:pPr>
              <a:t>6/15/12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ADFC7D3-91E9-6148-BA5E-38CADFA2B8E5}" type="slidenum">
              <a:rPr lang="en-US"/>
              <a:pPr>
                <a:defRPr/>
              </a:pPr>
              <a:t>‹#›</a:t>
            </a:fld>
            <a:endParaRPr lang="en-US"/>
          </a:p>
        </p:txBody>
      </p:sp>
    </p:spTree>
    <p:extLst>
      <p:ext uri="{BB962C8B-B14F-4D97-AF65-F5344CB8AC3E}">
        <p14:creationId xmlns:p14="http://schemas.microsoft.com/office/powerpoint/2010/main" val="17122562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7859BE7-0B7F-0148-8A34-9B46B2DA63DF}" type="datetimeFigureOut">
              <a:rPr lang="en-US"/>
              <a:pPr>
                <a:defRPr/>
              </a:pPr>
              <a:t>6/15/12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FF9EE7E-5A74-4E4C-AF25-54022D21807C}" type="slidenum">
              <a:rPr lang="en-US"/>
              <a:pPr>
                <a:defRPr/>
              </a:pPr>
              <a:t>‹#›</a:t>
            </a:fld>
            <a:endParaRPr lang="en-US"/>
          </a:p>
        </p:txBody>
      </p:sp>
    </p:spTree>
    <p:extLst>
      <p:ext uri="{BB962C8B-B14F-4D97-AF65-F5344CB8AC3E}">
        <p14:creationId xmlns:p14="http://schemas.microsoft.com/office/powerpoint/2010/main" val="158612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6838223"/>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655646084"/>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859331"/>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63680979"/>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69614921"/>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3099001"/>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ext Box 19"/>
          <p:cNvSpPr txBox="1">
            <a:spLocks noChangeArrowheads="1"/>
          </p:cNvSpPr>
          <p:nvPr/>
        </p:nvSpPr>
        <p:spPr bwMode="auto">
          <a:xfrm>
            <a:off x="631825" y="1668463"/>
            <a:ext cx="7978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endParaRPr lang="en-US" sz="3600" smtClean="0">
              <a:solidFill>
                <a:srgbClr val="FFFFFF"/>
              </a:solidFill>
              <a:latin typeface="B Frutiger Bold" charset="0"/>
            </a:endParaRPr>
          </a:p>
        </p:txBody>
      </p:sp>
      <p:sp>
        <p:nvSpPr>
          <p:cNvPr id="1027" name="Text Box 21"/>
          <p:cNvSpPr txBox="1">
            <a:spLocks noChangeArrowheads="1"/>
          </p:cNvSpPr>
          <p:nvPr/>
        </p:nvSpPr>
        <p:spPr bwMode="auto">
          <a:xfrm>
            <a:off x="593725" y="153035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endParaRPr lang="en-US" smtClean="0">
              <a:latin typeface="Times" charset="0"/>
            </a:endParaRPr>
          </a:p>
        </p:txBody>
      </p:sp>
      <p:sp>
        <p:nvSpPr>
          <p:cNvPr id="1028" name="Text Box 22"/>
          <p:cNvSpPr txBox="1">
            <a:spLocks noChangeArrowheads="1"/>
          </p:cNvSpPr>
          <p:nvPr/>
        </p:nvSpPr>
        <p:spPr bwMode="auto">
          <a:xfrm>
            <a:off x="555625" y="1744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spcBef>
                <a:spcPct val="50000"/>
              </a:spcBef>
              <a:defRPr/>
            </a:pPr>
            <a:endParaRPr lang="en-US" smtClean="0">
              <a:latin typeface="Times" charset="0"/>
            </a:endParaRPr>
          </a:p>
        </p:txBody>
      </p:sp>
      <p:sp>
        <p:nvSpPr>
          <p:cNvPr id="1029" name="Rectangle 35"/>
          <p:cNvSpPr>
            <a:spLocks noChangeArrowheads="1"/>
          </p:cNvSpPr>
          <p:nvPr userDrawn="1"/>
        </p:nvSpPr>
        <p:spPr bwMode="auto">
          <a:xfrm>
            <a:off x="685800" y="3810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endParaRPr lang="en-US" sz="4400" b="1" i="1">
              <a:latin typeface="BL Frutiger Black" charset="0"/>
            </a:endParaRPr>
          </a:p>
        </p:txBody>
      </p:sp>
    </p:spTree>
  </p:cSld>
  <p:clrMap bg1="dk2" tx1="lt1" bg2="dk1" tx2="lt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4014" r:id="rId12"/>
  </p:sldLayoutIdLst>
  <p:transition xmlns:p14="http://schemas.microsoft.com/office/powerpoint/2010/main"/>
  <p:txStyles>
    <p:titleStyle>
      <a:lvl1pPr algn="ctr" rtl="0" eaLnBrk="0" fontAlgn="base" hangingPunct="0">
        <a:lnSpc>
          <a:spcPct val="110000"/>
        </a:lnSpc>
        <a:spcBef>
          <a:spcPct val="0"/>
        </a:spcBef>
        <a:spcAft>
          <a:spcPct val="0"/>
        </a:spcAft>
        <a:defRPr sz="4400" b="1" i="1">
          <a:solidFill>
            <a:schemeClr val="tx1"/>
          </a:solidFill>
          <a:latin typeface="+mj-lt"/>
          <a:ea typeface="ＭＳ Ｐゴシック" charset="0"/>
          <a:cs typeface="ＭＳ Ｐゴシック" charset="0"/>
        </a:defRPr>
      </a:lvl1pPr>
      <a:lvl2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2pPr>
      <a:lvl3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3pPr>
      <a:lvl4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4pPr>
      <a:lvl5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5pPr>
      <a:lvl6pPr marL="457200" algn="ctr" rtl="0" eaLnBrk="0" fontAlgn="base" hangingPunct="0">
        <a:lnSpc>
          <a:spcPct val="110000"/>
        </a:lnSpc>
        <a:spcBef>
          <a:spcPct val="0"/>
        </a:spcBef>
        <a:spcAft>
          <a:spcPct val="0"/>
        </a:spcAft>
        <a:defRPr sz="4400" b="1" i="1">
          <a:solidFill>
            <a:schemeClr val="tx1"/>
          </a:solidFill>
          <a:latin typeface="BL Frutiger Black" charset="0"/>
        </a:defRPr>
      </a:lvl6pPr>
      <a:lvl7pPr marL="914400" algn="ctr" rtl="0" eaLnBrk="0" fontAlgn="base" hangingPunct="0">
        <a:lnSpc>
          <a:spcPct val="110000"/>
        </a:lnSpc>
        <a:spcBef>
          <a:spcPct val="0"/>
        </a:spcBef>
        <a:spcAft>
          <a:spcPct val="0"/>
        </a:spcAft>
        <a:defRPr sz="4400" b="1" i="1">
          <a:solidFill>
            <a:schemeClr val="tx1"/>
          </a:solidFill>
          <a:latin typeface="BL Frutiger Black" charset="0"/>
        </a:defRPr>
      </a:lvl7pPr>
      <a:lvl8pPr marL="1371600" algn="ctr" rtl="0" eaLnBrk="0" fontAlgn="base" hangingPunct="0">
        <a:lnSpc>
          <a:spcPct val="110000"/>
        </a:lnSpc>
        <a:spcBef>
          <a:spcPct val="0"/>
        </a:spcBef>
        <a:spcAft>
          <a:spcPct val="0"/>
        </a:spcAft>
        <a:defRPr sz="4400" b="1" i="1">
          <a:solidFill>
            <a:schemeClr val="tx1"/>
          </a:solidFill>
          <a:latin typeface="BL Frutiger Black" charset="0"/>
        </a:defRPr>
      </a:lvl8pPr>
      <a:lvl9pPr marL="1828800" algn="ctr" rtl="0" eaLnBrk="0" fontAlgn="base" hangingPunct="0">
        <a:lnSpc>
          <a:spcPct val="110000"/>
        </a:lnSpc>
        <a:spcBef>
          <a:spcPct val="0"/>
        </a:spcBef>
        <a:spcAft>
          <a:spcPct val="0"/>
        </a:spcAft>
        <a:defRPr sz="4400" b="1" i="1">
          <a:solidFill>
            <a:schemeClr val="tx1"/>
          </a:solidFill>
          <a:latin typeface="BL Frutiger Black" charset="0"/>
        </a:defRPr>
      </a:lvl9pPr>
    </p:titleStyle>
    <p:bodyStyle>
      <a:lvl1pPr marL="342900" indent="-342900" algn="l" rtl="0" eaLnBrk="0" fontAlgn="base" hangingPunct="0">
        <a:spcBef>
          <a:spcPct val="20000"/>
        </a:spcBef>
        <a:spcAft>
          <a:spcPct val="0"/>
        </a:spcAft>
        <a:buClr>
          <a:schemeClr val="tx2"/>
        </a:buClr>
        <a:buChar char="•"/>
        <a:defRPr sz="3600">
          <a:solidFill>
            <a:srgbClr val="FFFFFF"/>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Char char="–"/>
        <a:defRPr sz="3200">
          <a:solidFill>
            <a:srgbClr val="FFFFFF"/>
          </a:solidFill>
          <a:latin typeface="+mn-lt"/>
          <a:ea typeface="ＭＳ Ｐゴシック" charset="-128"/>
        </a:defRPr>
      </a:lvl2pPr>
      <a:lvl3pPr marL="1143000" indent="-228600" algn="l" rtl="0" eaLnBrk="0" fontAlgn="base" hangingPunct="0">
        <a:spcBef>
          <a:spcPct val="20000"/>
        </a:spcBef>
        <a:spcAft>
          <a:spcPct val="0"/>
        </a:spcAft>
        <a:buClr>
          <a:schemeClr val="tx2"/>
        </a:buClr>
        <a:buChar char="•"/>
        <a:defRPr sz="2800">
          <a:solidFill>
            <a:srgbClr val="FFFFFF"/>
          </a:solidFill>
          <a:latin typeface="+mn-lt"/>
          <a:ea typeface="ＭＳ Ｐゴシック" charset="-128"/>
        </a:defRPr>
      </a:lvl3pPr>
      <a:lvl4pPr marL="1600200" indent="-228600" algn="l" rtl="0" eaLnBrk="0" fontAlgn="base" hangingPunct="0">
        <a:spcBef>
          <a:spcPct val="20000"/>
        </a:spcBef>
        <a:spcAft>
          <a:spcPct val="0"/>
        </a:spcAft>
        <a:buClr>
          <a:schemeClr val="tx2"/>
        </a:buClr>
        <a:buChar char="–"/>
        <a:defRPr sz="2400">
          <a:solidFill>
            <a:srgbClr val="FFFFFF"/>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5pPr>
      <a:lvl6pPr marL="25146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6pPr>
      <a:lvl7pPr marL="29718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7pPr>
      <a:lvl8pPr marL="34290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8pPr>
      <a:lvl9pPr marL="38862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open Bible-ppt background dark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ChangeArrowheads="1"/>
          </p:cNvSpPr>
          <p:nvPr userDrawn="1"/>
        </p:nvSpPr>
        <p:spPr bwMode="auto">
          <a:xfrm>
            <a:off x="-28575"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rgbClr val="FFCC66"/>
                </a:solidFill>
                <a:effectLst>
                  <a:outerShdw blurRad="50800" dist="38100" dir="8100000" algn="tr" rotWithShape="0">
                    <a:prstClr val="black">
                      <a:alpha val="40000"/>
                    </a:prstClr>
                  </a:outerShdw>
                </a:effectLst>
                <a:latin typeface="BI Frutiger BoldItalic" charset="0"/>
              </a:rPr>
              <a:t>Luke 1:1-4</a:t>
            </a:r>
            <a:endParaRPr lang="en-US" sz="4400" b="1" i="1" dirty="0">
              <a:solidFill>
                <a:srgbClr val="FFCC66"/>
              </a:solidFill>
              <a:effectLst>
                <a:outerShdw blurRad="50800" dist="38100" dir="8100000" algn="tr" rotWithShape="0">
                  <a:prstClr val="black">
                    <a:alpha val="40000"/>
                  </a:prstClr>
                </a:outerShdw>
              </a:effectLst>
              <a:latin typeface="BL Frutiger Black" charset="0"/>
            </a:endParaRPr>
          </a:p>
        </p:txBody>
      </p:sp>
      <p:sp>
        <p:nvSpPr>
          <p:cNvPr id="9" name="Text Box 3"/>
          <p:cNvSpPr txBox="1">
            <a:spLocks noChangeArrowheads="1"/>
          </p:cNvSpPr>
          <p:nvPr userDrawn="1"/>
        </p:nvSpPr>
        <p:spPr bwMode="auto">
          <a:xfrm>
            <a:off x="733425" y="1120775"/>
            <a:ext cx="8229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r>
              <a:rPr lang="en-US" sz="3200" dirty="0" smtClean="0">
                <a:solidFill>
                  <a:srgbClr val="FFFFCC"/>
                </a:solidFill>
                <a:latin typeface="Frutiger 57Cn" charset="0"/>
              </a:rPr>
              <a:t>1 Inasmuch as many have taken in hand to set in order a narrative of those things which have been fulfilled among us,</a:t>
            </a:r>
          </a:p>
          <a:p>
            <a:pPr algn="l">
              <a:defRPr/>
            </a:pPr>
            <a:r>
              <a:rPr lang="en-US" sz="3200" dirty="0" smtClean="0">
                <a:solidFill>
                  <a:srgbClr val="FFFFCC"/>
                </a:solidFill>
                <a:latin typeface="Frutiger 57Cn" charset="0"/>
              </a:rPr>
              <a:t>2 just as those who from the beginning were eyewitnesses and ministers of the word delivered them to us,</a:t>
            </a:r>
          </a:p>
          <a:p>
            <a:pPr algn="l">
              <a:defRPr/>
            </a:pPr>
            <a:r>
              <a:rPr lang="en-US" sz="3200" dirty="0" smtClean="0">
                <a:solidFill>
                  <a:srgbClr val="FFFFCC"/>
                </a:solidFill>
                <a:latin typeface="Frutiger 57Cn" charset="0"/>
              </a:rPr>
              <a:t>3 it seemed good to me also, having had perfect understanding of all things from the very first, to write to you an orderly account, most excellent </a:t>
            </a:r>
            <a:r>
              <a:rPr lang="en-US" sz="3200" dirty="0" err="1" smtClean="0">
                <a:solidFill>
                  <a:srgbClr val="FFFFCC"/>
                </a:solidFill>
                <a:latin typeface="Frutiger 57Cn" charset="0"/>
              </a:rPr>
              <a:t>Theophilus</a:t>
            </a:r>
            <a:r>
              <a:rPr lang="en-US" sz="3200" dirty="0" smtClean="0">
                <a:solidFill>
                  <a:srgbClr val="FFFFCC"/>
                </a:solidFill>
                <a:latin typeface="Frutiger 57Cn" charset="0"/>
              </a:rPr>
              <a:t>,</a:t>
            </a:r>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Picture 8" descr="open Bible-ppt background dark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userDrawn="1"/>
        </p:nvSpPr>
        <p:spPr bwMode="auto">
          <a:xfrm>
            <a:off x="0"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rgbClr val="FFCC66"/>
                </a:solidFill>
                <a:effectLst>
                  <a:outerShdw blurRad="50800" dist="38100" dir="8100000" algn="tr" rotWithShape="0">
                    <a:prstClr val="black">
                      <a:alpha val="40000"/>
                    </a:prstClr>
                  </a:outerShdw>
                </a:effectLst>
                <a:latin typeface="BI Frutiger BoldItalic" charset="0"/>
              </a:rPr>
              <a:t>Verse reference here</a:t>
            </a:r>
            <a:endParaRPr lang="en-US" sz="4400" b="1" i="1" dirty="0">
              <a:solidFill>
                <a:srgbClr val="FFCC66"/>
              </a:solidFill>
              <a:effectLst>
                <a:outerShdw blurRad="50800" dist="38100" dir="8100000" algn="tr" rotWithShape="0">
                  <a:prstClr val="black">
                    <a:alpha val="40000"/>
                  </a:prstClr>
                </a:outerShdw>
              </a:effectLst>
              <a:latin typeface="BL Frutiger Black" charset="0"/>
            </a:endParaRPr>
          </a:p>
        </p:txBody>
      </p:sp>
      <p:sp>
        <p:nvSpPr>
          <p:cNvPr id="11" name="Text Box 3"/>
          <p:cNvSpPr txBox="1">
            <a:spLocks noChangeArrowheads="1"/>
          </p:cNvSpPr>
          <p:nvPr userDrawn="1"/>
        </p:nvSpPr>
        <p:spPr bwMode="auto">
          <a:xfrm>
            <a:off x="762000" y="1120775"/>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r>
              <a:rPr lang="en-US" sz="3200" dirty="0" smtClean="0">
                <a:solidFill>
                  <a:srgbClr val="FFFFCC"/>
                </a:solidFill>
                <a:latin typeface="Frutiger 57Cn" charset="0"/>
              </a:rPr>
              <a:t>1 verses here</a:t>
            </a:r>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jp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7.jpeg"/><Relationship Id="rId1" Type="http://schemas.openxmlformats.org/officeDocument/2006/relationships/tags" Target="../tags/tag1.xml"/><Relationship Id="rId2"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8.jpe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44 BWS ill magi 91_039#8B5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638"/>
            <a:ext cx="9144000" cy="6096000"/>
          </a:xfrm>
          <a:prstGeom prst="rect">
            <a:avLst/>
          </a:prstGeom>
        </p:spPr>
      </p:pic>
    </p:spTree>
    <p:extLst>
      <p:ext uri="{BB962C8B-B14F-4D97-AF65-F5344CB8AC3E}">
        <p14:creationId xmlns:p14="http://schemas.microsoft.com/office/powerpoint/2010/main" val="712125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Roman historians say:</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dirty="0">
                <a:latin typeface="Frutiger 57Cn"/>
                <a:cs typeface="Frutiger 57Cn"/>
              </a:rPr>
              <a:t>“There had spread </a:t>
            </a:r>
            <a:r>
              <a:rPr lang="en-US" sz="3200" i="1" dirty="0">
                <a:latin typeface="Frutiger 57Cn"/>
                <a:cs typeface="Frutiger 57Cn"/>
              </a:rPr>
              <a:t>all over the Orient </a:t>
            </a:r>
            <a:r>
              <a:rPr lang="en-US" sz="3200" dirty="0">
                <a:latin typeface="Frutiger 57Cn"/>
                <a:cs typeface="Frutiger 57Cn"/>
              </a:rPr>
              <a:t>an old and established belief, that it was fated </a:t>
            </a:r>
            <a:r>
              <a:rPr lang="en-US" sz="3200" i="1" dirty="0">
                <a:latin typeface="Frutiger 57Cn"/>
                <a:cs typeface="Frutiger 57Cn"/>
              </a:rPr>
              <a:t>at that time </a:t>
            </a:r>
            <a:r>
              <a:rPr lang="en-US" sz="3200" dirty="0">
                <a:latin typeface="Frutiger 57Cn"/>
                <a:cs typeface="Frutiger 57Cn"/>
              </a:rPr>
              <a:t>for </a:t>
            </a:r>
            <a:r>
              <a:rPr lang="en-US" sz="3200" i="1" dirty="0">
                <a:latin typeface="Frutiger 57Cn"/>
                <a:cs typeface="Frutiger 57Cn"/>
              </a:rPr>
              <a:t>men coming from Judea to rule the world</a:t>
            </a:r>
            <a:r>
              <a:rPr lang="en-US" sz="3200" dirty="0">
                <a:latin typeface="Frutiger 57Cn"/>
                <a:cs typeface="Frutiger 57Cn"/>
              </a:rPr>
              <a:t>. This prediction… the Jews took to themselves; accordingly they revolted” </a:t>
            </a:r>
            <a:r>
              <a:rPr lang="en-US" sz="3200" dirty="0" smtClean="0">
                <a:latin typeface="Frutiger 57Cn"/>
                <a:cs typeface="Frutiger 57Cn"/>
              </a:rPr>
              <a:t>(Suetonius, </a:t>
            </a:r>
            <a:br>
              <a:rPr lang="en-US" sz="3200" dirty="0" smtClean="0">
                <a:latin typeface="Frutiger 57Cn"/>
                <a:cs typeface="Frutiger 57Cn"/>
              </a:rPr>
            </a:br>
            <a:r>
              <a:rPr lang="en-US" sz="3200" i="1" dirty="0" smtClean="0">
                <a:latin typeface="Frutiger 57Cn"/>
                <a:cs typeface="Frutiger 57Cn"/>
              </a:rPr>
              <a:t>Lives </a:t>
            </a:r>
            <a:r>
              <a:rPr lang="en-US" sz="3200" i="1" dirty="0">
                <a:latin typeface="Frutiger 57Cn"/>
                <a:cs typeface="Frutiger 57Cn"/>
              </a:rPr>
              <a:t>of the Caesars—Vespasian</a:t>
            </a:r>
            <a:r>
              <a:rPr lang="en-US" sz="3200" dirty="0">
                <a:latin typeface="Frutiger 57Cn"/>
                <a:cs typeface="Frutiger 57Cn"/>
              </a:rPr>
              <a:t>, book IV:5). </a:t>
            </a:r>
          </a:p>
        </p:txBody>
      </p:sp>
    </p:spTree>
    <p:extLst>
      <p:ext uri="{BB962C8B-B14F-4D97-AF65-F5344CB8AC3E}">
        <p14:creationId xmlns:p14="http://schemas.microsoft.com/office/powerpoint/2010/main" val="10219576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Roman historians say:</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dirty="0" smtClean="0">
                <a:latin typeface="Frutiger 57Cn"/>
                <a:cs typeface="Frutiger 57Cn"/>
              </a:rPr>
              <a:t>“</a:t>
            </a:r>
            <a:r>
              <a:rPr lang="en-US" sz="3200" dirty="0">
                <a:latin typeface="Frutiger 57Cn"/>
                <a:cs typeface="Frutiger 57Cn"/>
              </a:rPr>
              <a:t>There was a firm </a:t>
            </a:r>
            <a:r>
              <a:rPr lang="en-US" sz="3200" dirty="0" smtClean="0">
                <a:latin typeface="Frutiger 57Cn"/>
                <a:cs typeface="Frutiger 57Cn"/>
              </a:rPr>
              <a:t>persuasion … </a:t>
            </a:r>
            <a:r>
              <a:rPr lang="en-US" sz="3200" dirty="0">
                <a:latin typeface="Frutiger 57Cn"/>
                <a:cs typeface="Frutiger 57Cn"/>
              </a:rPr>
              <a:t>that </a:t>
            </a:r>
            <a:r>
              <a:rPr lang="en-US" sz="3200" i="1" dirty="0">
                <a:latin typeface="Frutiger 57Cn"/>
                <a:cs typeface="Frutiger 57Cn"/>
              </a:rPr>
              <a:t>at this very time</a:t>
            </a:r>
            <a:r>
              <a:rPr lang="en-US" sz="3200" dirty="0">
                <a:latin typeface="Frutiger 57Cn"/>
                <a:cs typeface="Frutiger 57Cn"/>
              </a:rPr>
              <a:t>, </a:t>
            </a:r>
            <a:r>
              <a:rPr lang="en-US" sz="3200" i="1" dirty="0">
                <a:latin typeface="Frutiger 57Cn"/>
                <a:cs typeface="Frutiger 57Cn"/>
              </a:rPr>
              <a:t>the East </a:t>
            </a:r>
            <a:r>
              <a:rPr lang="en-US" sz="3200" dirty="0">
                <a:latin typeface="Frutiger 57Cn"/>
                <a:cs typeface="Frutiger 57Cn"/>
              </a:rPr>
              <a:t>was to grow powerful, and </a:t>
            </a:r>
            <a:r>
              <a:rPr lang="en-US" sz="3200" i="1" dirty="0">
                <a:latin typeface="Frutiger 57Cn"/>
                <a:cs typeface="Frutiger 57Cn"/>
              </a:rPr>
              <a:t>rulers coming from Judea were to acquire a universal empire”</a:t>
            </a:r>
            <a:r>
              <a:rPr lang="en-US" sz="3200" dirty="0">
                <a:latin typeface="Frutiger 57Cn"/>
                <a:cs typeface="Frutiger 57Cn"/>
              </a:rPr>
              <a:t> (Tacitus: </a:t>
            </a:r>
            <a:r>
              <a:rPr lang="en-US" sz="3200" i="1" dirty="0">
                <a:latin typeface="Frutiger 57Cn"/>
                <a:cs typeface="Frutiger 57Cn"/>
              </a:rPr>
              <a:t>Histories, </a:t>
            </a:r>
            <a:r>
              <a:rPr lang="en-US" sz="3200" dirty="0">
                <a:latin typeface="Frutiger 57Cn"/>
                <a:cs typeface="Frutiger 57Cn"/>
              </a:rPr>
              <a:t>5:13). </a:t>
            </a:r>
          </a:p>
        </p:txBody>
      </p:sp>
      <p:sp>
        <p:nvSpPr>
          <p:cNvPr id="5" name="Text Box 3"/>
          <p:cNvSpPr txBox="1">
            <a:spLocks noChangeArrowheads="1"/>
          </p:cNvSpPr>
          <p:nvPr/>
        </p:nvSpPr>
        <p:spPr bwMode="auto">
          <a:xfrm>
            <a:off x="914400" y="3657600"/>
            <a:ext cx="807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dirty="0">
                <a:latin typeface="Frutiger 57Cn"/>
                <a:cs typeface="Frutiger 57Cn"/>
              </a:rPr>
              <a:t>“About that time one from their country </a:t>
            </a:r>
            <a:r>
              <a:rPr lang="en-US" sz="3200" dirty="0" smtClean="0">
                <a:latin typeface="Frutiger 57Cn"/>
                <a:cs typeface="Frutiger 57Cn"/>
              </a:rPr>
              <a:t>should </a:t>
            </a:r>
            <a:r>
              <a:rPr lang="en-US" sz="3200" i="1" dirty="0" smtClean="0">
                <a:latin typeface="Frutiger 57Cn"/>
                <a:cs typeface="Frutiger 57Cn"/>
              </a:rPr>
              <a:t>become </a:t>
            </a:r>
            <a:r>
              <a:rPr lang="en-US" sz="3200" i="1" dirty="0">
                <a:latin typeface="Frutiger 57Cn"/>
                <a:cs typeface="Frutiger 57Cn"/>
              </a:rPr>
              <a:t>governor of the </a:t>
            </a:r>
            <a:r>
              <a:rPr lang="en-US" sz="3200" i="1" dirty="0" smtClean="0">
                <a:latin typeface="Frutiger 57Cn"/>
                <a:cs typeface="Frutiger 57Cn"/>
              </a:rPr>
              <a:t>habitable earth</a:t>
            </a:r>
            <a:r>
              <a:rPr lang="en-US" sz="3200" i="1" dirty="0">
                <a:latin typeface="Frutiger 57Cn"/>
                <a:cs typeface="Frutiger 57Cn"/>
              </a:rPr>
              <a:t>”</a:t>
            </a:r>
            <a:r>
              <a:rPr lang="en-US" sz="3200" dirty="0">
                <a:latin typeface="Frutiger 57Cn"/>
                <a:cs typeface="Frutiger 57Cn"/>
              </a:rPr>
              <a:t>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(Josephus, </a:t>
            </a:r>
            <a:r>
              <a:rPr lang="en-US" sz="3200" i="1" dirty="0" smtClean="0">
                <a:latin typeface="Frutiger 57Cn"/>
                <a:cs typeface="Frutiger 57Cn"/>
              </a:rPr>
              <a:t>Wars </a:t>
            </a:r>
            <a:r>
              <a:rPr lang="en-US" sz="3200" i="1" dirty="0">
                <a:latin typeface="Frutiger 57Cn"/>
                <a:cs typeface="Frutiger 57Cn"/>
              </a:rPr>
              <a:t>of the Jews, </a:t>
            </a:r>
            <a:r>
              <a:rPr lang="en-US" sz="3200" dirty="0">
                <a:latin typeface="Frutiger 57Cn"/>
                <a:cs typeface="Frutiger 57Cn"/>
              </a:rPr>
              <a:t>6:5:4). </a:t>
            </a:r>
          </a:p>
        </p:txBody>
      </p:sp>
    </p:spTree>
    <p:extLst>
      <p:ext uri="{BB962C8B-B14F-4D97-AF65-F5344CB8AC3E}">
        <p14:creationId xmlns:p14="http://schemas.microsoft.com/office/powerpoint/2010/main" val="13511257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Matthew 2:1-23</a:t>
            </a:r>
          </a:p>
        </p:txBody>
      </p:sp>
      <p:sp>
        <p:nvSpPr>
          <p:cNvPr id="52226" name="Text Box 3"/>
          <p:cNvSpPr txBox="1">
            <a:spLocks noChangeArrowheads="1"/>
          </p:cNvSpPr>
          <p:nvPr/>
        </p:nvSpPr>
        <p:spPr bwMode="auto">
          <a:xfrm>
            <a:off x="762000" y="1131888"/>
            <a:ext cx="8077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  And </a:t>
            </a:r>
            <a:r>
              <a:rPr lang="en-US" sz="3200" dirty="0">
                <a:latin typeface="Frutiger 57Cn"/>
                <a:cs typeface="Frutiger 57Cn"/>
              </a:rPr>
              <a:t>when he had gathered all the chief priests and scribes of the people together, he inquired of them where the Christ was to be born.</a:t>
            </a:r>
          </a:p>
          <a:p>
            <a:pPr algn="l"/>
            <a:r>
              <a:rPr lang="en-US" sz="3200" dirty="0" smtClean="0">
                <a:latin typeface="Frutiger 57Cn"/>
                <a:cs typeface="Frutiger 57Cn"/>
              </a:rPr>
              <a:t>5  </a:t>
            </a:r>
            <a:r>
              <a:rPr lang="en-US" sz="3200" dirty="0">
                <a:latin typeface="Frutiger 57Cn"/>
                <a:cs typeface="Frutiger 57Cn"/>
              </a:rPr>
              <a:t>So they said to him, “In Bethlehem of Judea, for thus it is written by the prophet:</a:t>
            </a:r>
          </a:p>
          <a:p>
            <a:pPr algn="l"/>
            <a:r>
              <a:rPr lang="en-US" sz="3200" dirty="0">
                <a:latin typeface="Frutiger 57Cn"/>
                <a:cs typeface="Frutiger 57Cn"/>
              </a:rPr>
              <a:t>6  ‘But you, Bethlehem, in the land of Judah, </a:t>
            </a:r>
            <a:r>
              <a:rPr lang="en-US" sz="3200" dirty="0" smtClean="0">
                <a:latin typeface="Frutiger 57Cn"/>
                <a:cs typeface="Frutiger 57Cn"/>
              </a:rPr>
              <a:t>are </a:t>
            </a:r>
            <a:r>
              <a:rPr lang="en-US" sz="3200" dirty="0">
                <a:latin typeface="Frutiger 57Cn"/>
                <a:cs typeface="Frutiger 57Cn"/>
              </a:rPr>
              <a:t>not the least among the rulers of Judah; </a:t>
            </a:r>
            <a:r>
              <a:rPr lang="en-US" sz="3200" dirty="0" smtClean="0">
                <a:latin typeface="Frutiger 57Cn"/>
                <a:cs typeface="Frutiger 57Cn"/>
              </a:rPr>
              <a:t>for </a:t>
            </a:r>
            <a:r>
              <a:rPr lang="en-US" sz="3200" dirty="0">
                <a:latin typeface="Frutiger 57Cn"/>
                <a:cs typeface="Frutiger 57Cn"/>
              </a:rPr>
              <a:t>out of you shall come a Ruler Who will shepherd My people Israel.’”</a:t>
            </a:r>
          </a:p>
        </p:txBody>
      </p:sp>
    </p:spTree>
    <p:extLst>
      <p:ext uri="{BB962C8B-B14F-4D97-AF65-F5344CB8AC3E}">
        <p14:creationId xmlns:p14="http://schemas.microsoft.com/office/powerpoint/2010/main" val="9785330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Micah 5:2</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  But </a:t>
            </a:r>
            <a:r>
              <a:rPr lang="en-US" sz="3200" dirty="0">
                <a:latin typeface="Frutiger 57Cn"/>
                <a:cs typeface="Frutiger 57Cn"/>
              </a:rPr>
              <a:t>you, Bethlehem </a:t>
            </a:r>
            <a:r>
              <a:rPr lang="en-US" sz="3200" dirty="0" err="1">
                <a:latin typeface="Frutiger 57Cn"/>
                <a:cs typeface="Frutiger 57Cn"/>
              </a:rPr>
              <a:t>Ephrathah</a:t>
            </a:r>
            <a:r>
              <a:rPr lang="en-US" sz="3200" dirty="0">
                <a:latin typeface="Frutiger 57Cn"/>
                <a:cs typeface="Frutiger 57Cn"/>
              </a:rPr>
              <a:t>, though you are little among the thousands of Judah, yet out of you shall come forth to Me the One to be Ruler in Israel, Whose goings forth are from of old, from everlasting.</a:t>
            </a:r>
          </a:p>
        </p:txBody>
      </p:sp>
    </p:spTree>
    <p:extLst>
      <p:ext uri="{BB962C8B-B14F-4D97-AF65-F5344CB8AC3E}">
        <p14:creationId xmlns:p14="http://schemas.microsoft.com/office/powerpoint/2010/main" val="18889719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Matthew 2:1-23</a:t>
            </a:r>
          </a:p>
        </p:txBody>
      </p:sp>
      <p:sp>
        <p:nvSpPr>
          <p:cNvPr id="52226" name="Text Box 3"/>
          <p:cNvSpPr txBox="1">
            <a:spLocks noChangeArrowheads="1"/>
          </p:cNvSpPr>
          <p:nvPr/>
        </p:nvSpPr>
        <p:spPr bwMode="auto">
          <a:xfrm>
            <a:off x="762000" y="1131888"/>
            <a:ext cx="8077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7  Then </a:t>
            </a:r>
            <a:r>
              <a:rPr lang="en-US" sz="3200" dirty="0">
                <a:latin typeface="Frutiger 57Cn"/>
                <a:cs typeface="Frutiger 57Cn"/>
              </a:rPr>
              <a:t>Herod, when he had secretly called the wise men, determined from them what time the star appeared.</a:t>
            </a:r>
          </a:p>
          <a:p>
            <a:pPr algn="l"/>
            <a:r>
              <a:rPr lang="en-US" sz="3200" dirty="0" smtClean="0">
                <a:latin typeface="Frutiger 57Cn"/>
                <a:cs typeface="Frutiger 57Cn"/>
              </a:rPr>
              <a:t>8  </a:t>
            </a:r>
            <a:r>
              <a:rPr lang="en-US" sz="3200" dirty="0">
                <a:latin typeface="Frutiger 57Cn"/>
                <a:cs typeface="Frutiger 57Cn"/>
              </a:rPr>
              <a:t>And he sent them to Bethlehem and said, “Go and search carefully for the young Child, and when you have found Him, bring back word to me, that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I </a:t>
            </a:r>
            <a:r>
              <a:rPr lang="en-US" sz="3200" dirty="0">
                <a:latin typeface="Frutiger 57Cn"/>
                <a:cs typeface="Frutiger 57Cn"/>
              </a:rPr>
              <a:t>may come and worship Him also.”</a:t>
            </a:r>
          </a:p>
        </p:txBody>
      </p:sp>
    </p:spTree>
    <p:extLst>
      <p:ext uri="{BB962C8B-B14F-4D97-AF65-F5344CB8AC3E}">
        <p14:creationId xmlns:p14="http://schemas.microsoft.com/office/powerpoint/2010/main" val="6178400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Matthew 2:1-23</a:t>
            </a:r>
          </a:p>
        </p:txBody>
      </p:sp>
      <p:sp>
        <p:nvSpPr>
          <p:cNvPr id="52226" name="Text Box 3"/>
          <p:cNvSpPr txBox="1">
            <a:spLocks noChangeArrowheads="1"/>
          </p:cNvSpPr>
          <p:nvPr/>
        </p:nvSpPr>
        <p:spPr bwMode="auto">
          <a:xfrm>
            <a:off x="762000" y="1131888"/>
            <a:ext cx="8077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9  When they heard the king, they departed; and behold, the star which they had seen in the East went before them, till it came and stood over where the young Child was.</a:t>
            </a:r>
          </a:p>
          <a:p>
            <a:pPr algn="l"/>
            <a:r>
              <a:rPr lang="en-US" sz="3200" dirty="0">
                <a:latin typeface="Frutiger 57Cn"/>
                <a:cs typeface="Frutiger 57Cn"/>
              </a:rPr>
              <a:t>10  When they saw the star, they rejoiced with exceedingly great joy.</a:t>
            </a:r>
          </a:p>
          <a:p>
            <a:pPr algn="l"/>
            <a:r>
              <a:rPr lang="en-US" sz="3200" dirty="0" smtClean="0">
                <a:latin typeface="Frutiger 57Cn"/>
                <a:cs typeface="Frutiger 57Cn"/>
              </a:rPr>
              <a:t>11  And </a:t>
            </a:r>
            <a:r>
              <a:rPr lang="en-US" sz="3200" dirty="0">
                <a:latin typeface="Frutiger 57Cn"/>
                <a:cs typeface="Frutiger 57Cn"/>
              </a:rPr>
              <a:t>when they had come into the house, they saw the young Child with Mary His mother, and fell down and worshiped Him. </a:t>
            </a:r>
            <a:r>
              <a:rPr lang="en-US" sz="3200" dirty="0" smtClean="0">
                <a:latin typeface="Frutiger 57Cn"/>
                <a:cs typeface="Frutiger 57Cn"/>
              </a:rPr>
              <a:t>And </a:t>
            </a:r>
            <a:r>
              <a:rPr lang="en-US" sz="3200" dirty="0">
                <a:latin typeface="Frutiger 57Cn"/>
                <a:cs typeface="Frutiger 57Cn"/>
              </a:rPr>
              <a:t>when they had opened their treasures, they presented gifts to Him: gold, frankincense, and myrrh.</a:t>
            </a:r>
          </a:p>
        </p:txBody>
      </p:sp>
    </p:spTree>
    <p:extLst>
      <p:ext uri="{BB962C8B-B14F-4D97-AF65-F5344CB8AC3E}">
        <p14:creationId xmlns:p14="http://schemas.microsoft.com/office/powerpoint/2010/main" val="26266819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Matthew 2:1-23</a:t>
            </a:r>
          </a:p>
        </p:txBody>
      </p:sp>
      <p:sp>
        <p:nvSpPr>
          <p:cNvPr id="52226" name="Text Box 3"/>
          <p:cNvSpPr txBox="1">
            <a:spLocks noChangeArrowheads="1"/>
          </p:cNvSpPr>
          <p:nvPr/>
        </p:nvSpPr>
        <p:spPr bwMode="auto">
          <a:xfrm>
            <a:off x="762000" y="1131888"/>
            <a:ext cx="8077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9  When they heard the king, they departed; and behold, the star which they had seen in the East went before them, till it came and stood over where the young Child was.</a:t>
            </a:r>
          </a:p>
          <a:p>
            <a:pPr algn="l"/>
            <a:r>
              <a:rPr lang="en-US" sz="3200" dirty="0">
                <a:latin typeface="Frutiger 57Cn"/>
                <a:cs typeface="Frutiger 57Cn"/>
              </a:rPr>
              <a:t>10  When they saw the star, they rejoiced with exceedingly great joy.</a:t>
            </a:r>
          </a:p>
          <a:p>
            <a:pPr algn="l"/>
            <a:r>
              <a:rPr lang="en-US" sz="3200" dirty="0" smtClean="0">
                <a:latin typeface="Frutiger 57Cn"/>
                <a:cs typeface="Frutiger 57Cn"/>
              </a:rPr>
              <a:t>11  And </a:t>
            </a:r>
            <a:r>
              <a:rPr lang="en-US" sz="3200" dirty="0">
                <a:latin typeface="Frutiger 57Cn"/>
                <a:cs typeface="Frutiger 57Cn"/>
              </a:rPr>
              <a:t>when they had come into the house, they saw the young Child with Mary His mother, and fell down and worshiped Him. </a:t>
            </a:r>
            <a:r>
              <a:rPr lang="en-US" sz="3200" dirty="0" smtClean="0">
                <a:latin typeface="Frutiger 57Cn"/>
                <a:cs typeface="Frutiger 57Cn"/>
              </a:rPr>
              <a:t>And </a:t>
            </a:r>
            <a:r>
              <a:rPr lang="en-US" sz="3200" dirty="0">
                <a:latin typeface="Frutiger 57Cn"/>
                <a:cs typeface="Frutiger 57Cn"/>
              </a:rPr>
              <a:t>when they had opened their treasures, they presented gifts to Him: </a:t>
            </a:r>
            <a:r>
              <a:rPr lang="en-US" sz="3200" dirty="0">
                <a:solidFill>
                  <a:srgbClr val="FFE0A3"/>
                </a:solidFill>
                <a:latin typeface="Frutiger 57Cn"/>
                <a:cs typeface="Frutiger 57Cn"/>
              </a:rPr>
              <a:t>gold, frankincense, </a:t>
            </a:r>
            <a:r>
              <a:rPr lang="en-US" sz="3200" dirty="0">
                <a:solidFill>
                  <a:srgbClr val="FFFFA9"/>
                </a:solidFill>
                <a:latin typeface="Frutiger 57Cn"/>
                <a:cs typeface="Frutiger 57Cn"/>
              </a:rPr>
              <a:t>and </a:t>
            </a:r>
            <a:r>
              <a:rPr lang="en-US" sz="3200" dirty="0">
                <a:solidFill>
                  <a:srgbClr val="FFE0A3"/>
                </a:solidFill>
                <a:latin typeface="Frutiger 57Cn"/>
                <a:cs typeface="Frutiger 57Cn"/>
              </a:rPr>
              <a:t>myrrh.</a:t>
            </a:r>
          </a:p>
        </p:txBody>
      </p:sp>
    </p:spTree>
    <p:extLst>
      <p:ext uri="{BB962C8B-B14F-4D97-AF65-F5344CB8AC3E}">
        <p14:creationId xmlns:p14="http://schemas.microsoft.com/office/powerpoint/2010/main" val="32480837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Exodus 30:34-37</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60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34 </a:t>
            </a:r>
            <a:r>
              <a:rPr lang="en-US" sz="3200" dirty="0">
                <a:latin typeface="Frutiger 57Cn"/>
                <a:cs typeface="Frutiger 57Cn"/>
              </a:rPr>
              <a:t>And the LORD said to Moses: “Take sweet spices, stacte and </a:t>
            </a:r>
            <a:r>
              <a:rPr lang="en-US" sz="3200" dirty="0" err="1">
                <a:latin typeface="Frutiger 57Cn"/>
                <a:cs typeface="Frutiger 57Cn"/>
              </a:rPr>
              <a:t>onycha</a:t>
            </a:r>
            <a:r>
              <a:rPr lang="en-US" sz="3200" dirty="0">
                <a:latin typeface="Frutiger 57Cn"/>
                <a:cs typeface="Frutiger 57Cn"/>
              </a:rPr>
              <a:t> and galbanum, and pure </a:t>
            </a:r>
            <a:r>
              <a:rPr lang="en-US" sz="3200" dirty="0">
                <a:solidFill>
                  <a:srgbClr val="FFE0A3"/>
                </a:solidFill>
                <a:latin typeface="Frutiger 57Cn"/>
                <a:cs typeface="Frutiger 57Cn"/>
              </a:rPr>
              <a:t>frankincense</a:t>
            </a:r>
            <a:r>
              <a:rPr lang="en-US" sz="3200" dirty="0">
                <a:latin typeface="Frutiger 57Cn"/>
                <a:cs typeface="Frutiger 57Cn"/>
              </a:rPr>
              <a:t> with these sweet spices; there shall be equal amounts of each.</a:t>
            </a:r>
          </a:p>
          <a:p>
            <a:pPr algn="l"/>
            <a:r>
              <a:rPr lang="en-US" sz="3200" dirty="0">
                <a:latin typeface="Frutiger 57Cn"/>
                <a:cs typeface="Frutiger 57Cn"/>
              </a:rPr>
              <a:t> 35 “You shall make of these an incense, a compound according to the art of the perfumer, salted, pure, and </a:t>
            </a:r>
            <a:r>
              <a:rPr lang="en-US" sz="3200" dirty="0" smtClean="0">
                <a:latin typeface="Frutiger 57Cn"/>
                <a:cs typeface="Frutiger 57Cn"/>
              </a:rPr>
              <a:t>holy . . .</a:t>
            </a:r>
            <a:endParaRPr lang="en-US" sz="3200" dirty="0">
              <a:latin typeface="Frutiger 57Cn"/>
              <a:cs typeface="Frutiger 57Cn"/>
            </a:endParaRPr>
          </a:p>
          <a:p>
            <a:pPr algn="l"/>
            <a:r>
              <a:rPr lang="en-US" sz="3200" dirty="0">
                <a:latin typeface="Frutiger 57Cn"/>
                <a:cs typeface="Frutiger 57Cn"/>
              </a:rPr>
              <a:t> 37 “But as for the incense which you shall make, you shall not make any for yourselves, according to its composition. It shall be to you holy for the LORD.</a:t>
            </a:r>
          </a:p>
          <a:p>
            <a:r>
              <a:rPr lang="en-US" sz="3200" b="1" dirty="0"/>
              <a:t> </a:t>
            </a:r>
            <a:endParaRPr lang="en-US" sz="3200" dirty="0"/>
          </a:p>
        </p:txBody>
      </p:sp>
    </p:spTree>
    <p:extLst>
      <p:ext uri="{BB962C8B-B14F-4D97-AF65-F5344CB8AC3E}">
        <p14:creationId xmlns:p14="http://schemas.microsoft.com/office/powerpoint/2010/main" val="32480453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19:39-40</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39  </a:t>
            </a:r>
            <a:r>
              <a:rPr lang="en-US" sz="3200" dirty="0">
                <a:latin typeface="Frutiger 57Cn"/>
                <a:cs typeface="Frutiger 57Cn"/>
              </a:rPr>
              <a:t>And Nicodemus, who at first came to Jesus by night, also came, bringing a mixture of </a:t>
            </a:r>
            <a:r>
              <a:rPr lang="en-US" sz="3200" dirty="0">
                <a:solidFill>
                  <a:schemeClr val="tx2">
                    <a:lumMod val="60000"/>
                    <a:lumOff val="40000"/>
                  </a:schemeClr>
                </a:solidFill>
                <a:latin typeface="Frutiger 57Cn"/>
                <a:cs typeface="Frutiger 57Cn"/>
              </a:rPr>
              <a:t>myrrh </a:t>
            </a:r>
            <a:r>
              <a:rPr lang="en-US" sz="3200" dirty="0">
                <a:latin typeface="Frutiger 57Cn"/>
                <a:cs typeface="Frutiger 57Cn"/>
              </a:rPr>
              <a:t>and aloes, about a hundred pounds.</a:t>
            </a:r>
          </a:p>
          <a:p>
            <a:pPr algn="l"/>
            <a:r>
              <a:rPr lang="en-US" sz="3200" dirty="0">
                <a:latin typeface="Frutiger 57Cn"/>
                <a:cs typeface="Frutiger 57Cn"/>
              </a:rPr>
              <a:t>40  Then they took the body of Jesus, and bound it in strips of linen with the spices, as the custom of the Jews is to bury.</a:t>
            </a:r>
          </a:p>
        </p:txBody>
      </p:sp>
    </p:spTree>
    <p:extLst>
      <p:ext uri="{BB962C8B-B14F-4D97-AF65-F5344CB8AC3E}">
        <p14:creationId xmlns:p14="http://schemas.microsoft.com/office/powerpoint/2010/main" val="38327009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0" y="914400"/>
            <a:ext cx="9144000" cy="5096780"/>
          </a:xfrm>
          <a:prstGeom prst="rect">
            <a:avLst/>
          </a:prstGeom>
          <a:noFill/>
          <a:ln w="12700">
            <a:noFill/>
            <a:miter lim="800000"/>
            <a:headEnd type="none" w="sm" len="sm"/>
            <a:tailEnd type="none" w="sm" len="sm"/>
          </a:ln>
          <a:effectLst>
            <a:outerShdw blurRad="63500" dist="38099" dir="2700000" algn="ctr" rotWithShape="0">
              <a:schemeClr val="bg1">
                <a:alpha val="74998"/>
              </a:schemeClr>
            </a:outerShdw>
          </a:effectLst>
        </p:spPr>
        <p:txBody>
          <a:bodyPr anchor="b">
            <a:spAutoFit/>
          </a:bodyPr>
          <a:lstStyle/>
          <a:p>
            <a:pPr>
              <a:lnSpc>
                <a:spcPct val="90000"/>
              </a:lnSpc>
              <a:defRPr/>
            </a:pPr>
            <a:r>
              <a:rPr lang="en-US" sz="7200" b="1" dirty="0">
                <a:latin typeface="Papyrus" charset="0"/>
              </a:rPr>
              <a:t>The Gospels</a:t>
            </a:r>
          </a:p>
          <a:p>
            <a:pPr>
              <a:lnSpc>
                <a:spcPct val="90000"/>
              </a:lnSpc>
              <a:defRPr/>
            </a:pPr>
            <a:endParaRPr lang="en-US" sz="5400" b="1" dirty="0">
              <a:latin typeface="Papyrus" charset="0"/>
            </a:endParaRPr>
          </a:p>
          <a:p>
            <a:pPr>
              <a:lnSpc>
                <a:spcPct val="90000"/>
              </a:lnSpc>
              <a:defRPr/>
            </a:pPr>
            <a:r>
              <a:rPr lang="en-US" sz="5400" b="1" dirty="0" smtClean="0">
                <a:latin typeface="Papyrus" charset="0"/>
              </a:rPr>
              <a:t>Jesus Christ’s</a:t>
            </a:r>
            <a:br>
              <a:rPr lang="en-US" sz="5400" b="1" dirty="0" smtClean="0">
                <a:latin typeface="Papyrus" charset="0"/>
              </a:rPr>
            </a:br>
            <a:r>
              <a:rPr lang="en-US" sz="5400" b="1" dirty="0" smtClean="0">
                <a:latin typeface="Papyrus" charset="0"/>
              </a:rPr>
              <a:t>Early </a:t>
            </a:r>
            <a:r>
              <a:rPr lang="en-US" sz="5400" b="1" dirty="0" smtClean="0">
                <a:latin typeface="Papyrus" charset="0"/>
              </a:rPr>
              <a:t>Childhood</a:t>
            </a:r>
          </a:p>
          <a:p>
            <a:pPr>
              <a:lnSpc>
                <a:spcPct val="90000"/>
              </a:lnSpc>
              <a:defRPr/>
            </a:pPr>
            <a:r>
              <a:rPr lang="en-US" sz="5400" b="1" dirty="0" smtClean="0">
                <a:latin typeface="Papyrus" charset="0"/>
              </a:rPr>
              <a:t>part 2</a:t>
            </a:r>
            <a:endParaRPr lang="en-US" sz="5400" b="1" dirty="0">
              <a:latin typeface="Papyrus" charset="0"/>
            </a:endParaRPr>
          </a:p>
          <a:p>
            <a:pPr>
              <a:lnSpc>
                <a:spcPct val="70000"/>
              </a:lnSpc>
              <a:defRPr/>
            </a:pPr>
            <a:endParaRPr lang="en-US" sz="7200" b="1" dirty="0">
              <a:latin typeface="Papyru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Matthew 2:1-23</a:t>
            </a: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12  Then, being divinely warned in a dream that they should not return to Herod, they departed for their own country another way. </a:t>
            </a:r>
          </a:p>
          <a:p>
            <a:pPr algn="l"/>
            <a:r>
              <a:rPr lang="en-US" sz="3200" dirty="0" smtClean="0">
                <a:latin typeface="Frutiger 57Cn"/>
                <a:cs typeface="Frutiger 57Cn"/>
              </a:rPr>
              <a:t>13  </a:t>
            </a:r>
            <a:r>
              <a:rPr lang="en-US" sz="3200" dirty="0" smtClean="0">
                <a:latin typeface="Frutiger 57Cn"/>
                <a:cs typeface="Frutiger 57Cn"/>
              </a:rPr>
              <a:t>Now </a:t>
            </a:r>
            <a:r>
              <a:rPr lang="en-US" sz="3200" dirty="0">
                <a:latin typeface="Frutiger 57Cn"/>
                <a:cs typeface="Frutiger 57Cn"/>
              </a:rPr>
              <a:t>when they had departed, behold, an angel of the Lord appeared to Joseph in a dream, saying, “Arise, take the young Child and His mother, flee to Egypt, and stay there until I bring you word; for Herod will seek the young Child to destroy Him.</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3175925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Matthew 2:1-23</a:t>
            </a: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14  When he arose, he took the young Child and His mother by night and departed for Egypt,</a:t>
            </a:r>
          </a:p>
          <a:p>
            <a:pPr algn="l"/>
            <a:r>
              <a:rPr lang="en-US" sz="3200" dirty="0">
                <a:latin typeface="Frutiger 57Cn"/>
                <a:cs typeface="Frutiger 57Cn"/>
              </a:rPr>
              <a:t>15  and was there until the death of Herod, that it might be fulfilled which was spoken by the Lord through the prophet, saying, “Out of Egypt I called My Son.”</a:t>
            </a:r>
            <a:endParaRPr lang="en-US" sz="3200" dirty="0">
              <a:latin typeface="Frutiger 57Cn"/>
              <a:cs typeface="Frutiger 57Cn"/>
            </a:endParaRPr>
          </a:p>
        </p:txBody>
      </p:sp>
    </p:spTree>
    <p:extLst>
      <p:ext uri="{BB962C8B-B14F-4D97-AF65-F5344CB8AC3E}">
        <p14:creationId xmlns:p14="http://schemas.microsoft.com/office/powerpoint/2010/main" val="14989566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Matthew 2:1-23</a:t>
            </a: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14  When he arose, he took the young Child and His mother by night and departed for Egypt,</a:t>
            </a:r>
          </a:p>
          <a:p>
            <a:pPr algn="l"/>
            <a:r>
              <a:rPr lang="en-US" sz="3200" dirty="0">
                <a:latin typeface="Frutiger 57Cn"/>
                <a:cs typeface="Frutiger 57Cn"/>
              </a:rPr>
              <a:t>15  and was there until the death of Herod, that it might be fulfilled which was spoken by the Lord through the prophet, saying, “Out of Egypt I called My Son.”</a:t>
            </a:r>
            <a:endParaRPr lang="en-US" sz="3200" dirty="0">
              <a:latin typeface="Frutiger 57Cn"/>
              <a:cs typeface="Frutiger 57Cn"/>
            </a:endParaRPr>
          </a:p>
        </p:txBody>
      </p:sp>
      <p:sp>
        <p:nvSpPr>
          <p:cNvPr id="5" name="Rectangle 2"/>
          <p:cNvSpPr>
            <a:spLocks noChangeArrowheads="1"/>
          </p:cNvSpPr>
          <p:nvPr/>
        </p:nvSpPr>
        <p:spPr bwMode="auto">
          <a:xfrm>
            <a:off x="0" y="38100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Hosea 11:1</a:t>
            </a:r>
            <a:endParaRPr lang="en-US" sz="4400" b="1" dirty="0" smtClean="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62000" y="4930775"/>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  When </a:t>
            </a:r>
            <a:r>
              <a:rPr lang="en-US" sz="3200" dirty="0">
                <a:latin typeface="Frutiger 57Cn"/>
                <a:cs typeface="Frutiger 57Cn"/>
              </a:rPr>
              <a:t>Israel was a child, I loved him, </a:t>
            </a:r>
            <a:r>
              <a:rPr lang="en-US" sz="3200" dirty="0" smtClean="0">
                <a:latin typeface="Frutiger 57Cn"/>
                <a:cs typeface="Frutiger 57Cn"/>
              </a:rPr>
              <a:t>and </a:t>
            </a:r>
            <a:r>
              <a:rPr lang="en-US" sz="3200" dirty="0">
                <a:latin typeface="Frutiger 57Cn"/>
                <a:cs typeface="Frutiger 57Cn"/>
              </a:rPr>
              <a:t>out of Egypt I called My son.</a:t>
            </a:r>
            <a:endParaRPr lang="en-US" sz="3200" dirty="0">
              <a:latin typeface="Frutiger 57Cn"/>
              <a:cs typeface="Frutiger 57Cn"/>
            </a:endParaRPr>
          </a:p>
        </p:txBody>
      </p:sp>
    </p:spTree>
    <p:extLst>
      <p:ext uri="{BB962C8B-B14F-4D97-AF65-F5344CB8AC3E}">
        <p14:creationId xmlns:p14="http://schemas.microsoft.com/office/powerpoint/2010/main" val="31546194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Matthew 2:1-23</a:t>
            </a:r>
          </a:p>
        </p:txBody>
      </p:sp>
      <p:sp>
        <p:nvSpPr>
          <p:cNvPr id="52226" name="Text Box 3"/>
          <p:cNvSpPr txBox="1">
            <a:spLocks noChangeArrowheads="1"/>
          </p:cNvSpPr>
          <p:nvPr/>
        </p:nvSpPr>
        <p:spPr bwMode="auto">
          <a:xfrm>
            <a:off x="762000" y="1131888"/>
            <a:ext cx="8077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16  Then </a:t>
            </a:r>
            <a:r>
              <a:rPr lang="en-US" sz="3200" dirty="0">
                <a:latin typeface="Frutiger 57Cn"/>
                <a:cs typeface="Frutiger 57Cn"/>
              </a:rPr>
              <a:t>Herod, when he saw that he was deceived by the wise men, was exceedingly angry; and he sent forth and put to death all the male children who were in Bethlehem and in all its districts, from two years old and under, according to the time which he had determined from the wise men</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8140979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Matthew 2:1-23</a:t>
            </a:r>
          </a:p>
        </p:txBody>
      </p:sp>
      <p:sp>
        <p:nvSpPr>
          <p:cNvPr id="52226" name="Text Box 3"/>
          <p:cNvSpPr txBox="1">
            <a:spLocks noChangeArrowheads="1"/>
          </p:cNvSpPr>
          <p:nvPr/>
        </p:nvSpPr>
        <p:spPr bwMode="auto">
          <a:xfrm>
            <a:off x="762000" y="1131888"/>
            <a:ext cx="8077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17  Then was fulfilled what was spoken by Jeremiah the prophet, saying:</a:t>
            </a:r>
          </a:p>
          <a:p>
            <a:pPr algn="l"/>
            <a:r>
              <a:rPr lang="en-US" sz="3200" dirty="0">
                <a:latin typeface="Frutiger 57Cn"/>
                <a:cs typeface="Frutiger 57Cn"/>
              </a:rPr>
              <a:t>18  “A voice was heard in Ramah, lamentation, weeping, and great mourning, Rachel weeping for her children, refusing to be comforted, because they are no more.” </a:t>
            </a:r>
          </a:p>
          <a:p>
            <a:pPr algn="l"/>
            <a:r>
              <a:rPr lang="en-US" sz="3200" dirty="0" smtClean="0">
                <a:latin typeface="Frutiger 57Cn"/>
                <a:cs typeface="Frutiger 57Cn"/>
              </a:rPr>
              <a:t>(quoting Jeremiah </a:t>
            </a:r>
            <a:r>
              <a:rPr lang="en-US" sz="3200" dirty="0">
                <a:latin typeface="Frutiger 57Cn"/>
                <a:cs typeface="Frutiger 57Cn"/>
              </a:rPr>
              <a:t>31:15)</a:t>
            </a:r>
          </a:p>
        </p:txBody>
      </p:sp>
    </p:spTree>
    <p:extLst>
      <p:ext uri="{BB962C8B-B14F-4D97-AF65-F5344CB8AC3E}">
        <p14:creationId xmlns:p14="http://schemas.microsoft.com/office/powerpoint/2010/main" val="15186568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Genesis 35:16-19</a:t>
            </a: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16  Then </a:t>
            </a:r>
            <a:r>
              <a:rPr lang="en-US" sz="3200" dirty="0">
                <a:latin typeface="Frutiger 57Cn"/>
                <a:cs typeface="Frutiger 57Cn"/>
              </a:rPr>
              <a:t>they journeyed from Bethel. And when there was but a little distance to go to </a:t>
            </a:r>
            <a:r>
              <a:rPr lang="en-US" sz="3200" dirty="0" err="1">
                <a:latin typeface="Frutiger 57Cn"/>
                <a:cs typeface="Frutiger 57Cn"/>
              </a:rPr>
              <a:t>Ephrath</a:t>
            </a:r>
            <a:r>
              <a:rPr lang="en-US" sz="3200" dirty="0">
                <a:latin typeface="Frutiger 57Cn"/>
                <a:cs typeface="Frutiger 57Cn"/>
              </a:rPr>
              <a:t>, Rachel labored in childbirth, and she had hard labor.</a:t>
            </a:r>
          </a:p>
          <a:p>
            <a:pPr algn="l"/>
            <a:r>
              <a:rPr lang="en-US" sz="3200" dirty="0">
                <a:latin typeface="Frutiger 57Cn"/>
                <a:cs typeface="Frutiger 57Cn"/>
              </a:rPr>
              <a:t>17  Now it came to pass, when she was in hard labor, that the midwife said to her, “Do not fear; you will have this son also.”</a:t>
            </a:r>
          </a:p>
          <a:p>
            <a:pPr algn="l"/>
            <a:r>
              <a:rPr lang="en-US" sz="3200" dirty="0">
                <a:latin typeface="Frutiger 57Cn"/>
                <a:cs typeface="Frutiger 57Cn"/>
              </a:rPr>
              <a:t>18  And so it was, as her soul was departing (for she died), that she called his name Ben-Oni; but his father called him Benjamin.</a:t>
            </a:r>
          </a:p>
          <a:p>
            <a:pPr algn="l"/>
            <a:r>
              <a:rPr lang="en-US" sz="3200" dirty="0">
                <a:latin typeface="Frutiger 57Cn"/>
                <a:cs typeface="Frutiger 57Cn"/>
              </a:rPr>
              <a:t>19  So Rachel died and was buried on the way to </a:t>
            </a:r>
            <a:r>
              <a:rPr lang="en-US" sz="3200" dirty="0" err="1">
                <a:latin typeface="Frutiger 57Cn"/>
                <a:cs typeface="Frutiger 57Cn"/>
              </a:rPr>
              <a:t>Ephrath</a:t>
            </a:r>
            <a:r>
              <a:rPr lang="en-US" sz="3200" dirty="0">
                <a:latin typeface="Frutiger 57Cn"/>
                <a:cs typeface="Frutiger 57Cn"/>
              </a:rPr>
              <a:t> (that is, Bethlehem).</a:t>
            </a:r>
          </a:p>
        </p:txBody>
      </p:sp>
    </p:spTree>
    <p:extLst>
      <p:ext uri="{BB962C8B-B14F-4D97-AF65-F5344CB8AC3E}">
        <p14:creationId xmlns:p14="http://schemas.microsoft.com/office/powerpoint/2010/main" val="29134852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4_Rachel's_Tomb_with_Bethlehem_beyonds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20127"/>
            <a:ext cx="10755221" cy="6585473"/>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Revelation 12:3-5</a:t>
            </a:r>
          </a:p>
        </p:txBody>
      </p:sp>
      <p:sp>
        <p:nvSpPr>
          <p:cNvPr id="52226" name="Text Box 3"/>
          <p:cNvSpPr txBox="1">
            <a:spLocks noChangeArrowheads="1"/>
          </p:cNvSpPr>
          <p:nvPr/>
        </p:nvSpPr>
        <p:spPr bwMode="auto">
          <a:xfrm>
            <a:off x="762000" y="1131888"/>
            <a:ext cx="80772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  </a:t>
            </a:r>
            <a:r>
              <a:rPr lang="en-US" sz="3200" dirty="0">
                <a:latin typeface="Frutiger 57Cn"/>
                <a:cs typeface="Frutiger 57Cn"/>
              </a:rPr>
              <a:t>And another sign appeared in heaven: behold, a great, fiery red dragon having seven heads and ten horns, and seven diadems on his heads.</a:t>
            </a:r>
          </a:p>
          <a:p>
            <a:pPr algn="l"/>
            <a:r>
              <a:rPr lang="en-US" sz="3200" dirty="0">
                <a:latin typeface="Frutiger 57Cn"/>
                <a:cs typeface="Frutiger 57Cn"/>
              </a:rPr>
              <a:t>4  His tail drew a third of the stars of heaven and threw them to the earth. And the dragon stood before the woman who was ready to give birth,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to </a:t>
            </a:r>
            <a:r>
              <a:rPr lang="en-US" sz="3200" dirty="0">
                <a:latin typeface="Frutiger 57Cn"/>
                <a:cs typeface="Frutiger 57Cn"/>
              </a:rPr>
              <a:t>devour her Child as soon as it was born.</a:t>
            </a:r>
          </a:p>
          <a:p>
            <a:pPr algn="l"/>
            <a:r>
              <a:rPr lang="en-US" sz="3200" dirty="0">
                <a:latin typeface="Frutiger 57Cn"/>
                <a:cs typeface="Frutiger 57Cn"/>
              </a:rPr>
              <a:t>5  She bore a male Child who was to rule all nations with a rod of iron. And her Child was caught up to God and His throne.</a:t>
            </a:r>
          </a:p>
        </p:txBody>
      </p:sp>
    </p:spTree>
    <p:extLst>
      <p:ext uri="{BB962C8B-B14F-4D97-AF65-F5344CB8AC3E}">
        <p14:creationId xmlns:p14="http://schemas.microsoft.com/office/powerpoint/2010/main" val="17942886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Matthew 2:1-23</a:t>
            </a:r>
          </a:p>
        </p:txBody>
      </p:sp>
      <p:sp>
        <p:nvSpPr>
          <p:cNvPr id="52226" name="Text Box 3"/>
          <p:cNvSpPr txBox="1">
            <a:spLocks noChangeArrowheads="1"/>
          </p:cNvSpPr>
          <p:nvPr/>
        </p:nvSpPr>
        <p:spPr bwMode="auto">
          <a:xfrm>
            <a:off x="762000" y="1131888"/>
            <a:ext cx="8077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19  But when Herod was dead</a:t>
            </a:r>
            <a:r>
              <a:rPr lang="en-US" sz="3200" dirty="0" smtClean="0">
                <a:latin typeface="Frutiger 57Cn"/>
                <a:cs typeface="Frutiger 57Cn"/>
              </a:rPr>
              <a:t>, </a:t>
            </a:r>
            <a:r>
              <a:rPr lang="en-US" sz="3200" dirty="0">
                <a:latin typeface="Frutiger 57Cn"/>
                <a:cs typeface="Frutiger 57Cn"/>
              </a:rPr>
              <a:t>behold, an angel of the Lord appeared in a dream to Joseph in Egypt,</a:t>
            </a:r>
          </a:p>
          <a:p>
            <a:pPr algn="l"/>
            <a:r>
              <a:rPr lang="en-US" sz="3200" dirty="0">
                <a:latin typeface="Frutiger 57Cn"/>
                <a:cs typeface="Frutiger 57Cn"/>
              </a:rPr>
              <a:t>20  saying, “Arise, take the young Child and His mother, and go to the land of Israel, for those who sought the young Child’s life are dead.”</a:t>
            </a:r>
          </a:p>
          <a:p>
            <a:pPr algn="l"/>
            <a:r>
              <a:rPr lang="en-US" sz="3200" dirty="0">
                <a:latin typeface="Frutiger 57Cn"/>
                <a:cs typeface="Frutiger 57Cn"/>
              </a:rPr>
              <a:t>21  Then he arose, took the young Child and His mother, and came into the land of Israel.</a:t>
            </a:r>
          </a:p>
          <a:p>
            <a:pPr algn="l"/>
            <a:r>
              <a:rPr lang="en-US" sz="3200" dirty="0" smtClean="0">
                <a:latin typeface="Frutiger 57Cn"/>
                <a:cs typeface="Frutiger 57Cn"/>
              </a:rPr>
              <a:t> </a:t>
            </a:r>
            <a:endParaRPr lang="en-US" sz="3200" dirty="0">
              <a:latin typeface="Frutiger 57Cn"/>
              <a:cs typeface="Frutiger 57Cn"/>
            </a:endParaRPr>
          </a:p>
        </p:txBody>
      </p:sp>
    </p:spTree>
    <p:extLst>
      <p:ext uri="{BB962C8B-B14F-4D97-AF65-F5344CB8AC3E}">
        <p14:creationId xmlns:p14="http://schemas.microsoft.com/office/powerpoint/2010/main" val="18779003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rdium_0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0"/>
            <a:ext cx="10637043" cy="7315200"/>
          </a:xfrm>
          <a:prstGeom prst="rect">
            <a:avLst/>
          </a:prstGeom>
        </p:spPr>
      </p:pic>
    </p:spTree>
    <p:extLst>
      <p:ext uri="{BB962C8B-B14F-4D97-AF65-F5344CB8AC3E}">
        <p14:creationId xmlns:p14="http://schemas.microsoft.com/office/powerpoint/2010/main" val="4343090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_DSC27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136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83586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Matthew 2:1-23</a:t>
            </a:r>
          </a:p>
        </p:txBody>
      </p:sp>
      <p:sp>
        <p:nvSpPr>
          <p:cNvPr id="52226" name="Text Box 3"/>
          <p:cNvSpPr txBox="1">
            <a:spLocks noChangeArrowheads="1"/>
          </p:cNvSpPr>
          <p:nvPr/>
        </p:nvSpPr>
        <p:spPr bwMode="auto">
          <a:xfrm>
            <a:off x="762000" y="1131888"/>
            <a:ext cx="8077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19  But when Herod was dead</a:t>
            </a:r>
            <a:r>
              <a:rPr lang="en-US" sz="3200" dirty="0" smtClean="0">
                <a:latin typeface="Frutiger 57Cn"/>
                <a:cs typeface="Frutiger 57Cn"/>
              </a:rPr>
              <a:t>, </a:t>
            </a:r>
            <a:r>
              <a:rPr lang="en-US" sz="3200" dirty="0">
                <a:latin typeface="Frutiger 57Cn"/>
                <a:cs typeface="Frutiger 57Cn"/>
              </a:rPr>
              <a:t>behold, an angel of the Lord appeared in a dream to Joseph in Egypt,</a:t>
            </a:r>
          </a:p>
          <a:p>
            <a:pPr algn="l"/>
            <a:r>
              <a:rPr lang="en-US" sz="3200" dirty="0">
                <a:latin typeface="Frutiger 57Cn"/>
                <a:cs typeface="Frutiger 57Cn"/>
              </a:rPr>
              <a:t>20  saying, “Arise, take the young Child and His mother, and go to the land of Israel, for those who sought the young Child’s life are dead.”</a:t>
            </a:r>
          </a:p>
          <a:p>
            <a:pPr algn="l"/>
            <a:r>
              <a:rPr lang="en-US" sz="3200" dirty="0">
                <a:latin typeface="Frutiger 57Cn"/>
                <a:cs typeface="Frutiger 57Cn"/>
              </a:rPr>
              <a:t>21  Then he arose, took the young Child and His mother, and came into the land of Israel.</a:t>
            </a:r>
          </a:p>
          <a:p>
            <a:pPr algn="l"/>
            <a:r>
              <a:rPr lang="en-US" sz="3200" dirty="0" smtClean="0">
                <a:latin typeface="Frutiger 57Cn"/>
                <a:cs typeface="Frutiger 57Cn"/>
              </a:rPr>
              <a:t> </a:t>
            </a:r>
            <a:endParaRPr lang="en-US" sz="3200" dirty="0">
              <a:latin typeface="Frutiger 57Cn"/>
              <a:cs typeface="Frutiger 57Cn"/>
            </a:endParaRPr>
          </a:p>
        </p:txBody>
      </p:sp>
    </p:spTree>
    <p:extLst>
      <p:ext uri="{BB962C8B-B14F-4D97-AF65-F5344CB8AC3E}">
        <p14:creationId xmlns:p14="http://schemas.microsoft.com/office/powerpoint/2010/main" val="5295496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2</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:1-23</a:t>
            </a:r>
            <a:endParaRPr lang="en-US" sz="4400" b="1" dirty="0" smtClean="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22  But </a:t>
            </a:r>
            <a:r>
              <a:rPr lang="en-US" sz="3200" dirty="0">
                <a:latin typeface="Frutiger 57Cn"/>
                <a:cs typeface="Frutiger 57Cn"/>
              </a:rPr>
              <a:t>when he heard that </a:t>
            </a:r>
            <a:r>
              <a:rPr lang="en-US" sz="3200" dirty="0" err="1">
                <a:latin typeface="Frutiger 57Cn"/>
                <a:cs typeface="Frutiger 57Cn"/>
              </a:rPr>
              <a:t>Archelaus</a:t>
            </a:r>
            <a:r>
              <a:rPr lang="en-US" sz="3200" dirty="0">
                <a:latin typeface="Frutiger 57Cn"/>
                <a:cs typeface="Frutiger 57Cn"/>
              </a:rPr>
              <a:t> was reigning over Judea instead of his father Herod, he was afraid to go there. And being warned by God in a dream, he turned aside into the region of Galilee.</a:t>
            </a:r>
          </a:p>
          <a:p>
            <a:pPr algn="l"/>
            <a:r>
              <a:rPr lang="en-US" sz="3200" dirty="0" smtClean="0">
                <a:latin typeface="Frutiger 57Cn"/>
                <a:cs typeface="Frutiger 57Cn"/>
              </a:rPr>
              <a:t>23  </a:t>
            </a:r>
            <a:r>
              <a:rPr lang="en-US" sz="3200" dirty="0">
                <a:latin typeface="Frutiger 57Cn"/>
                <a:cs typeface="Frutiger 57Cn"/>
              </a:rPr>
              <a:t>And he came and dwelt in a city called Nazareth, that it might be fulfilled which was spoken by the prophets, “He shall be called a Nazarene.”</a:t>
            </a:r>
          </a:p>
        </p:txBody>
      </p:sp>
    </p:spTree>
    <p:extLst>
      <p:ext uri="{BB962C8B-B14F-4D97-AF65-F5344CB8AC3E}">
        <p14:creationId xmlns:p14="http://schemas.microsoft.com/office/powerpoint/2010/main" val="34753590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Isaiah 53:3</a:t>
            </a:r>
            <a:endParaRPr lang="en-US" sz="4400" b="1" dirty="0" smtClean="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  He </a:t>
            </a:r>
            <a:r>
              <a:rPr lang="en-US" sz="3200" dirty="0">
                <a:latin typeface="Frutiger 57Cn"/>
                <a:cs typeface="Frutiger 57Cn"/>
              </a:rPr>
              <a:t>is despised and rejected by men, a Man of sorrows and acquainted with grief. And we hid, as it were, our faces from Him; He was despised, and we did not esteem Him.</a:t>
            </a:r>
          </a:p>
        </p:txBody>
      </p:sp>
    </p:spTree>
    <p:extLst>
      <p:ext uri="{BB962C8B-B14F-4D97-AF65-F5344CB8AC3E}">
        <p14:creationId xmlns:p14="http://schemas.microsoft.com/office/powerpoint/2010/main" val="34945019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Isaiah 53:3</a:t>
            </a:r>
            <a:endParaRPr lang="en-US" sz="4400" b="1" dirty="0" smtClean="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  He </a:t>
            </a:r>
            <a:r>
              <a:rPr lang="en-US" sz="3200" dirty="0">
                <a:latin typeface="Frutiger 57Cn"/>
                <a:cs typeface="Frutiger 57Cn"/>
              </a:rPr>
              <a:t>is despised and rejected by men, a Man of sorrows and acquainted with grief. And we hid, as it were, our faces from Him; He was despised, and we did not esteem Him.</a:t>
            </a:r>
          </a:p>
        </p:txBody>
      </p:sp>
      <p:sp>
        <p:nvSpPr>
          <p:cNvPr id="5" name="Rectangle 2"/>
          <p:cNvSpPr>
            <a:spLocks noChangeArrowheads="1"/>
          </p:cNvSpPr>
          <p:nvPr/>
        </p:nvSpPr>
        <p:spPr bwMode="auto">
          <a:xfrm>
            <a:off x="0" y="2913122"/>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1:45-46</a:t>
            </a:r>
            <a:endParaRPr lang="en-US" sz="4400" b="1" dirty="0" smtClean="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62000" y="3810000"/>
            <a:ext cx="8077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45  Philip </a:t>
            </a:r>
            <a:r>
              <a:rPr lang="en-US" sz="3200" dirty="0">
                <a:latin typeface="Frutiger 57Cn"/>
                <a:cs typeface="Frutiger 57Cn"/>
              </a:rPr>
              <a:t>found Nathanael and said to him, “We have found Him of whom Moses in the law, and also the prophets, </a:t>
            </a:r>
            <a:r>
              <a:rPr lang="en-US" sz="3200" dirty="0" smtClean="0">
                <a:latin typeface="Frutiger 57Cn"/>
                <a:cs typeface="Frutiger 57Cn"/>
              </a:rPr>
              <a:t>wrote</a:t>
            </a:r>
            <a:r>
              <a:rPr lang="en-US" sz="3200" dirty="0">
                <a:latin typeface="Frutiger 57Cn"/>
                <a:cs typeface="Frutiger 57Cn"/>
              </a:rPr>
              <a:t>—</a:t>
            </a:r>
            <a:r>
              <a:rPr lang="en-US" sz="3200" dirty="0" smtClean="0">
                <a:latin typeface="Frutiger 57Cn"/>
                <a:cs typeface="Frutiger 57Cn"/>
              </a:rPr>
              <a:t>Jesus </a:t>
            </a:r>
            <a:r>
              <a:rPr lang="en-US" sz="3200" dirty="0">
                <a:latin typeface="Frutiger 57Cn"/>
                <a:cs typeface="Frutiger 57Cn"/>
              </a:rPr>
              <a:t>of Nazareth, the son of Joseph.”</a:t>
            </a:r>
          </a:p>
          <a:p>
            <a:pPr algn="l"/>
            <a:r>
              <a:rPr lang="en-US" sz="3200" dirty="0">
                <a:latin typeface="Frutiger 57Cn"/>
                <a:cs typeface="Frutiger 57Cn"/>
              </a:rPr>
              <a:t>46 And Nathanael said to him, </a:t>
            </a:r>
            <a:r>
              <a:rPr lang="en-US" sz="3200" i="1" dirty="0">
                <a:latin typeface="Frutiger 57Cn"/>
                <a:cs typeface="Frutiger 57Cn"/>
              </a:rPr>
              <a:t>“Can anything good come out of Nazareth?”</a:t>
            </a:r>
            <a:endParaRPr lang="en-US" sz="3200" dirty="0">
              <a:latin typeface="Frutiger 57Cn"/>
              <a:cs typeface="Frutiger 57Cn"/>
            </a:endParaRPr>
          </a:p>
        </p:txBody>
      </p:sp>
    </p:spTree>
    <p:extLst>
      <p:ext uri="{BB962C8B-B14F-4D97-AF65-F5344CB8AC3E}">
        <p14:creationId xmlns:p14="http://schemas.microsoft.com/office/powerpoint/2010/main" val="7323048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4680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rusalem_Jesus_tim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274638"/>
            <a:ext cx="8229600" cy="4636394"/>
          </a:xfrm>
          <a:prstGeom prst="rect">
            <a:avLst/>
          </a:prstGeom>
        </p:spPr>
      </p:pic>
    </p:spTree>
    <p:extLst>
      <p:ext uri="{BB962C8B-B14F-4D97-AF65-F5344CB8AC3E}">
        <p14:creationId xmlns:p14="http://schemas.microsoft.com/office/powerpoint/2010/main" val="7585302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mp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83"/>
            <a:ext cx="9144000" cy="6832379"/>
          </a:xfrm>
          <a:prstGeom prst="rect">
            <a:avLst/>
          </a:prstGeom>
        </p:spPr>
      </p:pic>
    </p:spTree>
    <p:extLst>
      <p:ext uri="{BB962C8B-B14F-4D97-AF65-F5344CB8AC3E}">
        <p14:creationId xmlns:p14="http://schemas.microsoft.com/office/powerpoint/2010/main" val="2182142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hidden="1"/>
          <p:cNvSpPr>
            <a:spLocks noGrp="1" noChangeArrowheads="1"/>
          </p:cNvSpPr>
          <p:nvPr>
            <p:ph type="title"/>
          </p:nvPr>
        </p:nvSpPr>
        <p:spPr/>
        <p:txBody>
          <a:bodyPr/>
          <a:lstStyle/>
          <a:p>
            <a:pPr eaLnBrk="1" hangingPunct="1"/>
            <a:endParaRPr lang="en-US" smtClean="0"/>
          </a:p>
        </p:txBody>
      </p:sp>
      <p:pic>
        <p:nvPicPr>
          <p:cNvPr id="104450" name="Picture 3" descr="Temple with Court of Women from east"/>
          <p:cNvPicPr preferRelativeResize="0">
            <a:picLocks noChangeAspect="1" noChangeArrowheads="1"/>
          </p:cNvPicPr>
          <p:nvPr>
            <p:custDataLst>
              <p:tags r:id="rId1"/>
            </p:custDataLst>
          </p:nvPr>
        </p:nvPicPr>
        <p:blipFill>
          <a:blip r:embed="rId4"/>
          <a:srcRect/>
          <a:stretch>
            <a:fillRect/>
          </a:stretch>
        </p:blipFill>
        <p:spPr bwMode="auto">
          <a:xfrm>
            <a:off x="-152400" y="-228600"/>
            <a:ext cx="9448800" cy="7088188"/>
          </a:xfrm>
          <a:prstGeom prst="rect">
            <a:avLst/>
          </a:prstGeom>
          <a:noFill/>
          <a:ln w="9525">
            <a:noFill/>
            <a:miter lim="800000"/>
            <a:headEnd/>
            <a:tailEnd/>
          </a:ln>
        </p:spPr>
      </p:pic>
      <p:sp>
        <p:nvSpPr>
          <p:cNvPr id="186372" name="Text Box 4"/>
          <p:cNvSpPr txBox="1">
            <a:spLocks noChangeArrowheads="1"/>
          </p:cNvSpPr>
          <p:nvPr/>
        </p:nvSpPr>
        <p:spPr bwMode="auto">
          <a:xfrm>
            <a:off x="0" y="6400800"/>
            <a:ext cx="9144000" cy="457200"/>
          </a:xfrm>
          <a:prstGeom prst="rect">
            <a:avLst/>
          </a:prstGeom>
          <a:noFill/>
          <a:ln w="9525">
            <a:noFill/>
            <a:miter lim="800000"/>
            <a:headEnd/>
            <a:tailEnd/>
          </a:ln>
          <a:effectLst/>
        </p:spPr>
        <p:txBody>
          <a:bodyPr/>
          <a:lstStyle/>
          <a:p>
            <a:pPr algn="ctr">
              <a:defRPr/>
            </a:pPr>
            <a:r>
              <a:rPr lang="en-US" sz="2200" dirty="0">
                <a:solidFill>
                  <a:schemeClr val="bg1"/>
                </a:solidFill>
                <a:effectLst>
                  <a:glow rad="76200">
                    <a:schemeClr val="tx1">
                      <a:alpha val="60000"/>
                    </a:schemeClr>
                  </a:glow>
                </a:effectLst>
                <a:latin typeface="Calibri" pitchFamily="34" charset="0"/>
                <a:cs typeface="Calibri" pitchFamily="34" charset="0"/>
              </a:rPr>
              <a:t>Jerusalem model Temple Court of Women from east</a:t>
            </a:r>
          </a:p>
        </p:txBody>
      </p:sp>
    </p:spTree>
    <p:extLst>
      <p:ext uri="{BB962C8B-B14F-4D97-AF65-F5344CB8AC3E}">
        <p14:creationId xmlns:p14="http://schemas.microsoft.com/office/powerpoint/2010/main" val="12175878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37 Mdl wmn anna 08_0809#A0B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5121"/>
            <a:ext cx="9144000" cy="6675759"/>
          </a:xfrm>
          <a:prstGeom prst="rect">
            <a:avLst/>
          </a:prstGeom>
        </p:spPr>
      </p:pic>
    </p:spTree>
    <p:extLst>
      <p:ext uri="{BB962C8B-B14F-4D97-AF65-F5344CB8AC3E}">
        <p14:creationId xmlns:p14="http://schemas.microsoft.com/office/powerpoint/2010/main" val="2853602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126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Zechariah offering incen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34029"/>
          </a:xfrm>
          <a:prstGeom prst="rect">
            <a:avLst/>
          </a:prstGeom>
        </p:spPr>
      </p:pic>
    </p:spTree>
    <p:extLst>
      <p:ext uri="{BB962C8B-B14F-4D97-AF65-F5344CB8AC3E}">
        <p14:creationId xmlns:p14="http://schemas.microsoft.com/office/powerpoint/2010/main" val="276339071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546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rodiumMap05022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74638"/>
            <a:ext cx="8229600" cy="5275385"/>
          </a:xfrm>
          <a:prstGeom prst="rect">
            <a:avLst/>
          </a:prstGeom>
        </p:spPr>
      </p:pic>
    </p:spTree>
    <p:extLst>
      <p:ext uri="{BB962C8B-B14F-4D97-AF65-F5344CB8AC3E}">
        <p14:creationId xmlns:p14="http://schemas.microsoft.com/office/powerpoint/2010/main" val="270016191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69_HCJudahMap03092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409094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descr="TwelveTribesofIsraelebib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193846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0"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6"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ChangeArrowheads="1"/>
          </p:cNvSpPr>
          <p:nvPr/>
        </p:nvSpPr>
        <p:spPr bwMode="auto">
          <a:xfrm>
            <a:off x="0" y="381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4400" b="1">
                <a:solidFill>
                  <a:schemeClr val="tx2"/>
                </a:solidFill>
                <a:latin typeface="BI Frutiger BoldItalic" charset="0"/>
              </a:rPr>
              <a:t>Matthew 1:17</a:t>
            </a:r>
            <a:endParaRPr lang="en-US" sz="4400" b="1" i="1">
              <a:solidFill>
                <a:schemeClr val="tx2"/>
              </a:solidFill>
              <a:latin typeface="BL Frutiger Black" charset="0"/>
            </a:endParaRPr>
          </a:p>
        </p:txBody>
      </p:sp>
      <p:sp>
        <p:nvSpPr>
          <p:cNvPr id="115714" name="Text Box 3"/>
          <p:cNvSpPr txBox="1">
            <a:spLocks noChangeArrowheads="1"/>
          </p:cNvSpPr>
          <p:nvPr/>
        </p:nvSpPr>
        <p:spPr bwMode="auto">
          <a:xfrm>
            <a:off x="762000" y="1349375"/>
            <a:ext cx="82296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a:latin typeface="Frutiger 57Cn" charset="0"/>
              </a:rPr>
              <a:t>17 So all the generations from Abraham to David are </a:t>
            </a:r>
            <a:r>
              <a:rPr lang="en-US" sz="3200">
                <a:solidFill>
                  <a:schemeClr val="accent1"/>
                </a:solidFill>
                <a:latin typeface="Frutiger 57Cn" charset="0"/>
              </a:rPr>
              <a:t>fourteen</a:t>
            </a:r>
            <a:r>
              <a:rPr lang="en-US" sz="3200">
                <a:latin typeface="Frutiger 57Cn" charset="0"/>
              </a:rPr>
              <a:t> generations, from David until the captivity in Babylon are </a:t>
            </a:r>
            <a:r>
              <a:rPr lang="en-US" sz="3200">
                <a:solidFill>
                  <a:schemeClr val="accent1"/>
                </a:solidFill>
                <a:latin typeface="Frutiger 57Cn" charset="0"/>
              </a:rPr>
              <a:t>fourteen</a:t>
            </a:r>
            <a:r>
              <a:rPr lang="en-US" sz="3200">
                <a:latin typeface="Frutiger 57Cn" charset="0"/>
              </a:rPr>
              <a:t> generations, and from the captivity in Babylon until the Christ are </a:t>
            </a:r>
            <a:r>
              <a:rPr lang="en-US" sz="3200">
                <a:solidFill>
                  <a:schemeClr val="accent1"/>
                </a:solidFill>
                <a:latin typeface="Frutiger 57Cn" charset="0"/>
              </a:rPr>
              <a:t>fourteen</a:t>
            </a:r>
            <a:r>
              <a:rPr lang="en-US" sz="3200">
                <a:latin typeface="Frutiger 57Cn" charset="0"/>
              </a:rPr>
              <a:t> generations.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ChangeArrowheads="1"/>
          </p:cNvSpPr>
          <p:nvPr/>
        </p:nvSpPr>
        <p:spPr bwMode="auto">
          <a:xfrm>
            <a:off x="0" y="381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4400" b="1">
                <a:solidFill>
                  <a:schemeClr val="tx2"/>
                </a:solidFill>
                <a:latin typeface="BI Frutiger BoldItalic" charset="0"/>
              </a:rPr>
              <a:t>Matthew 1:17</a:t>
            </a:r>
            <a:endParaRPr lang="en-US" sz="4400" b="1" i="1">
              <a:solidFill>
                <a:schemeClr val="tx2"/>
              </a:solidFill>
              <a:latin typeface="BL Frutiger Black" charset="0"/>
            </a:endParaRPr>
          </a:p>
        </p:txBody>
      </p:sp>
      <p:sp>
        <p:nvSpPr>
          <p:cNvPr id="117762" name="Text Box 3"/>
          <p:cNvSpPr txBox="1">
            <a:spLocks noChangeArrowheads="1"/>
          </p:cNvSpPr>
          <p:nvPr/>
        </p:nvSpPr>
        <p:spPr bwMode="auto">
          <a:xfrm>
            <a:off x="762000" y="1349375"/>
            <a:ext cx="8229600" cy="545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a:solidFill>
                  <a:srgbClr val="A1A1A1"/>
                </a:solidFill>
                <a:latin typeface="Frutiger 57Cn" charset="0"/>
              </a:rPr>
              <a:t>17 So all the generations from Abraham to David are fourteen generations, from David until the captivity in Babylon are fourteen generations, and from the captivity in Babylon until the Christ are fourteen generations.</a:t>
            </a:r>
          </a:p>
          <a:p>
            <a:pPr algn="l"/>
            <a:endParaRPr lang="en-US" sz="3200">
              <a:latin typeface="Frutiger 57Cn" charset="0"/>
            </a:endParaRPr>
          </a:p>
          <a:p>
            <a:pPr algn="l"/>
            <a:r>
              <a:rPr lang="en-US" sz="3200">
                <a:latin typeface="Frutiger 57Cn" charset="0"/>
              </a:rPr>
              <a:t>Roman numerals:  I = 1, V = 5, X = 10, L = 50, </a:t>
            </a:r>
          </a:p>
          <a:p>
            <a:pPr algn="l"/>
            <a:r>
              <a:rPr lang="en-US" sz="3200">
                <a:latin typeface="Frutiger 57Cn" charset="0"/>
              </a:rPr>
              <a:t>C = 100, D = 500, M = 1,000</a:t>
            </a:r>
          </a:p>
          <a:p>
            <a:pPr algn="l"/>
            <a:r>
              <a:rPr lang="en-US" sz="3200">
                <a:latin typeface="Frutiger 57Cn" charset="0"/>
              </a:rPr>
              <a:t>Hebrew numerals: A = 1, B = 2,… D = 4, V = 6</a:t>
            </a:r>
          </a:p>
          <a:p>
            <a:pPr algn="l"/>
            <a:r>
              <a:rPr lang="en-US" sz="3200">
                <a:solidFill>
                  <a:schemeClr val="accent1"/>
                </a:solidFill>
                <a:latin typeface="Frutiger 57Cn" charset="0"/>
              </a:rPr>
              <a:t>David = D-V-D</a:t>
            </a:r>
            <a:r>
              <a:rPr lang="en-US" sz="3200">
                <a:latin typeface="Frutiger 57Cn" charset="0"/>
              </a:rPr>
              <a:t>  D = 4, V = 6, D = 4    </a:t>
            </a:r>
            <a:r>
              <a:rPr lang="en-US" sz="3200">
                <a:solidFill>
                  <a:schemeClr val="accent1"/>
                </a:solidFill>
                <a:latin typeface="Frutiger 57Cn" charset="0"/>
              </a:rPr>
              <a:t>DVD = 14</a:t>
            </a:r>
            <a:endParaRPr lang="en-US" sz="3200">
              <a:latin typeface="Frutiger 57Cn" charset="0"/>
            </a:endParaRPr>
          </a:p>
          <a:p>
            <a:pPr algn="l"/>
            <a:endParaRPr lang="en-US" sz="3200">
              <a:latin typeface="Frutiger 57Cn" charset="0"/>
            </a:endParaRPr>
          </a:p>
        </p:txBody>
      </p:sp>
      <p:sp>
        <p:nvSpPr>
          <p:cNvPr id="117763" name="Rectangle 2"/>
          <p:cNvSpPr>
            <a:spLocks noChangeArrowheads="1"/>
          </p:cNvSpPr>
          <p:nvPr/>
        </p:nvSpPr>
        <p:spPr bwMode="auto">
          <a:xfrm>
            <a:off x="0" y="20574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6000" b="1">
                <a:solidFill>
                  <a:schemeClr val="accent1"/>
                </a:solidFill>
                <a:latin typeface="BI Frutiger BoldItalic" charset="0"/>
              </a:rPr>
              <a:t>DAVID DAVID DAVID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3010" name="Rectangle 2"/>
          <p:cNvSpPr>
            <a:spLocks noChangeArrowheads="1"/>
          </p:cNvSpPr>
          <p:nvPr/>
        </p:nvSpPr>
        <p:spPr bwMode="auto">
          <a:xfrm>
            <a:off x="0" y="1752600"/>
            <a:ext cx="9144000" cy="1847850"/>
          </a:xfrm>
          <a:prstGeom prst="rect">
            <a:avLst/>
          </a:prstGeom>
          <a:noFill/>
          <a:ln w="12700">
            <a:noFill/>
            <a:miter lim="800000"/>
            <a:headEnd type="none" w="sm" len="sm"/>
            <a:tailEnd type="none" w="sm" len="sm"/>
          </a:ln>
          <a:effectLst>
            <a:outerShdw blurRad="63500" dist="38099" dir="2700000" algn="ctr" rotWithShape="0">
              <a:schemeClr val="bg1">
                <a:alpha val="74998"/>
              </a:schemeClr>
            </a:outerShdw>
          </a:effectLst>
        </p:spPr>
        <p:txBody>
          <a:bodyPr anchor="b">
            <a:spAutoFit/>
          </a:bodyPr>
          <a:lstStyle/>
          <a:p>
            <a:pPr>
              <a:lnSpc>
                <a:spcPct val="90000"/>
              </a:lnSpc>
              <a:defRPr/>
            </a:pPr>
            <a:r>
              <a:rPr lang="en-US" sz="7200" b="1">
                <a:latin typeface="Papyrus" charset="0"/>
              </a:rPr>
              <a:t>The Gospels </a:t>
            </a:r>
          </a:p>
          <a:p>
            <a:pPr>
              <a:lnSpc>
                <a:spcPct val="70000"/>
              </a:lnSpc>
              <a:defRPr/>
            </a:pPr>
            <a:endParaRPr lang="en-US" sz="7200" b="1">
              <a:latin typeface="Papyru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6" name="Picture 1" descr="Gabriel appears to Mar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85283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ry and Elizabeth mee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00"/>
            <a:ext cx="9144000" cy="6818050"/>
          </a:xfrm>
          <a:prstGeom prst="rect">
            <a:avLst/>
          </a:prstGeom>
        </p:spPr>
      </p:pic>
    </p:spTree>
    <p:extLst>
      <p:ext uri="{BB962C8B-B14F-4D97-AF65-F5344CB8AC3E}">
        <p14:creationId xmlns:p14="http://schemas.microsoft.com/office/powerpoint/2010/main" val="601671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Matthew 2:1-23</a:t>
            </a:r>
          </a:p>
        </p:txBody>
      </p:sp>
      <p:sp>
        <p:nvSpPr>
          <p:cNvPr id="52226" name="Text Box 3"/>
          <p:cNvSpPr txBox="1">
            <a:spLocks noChangeArrowheads="1"/>
          </p:cNvSpPr>
          <p:nvPr/>
        </p:nvSpPr>
        <p:spPr bwMode="auto">
          <a:xfrm>
            <a:off x="762000" y="1131888"/>
            <a:ext cx="8077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solidFill>
                  <a:srgbClr val="FFFFCC"/>
                </a:solidFill>
                <a:latin typeface="Frutiger 57Cn"/>
                <a:cs typeface="Frutiger 57Cn"/>
              </a:rPr>
              <a:t>2:1  </a:t>
            </a:r>
            <a:r>
              <a:rPr lang="en-US" sz="3200" dirty="0">
                <a:latin typeface="Frutiger 57Cn"/>
                <a:cs typeface="Frutiger 57Cn"/>
              </a:rPr>
              <a:t>Now after Jesus was born in Bethlehem of Judea in the days of Herod the king, behold, wise men from the East came to Jerusalem,</a:t>
            </a:r>
          </a:p>
          <a:p>
            <a:pPr algn="l"/>
            <a:r>
              <a:rPr lang="en-US" sz="3200" dirty="0" smtClean="0">
                <a:latin typeface="Frutiger 57Cn"/>
                <a:cs typeface="Frutiger 57Cn"/>
              </a:rPr>
              <a:t>2  saying</a:t>
            </a:r>
            <a:r>
              <a:rPr lang="en-US" sz="3200" dirty="0">
                <a:latin typeface="Frutiger 57Cn"/>
                <a:cs typeface="Frutiger 57Cn"/>
              </a:rPr>
              <a:t>, “Where is He who has been born King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of </a:t>
            </a:r>
            <a:r>
              <a:rPr lang="en-US" sz="3200" dirty="0">
                <a:latin typeface="Frutiger 57Cn"/>
                <a:cs typeface="Frutiger 57Cn"/>
              </a:rPr>
              <a:t>the Jews? For we have seen His star in the East and have come to worship Him.</a:t>
            </a:r>
            <a:r>
              <a:rPr lang="en-US" sz="3200" dirty="0" smtClean="0">
                <a:latin typeface="Frutiger 57Cn"/>
                <a:cs typeface="Frutiger 57Cn"/>
              </a:rPr>
              <a:t>”</a:t>
            </a:r>
          </a:p>
          <a:p>
            <a:pPr algn="l"/>
            <a:r>
              <a:rPr lang="en-US" sz="3200" dirty="0">
                <a:latin typeface="Frutiger 57Cn"/>
                <a:cs typeface="Frutiger 57Cn"/>
              </a:rPr>
              <a:t>3  When Herod the king heard this, he was troubled, and all Jerusalem with him.</a:t>
            </a:r>
          </a:p>
          <a:p>
            <a:pPr algn="l"/>
            <a:endParaRPr lang="en-US" sz="3200" dirty="0">
              <a:latin typeface="Frutiger 57Cn"/>
              <a:cs typeface="Frutiger 57Cn"/>
            </a:endParaRPr>
          </a:p>
        </p:txBody>
      </p:sp>
    </p:spTree>
    <p:extLst>
      <p:ext uri="{BB962C8B-B14F-4D97-AF65-F5344CB8AC3E}">
        <p14:creationId xmlns:p14="http://schemas.microsoft.com/office/powerpoint/2010/main" val="29155851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_parther_empi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9144000" cy="6318657"/>
          </a:xfrm>
          <a:prstGeom prst="rect">
            <a:avLst/>
          </a:prstGeom>
        </p:spPr>
      </p:pic>
    </p:spTree>
    <p:extLst>
      <p:ext uri="{BB962C8B-B14F-4D97-AF65-F5344CB8AC3E}">
        <p14:creationId xmlns:p14="http://schemas.microsoft.com/office/powerpoint/2010/main" val="12320512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gionary178ybmy7.previ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9553370" cy="7150100"/>
          </a:xfrm>
          <a:prstGeom prst="rect">
            <a:avLst/>
          </a:prstGeom>
        </p:spPr>
      </p:pic>
    </p:spTree>
    <p:extLst>
      <p:ext uri="{BB962C8B-B14F-4D97-AF65-F5344CB8AC3E}">
        <p14:creationId xmlns:p14="http://schemas.microsoft.com/office/powerpoint/2010/main" val="25872306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D:\0Images\0Adds 2002\03 Jerusalem adds new\Holyland Hotel\sr\Temple with Court of Women from east.jpg"/>
</p:tagLst>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BL Frutiger Black"/>
        <a:ea typeface=""/>
        <a:cs typeface=""/>
      </a:majorFont>
      <a:minorFont>
        <a:latin typeface="B Frutiger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HD:Old Mac Files:Microsoft Office 98:Templates:Presentation Designs:Fireball</Template>
  <TotalTime>19270</TotalTime>
  <Words>1967</Words>
  <Application>Microsoft Macintosh PowerPoint</Application>
  <PresentationFormat>On-screen Show (4:3)</PresentationFormat>
  <Paragraphs>101</Paragraphs>
  <Slides>48</Slides>
  <Notes>11</Notes>
  <HiddenSlides>0</HiddenSlides>
  <MMClips>0</MMClips>
  <ScaleCrop>false</ScaleCrop>
  <HeadingPairs>
    <vt:vector size="4" baseType="variant">
      <vt:variant>
        <vt:lpstr>Theme</vt:lpstr>
      </vt:variant>
      <vt:variant>
        <vt:i4>3</vt:i4>
      </vt:variant>
      <vt:variant>
        <vt:lpstr>Slide Titles</vt:lpstr>
      </vt:variant>
      <vt:variant>
        <vt:i4>48</vt:i4>
      </vt:variant>
    </vt:vector>
  </HeadingPairs>
  <TitlesOfParts>
    <vt:vector size="51" baseType="lpstr">
      <vt:lpstr>Fireball</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Ideas for The Good News  </dc:title>
  <dc:creator/>
  <cp:lastModifiedBy>Scott Ashley</cp:lastModifiedBy>
  <cp:revision>511</cp:revision>
  <cp:lastPrinted>2002-04-29T19:33:49Z</cp:lastPrinted>
  <dcterms:created xsi:type="dcterms:W3CDTF">2002-04-29T15:32:00Z</dcterms:created>
  <dcterms:modified xsi:type="dcterms:W3CDTF">2012-06-16T05:13:23Z</dcterms:modified>
</cp:coreProperties>
</file>