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tif" ContentType="image/tiff"/>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2" r:id="rId2"/>
    <p:sldMasterId id="2147483660" r:id="rId3"/>
  </p:sldMasterIdLst>
  <p:notesMasterIdLst>
    <p:notesMasterId r:id="rId73"/>
  </p:notesMasterIdLst>
  <p:handoutMasterIdLst>
    <p:handoutMasterId r:id="rId74"/>
  </p:handoutMasterIdLst>
  <p:sldIdLst>
    <p:sldId id="1298" r:id="rId4"/>
    <p:sldId id="1301" r:id="rId5"/>
    <p:sldId id="1485" r:id="rId6"/>
    <p:sldId id="1480" r:id="rId7"/>
    <p:sldId id="1484" r:id="rId8"/>
    <p:sldId id="1482" r:id="rId9"/>
    <p:sldId id="1493" r:id="rId10"/>
    <p:sldId id="1494" r:id="rId11"/>
    <p:sldId id="1495" r:id="rId12"/>
    <p:sldId id="1491" r:id="rId13"/>
    <p:sldId id="1500" r:id="rId14"/>
    <p:sldId id="1501" r:id="rId15"/>
    <p:sldId id="1497" r:id="rId16"/>
    <p:sldId id="1512" r:id="rId17"/>
    <p:sldId id="1521" r:id="rId18"/>
    <p:sldId id="1510" r:id="rId19"/>
    <p:sldId id="1515" r:id="rId20"/>
    <p:sldId id="1517" r:id="rId21"/>
    <p:sldId id="1520" r:id="rId22"/>
    <p:sldId id="1516" r:id="rId23"/>
    <p:sldId id="1502" r:id="rId24"/>
    <p:sldId id="1513" r:id="rId25"/>
    <p:sldId id="1559" r:id="rId26"/>
    <p:sldId id="1524" r:id="rId27"/>
    <p:sldId id="1525" r:id="rId28"/>
    <p:sldId id="1526" r:id="rId29"/>
    <p:sldId id="1503" r:id="rId30"/>
    <p:sldId id="1528" r:id="rId31"/>
    <p:sldId id="1529" r:id="rId32"/>
    <p:sldId id="1530" r:id="rId33"/>
    <p:sldId id="1527" r:id="rId34"/>
    <p:sldId id="1531" r:id="rId35"/>
    <p:sldId id="1532" r:id="rId36"/>
    <p:sldId id="1533" r:id="rId37"/>
    <p:sldId id="1534" r:id="rId38"/>
    <p:sldId id="1535" r:id="rId39"/>
    <p:sldId id="1504" r:id="rId40"/>
    <p:sldId id="1505" r:id="rId41"/>
    <p:sldId id="1538" r:id="rId42"/>
    <p:sldId id="1536" r:id="rId43"/>
    <p:sldId id="1537" r:id="rId44"/>
    <p:sldId id="1541" r:id="rId45"/>
    <p:sldId id="1560" r:id="rId46"/>
    <p:sldId id="1544" r:id="rId47"/>
    <p:sldId id="1506" r:id="rId48"/>
    <p:sldId id="1546" r:id="rId49"/>
    <p:sldId id="1550" r:id="rId50"/>
    <p:sldId id="1551" r:id="rId51"/>
    <p:sldId id="1540" r:id="rId52"/>
    <p:sldId id="1552" r:id="rId53"/>
    <p:sldId id="1554" r:id="rId54"/>
    <p:sldId id="1555" r:id="rId55"/>
    <p:sldId id="1556" r:id="rId56"/>
    <p:sldId id="1557" r:id="rId57"/>
    <p:sldId id="1553" r:id="rId58"/>
    <p:sldId id="1558" r:id="rId59"/>
    <p:sldId id="1454" r:id="rId60"/>
    <p:sldId id="1518" r:id="rId61"/>
    <p:sldId id="1519" r:id="rId62"/>
    <p:sldId id="1511" r:id="rId63"/>
    <p:sldId id="1514" r:id="rId64"/>
    <p:sldId id="1334" r:id="rId65"/>
    <p:sldId id="1483" r:id="rId66"/>
    <p:sldId id="1332" r:id="rId67"/>
    <p:sldId id="1539" r:id="rId68"/>
    <p:sldId id="1300" r:id="rId69"/>
    <p:sldId id="1284" r:id="rId70"/>
    <p:sldId id="1287" r:id="rId71"/>
    <p:sldId id="1292" r:id="rId72"/>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0D0D"/>
    <a:srgbClr val="FFFFCC"/>
    <a:srgbClr val="F8FFB7"/>
    <a:srgbClr val="FFFFA9"/>
    <a:srgbClr val="FFCC66"/>
    <a:srgbClr val="CC0A0C"/>
    <a:srgbClr val="FFFFFF"/>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3" autoAdjust="0"/>
    <p:restoredTop sz="94705" autoAdjust="0"/>
  </p:normalViewPr>
  <p:slideViewPr>
    <p:cSldViewPr>
      <p:cViewPr>
        <p:scale>
          <a:sx n="76" d="100"/>
          <a:sy n="76" d="100"/>
        </p:scale>
        <p:origin x="-424"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73" Type="http://schemas.openxmlformats.org/officeDocument/2006/relationships/notesMaster" Target="notesMasters/notesMaster1.xml"/><Relationship Id="rId74" Type="http://schemas.openxmlformats.org/officeDocument/2006/relationships/handoutMaster" Target="handoutMasters/handout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defRPr sz="1200">
                <a:latin typeface="Times" charset="0"/>
                <a:ea typeface="+mn-ea"/>
                <a:cs typeface="+mn-cs"/>
              </a:defRPr>
            </a:lvl1pPr>
          </a:lstStyle>
          <a:p>
            <a:pPr>
              <a:defRPr/>
            </a:pPr>
            <a:endParaRPr lang="en-US"/>
          </a:p>
        </p:txBody>
      </p:sp>
      <p:sp>
        <p:nvSpPr>
          <p:cNvPr id="83971" name="Rectangle 3"/>
          <p:cNvSpPr>
            <a:spLocks noGrp="1" noChangeArrowheads="1"/>
          </p:cNvSpPr>
          <p:nvPr>
            <p:ph type="dt" sz="quarter" idx="1"/>
          </p:nvPr>
        </p:nvSpPr>
        <p:spPr bwMode="auto">
          <a:xfrm>
            <a:off x="3886200" y="0"/>
            <a:ext cx="2971800"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cs typeface="+mn-cs"/>
              </a:defRPr>
            </a:lvl1pPr>
          </a:lstStyle>
          <a:p>
            <a:pPr>
              <a:defRPr/>
            </a:pPr>
            <a:endParaRPr lang="en-US"/>
          </a:p>
        </p:txBody>
      </p:sp>
      <p:sp>
        <p:nvSpPr>
          <p:cNvPr id="83972" name="Rectangle 4"/>
          <p:cNvSpPr>
            <a:spLocks noGrp="1" noChangeArrowheads="1"/>
          </p:cNvSpPr>
          <p:nvPr>
            <p:ph type="ftr" sz="quarter" idx="2"/>
          </p:nvPr>
        </p:nvSpPr>
        <p:spPr bwMode="auto">
          <a:xfrm>
            <a:off x="0" y="8686800"/>
            <a:ext cx="2971800"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l">
              <a:defRPr sz="1200">
                <a:latin typeface="Times" charset="0"/>
                <a:ea typeface="+mn-ea"/>
                <a:cs typeface="+mn-cs"/>
              </a:defRPr>
            </a:lvl1pPr>
          </a:lstStyle>
          <a:p>
            <a:pPr>
              <a:defRPr/>
            </a:pPr>
            <a:endParaRPr lang="en-US"/>
          </a:p>
        </p:txBody>
      </p:sp>
      <p:sp>
        <p:nvSpPr>
          <p:cNvPr id="83973" name="Rectangle 5"/>
          <p:cNvSpPr>
            <a:spLocks noGrp="1" noChangeArrowheads="1"/>
          </p:cNvSpPr>
          <p:nvPr>
            <p:ph type="sldNum" sz="quarter" idx="3"/>
          </p:nvPr>
        </p:nvSpPr>
        <p:spPr bwMode="auto">
          <a:xfrm>
            <a:off x="3886200" y="8686800"/>
            <a:ext cx="2971800"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pPr>
              <a:defRPr/>
            </a:pPr>
            <a:fld id="{873BAC10-6CF4-BD4D-B8FC-A748BC84C6E1}" type="slidenum">
              <a:rPr lang="en-US"/>
              <a:pPr>
                <a:defRPr/>
              </a:pPr>
              <a:t>‹#›</a:t>
            </a:fld>
            <a:endParaRPr lang="en-US"/>
          </a:p>
        </p:txBody>
      </p:sp>
    </p:spTree>
    <p:extLst>
      <p:ext uri="{BB962C8B-B14F-4D97-AF65-F5344CB8AC3E}">
        <p14:creationId xmlns:p14="http://schemas.microsoft.com/office/powerpoint/2010/main" val="4120840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4661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8786"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0834"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610" name="Rectangle 2"/>
          <p:cNvSpPr>
            <a:spLocks noGrp="1" noRot="1" noChangeAspect="1" noChangeArrowheads="1" noTextEdit="1"/>
          </p:cNvSpPr>
          <p:nvPr>
            <p:ph type="sldImg"/>
          </p:nvPr>
        </p:nvSpPr>
        <p:spPr bwMode="auto">
          <a:xfrm>
            <a:off x="1143000" y="685800"/>
            <a:ext cx="4572000" cy="3429000"/>
          </a:xfrm>
          <a:prstGeom prst="rect">
            <a:avLst/>
          </a:prstGeom>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1348611" name="Rectangle 3"/>
          <p:cNvSpPr>
            <a:spLocks noGrp="1" noChangeArrowheads="1"/>
          </p:cNvSpPr>
          <p:nvPr>
            <p:ph type="body" idx="1"/>
          </p:nvPr>
        </p:nvSpPr>
        <p:spPr bwMode="auto">
          <a:xfrm>
            <a:off x="914400" y="4343400"/>
            <a:ext cx="5029200" cy="4114800"/>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a:defRPr/>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0"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0594"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5474"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4690"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6738"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0728087"/>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7985247"/>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05713264"/>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351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5A69E6B-C78A-AB4D-B0E3-E8B86D30D9E8}" type="datetimeFigureOut">
              <a:rPr lang="en-US"/>
              <a:pPr>
                <a:defRPr/>
              </a:pPr>
              <a:t>4/22/12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B6C4FF8-93AA-824F-B5CB-0DE1FB90B9D4}" type="slidenum">
              <a:rPr lang="en-US"/>
              <a:pPr>
                <a:defRPr/>
              </a:pPr>
              <a:t>‹#›</a:t>
            </a:fld>
            <a:endParaRPr lang="en-US"/>
          </a:p>
        </p:txBody>
      </p:sp>
    </p:spTree>
    <p:extLst>
      <p:ext uri="{BB962C8B-B14F-4D97-AF65-F5344CB8AC3E}">
        <p14:creationId xmlns:p14="http://schemas.microsoft.com/office/powerpoint/2010/main" val="1509472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81E71E14-CB1A-C340-A5EA-6D621487B8C8}" type="datetimeFigureOut">
              <a:rPr lang="en-US"/>
              <a:pPr>
                <a:defRPr/>
              </a:pPr>
              <a:t>4/22/12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A09871B-3BC2-AA4B-A2C9-E910B795C91B}" type="slidenum">
              <a:rPr lang="en-US"/>
              <a:pPr>
                <a:defRPr/>
              </a:pPr>
              <a:t>‹#›</a:t>
            </a:fld>
            <a:endParaRPr lang="en-US"/>
          </a:p>
        </p:txBody>
      </p:sp>
    </p:spTree>
    <p:extLst>
      <p:ext uri="{BB962C8B-B14F-4D97-AF65-F5344CB8AC3E}">
        <p14:creationId xmlns:p14="http://schemas.microsoft.com/office/powerpoint/2010/main" val="3744953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0CE25EE0-BB21-D941-BD38-A3A9E9BFFCAA}" type="datetimeFigureOut">
              <a:rPr lang="en-US"/>
              <a:pPr>
                <a:defRPr/>
              </a:pPr>
              <a:t>4/22/12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73812B3-9B26-F145-81C7-3761840950B3}" type="slidenum">
              <a:rPr lang="en-US"/>
              <a:pPr>
                <a:defRPr/>
              </a:pPr>
              <a:t>‹#›</a:t>
            </a:fld>
            <a:endParaRPr lang="en-US"/>
          </a:p>
        </p:txBody>
      </p:sp>
    </p:spTree>
    <p:extLst>
      <p:ext uri="{BB962C8B-B14F-4D97-AF65-F5344CB8AC3E}">
        <p14:creationId xmlns:p14="http://schemas.microsoft.com/office/powerpoint/2010/main" val="2176720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63A20FF6-228D-244F-916D-E5E4B5F1AADE}" type="datetimeFigureOut">
              <a:rPr lang="en-US"/>
              <a:pPr>
                <a:defRPr/>
              </a:pPr>
              <a:t>4/22/12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37AB984-FE7B-3B41-889D-7E743E553697}" type="slidenum">
              <a:rPr lang="en-US"/>
              <a:pPr>
                <a:defRPr/>
              </a:pPr>
              <a:t>‹#›</a:t>
            </a:fld>
            <a:endParaRPr lang="en-US"/>
          </a:p>
        </p:txBody>
      </p:sp>
    </p:spTree>
    <p:extLst>
      <p:ext uri="{BB962C8B-B14F-4D97-AF65-F5344CB8AC3E}">
        <p14:creationId xmlns:p14="http://schemas.microsoft.com/office/powerpoint/2010/main" val="1385803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lvl1pPr>
          </a:lstStyle>
          <a:p>
            <a:pPr>
              <a:defRPr/>
            </a:pPr>
            <a:fld id="{A8D33AD4-CD14-1F4B-A9CB-38BAA2D25F09}" type="datetimeFigureOut">
              <a:rPr lang="en-US"/>
              <a:pPr>
                <a:defRPr/>
              </a:pPr>
              <a:t>4/22/12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9388CA6-CB3C-1B47-B0E3-28FBCD05010B}" type="slidenum">
              <a:rPr lang="en-US"/>
              <a:pPr>
                <a:defRPr/>
              </a:pPr>
              <a:t>‹#›</a:t>
            </a:fld>
            <a:endParaRPr lang="en-US"/>
          </a:p>
        </p:txBody>
      </p:sp>
    </p:spTree>
    <p:extLst>
      <p:ext uri="{BB962C8B-B14F-4D97-AF65-F5344CB8AC3E}">
        <p14:creationId xmlns:p14="http://schemas.microsoft.com/office/powerpoint/2010/main" val="4094600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lvl1pPr>
          </a:lstStyle>
          <a:p>
            <a:pPr>
              <a:defRPr/>
            </a:pPr>
            <a:fld id="{78831803-D18A-A040-9D71-AD0A5D03AF66}" type="datetimeFigureOut">
              <a:rPr lang="en-US"/>
              <a:pPr>
                <a:defRPr/>
              </a:pPr>
              <a:t>4/22/12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FAFAFEAD-1B8C-5F4A-B023-355726D28830}" type="slidenum">
              <a:rPr lang="en-US"/>
              <a:pPr>
                <a:defRPr/>
              </a:pPr>
              <a:t>‹#›</a:t>
            </a:fld>
            <a:endParaRPr lang="en-US"/>
          </a:p>
        </p:txBody>
      </p:sp>
    </p:spTree>
    <p:extLst>
      <p:ext uri="{BB962C8B-B14F-4D97-AF65-F5344CB8AC3E}">
        <p14:creationId xmlns:p14="http://schemas.microsoft.com/office/powerpoint/2010/main" val="235706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vl1pPr>
          </a:lstStyle>
          <a:p>
            <a:pPr>
              <a:defRPr/>
            </a:pPr>
            <a:fld id="{9BC2A24F-8597-AB43-988C-09EB50160BE9}" type="datetimeFigureOut">
              <a:rPr lang="en-US"/>
              <a:pPr>
                <a:defRPr/>
              </a:pPr>
              <a:t>4/22/12</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E0B4FC45-F942-3C4B-ACD4-E5B82879CE5B}" type="slidenum">
              <a:rPr lang="en-US"/>
              <a:pPr>
                <a:defRPr/>
              </a:pPr>
              <a:t>‹#›</a:t>
            </a:fld>
            <a:endParaRPr lang="en-US"/>
          </a:p>
        </p:txBody>
      </p:sp>
    </p:spTree>
    <p:extLst>
      <p:ext uri="{BB962C8B-B14F-4D97-AF65-F5344CB8AC3E}">
        <p14:creationId xmlns:p14="http://schemas.microsoft.com/office/powerpoint/2010/main" val="2097634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47480663"/>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6871D356-3372-004A-A50F-33F115C288AD}" type="datetimeFigureOut">
              <a:rPr lang="en-US"/>
              <a:pPr>
                <a:defRPr/>
              </a:pPr>
              <a:t>4/22/12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AF6EC1D-0195-EC47-88F8-108A697D0807}" type="slidenum">
              <a:rPr lang="en-US"/>
              <a:pPr>
                <a:defRPr/>
              </a:pPr>
              <a:t>‹#›</a:t>
            </a:fld>
            <a:endParaRPr lang="en-US"/>
          </a:p>
        </p:txBody>
      </p:sp>
    </p:spTree>
    <p:extLst>
      <p:ext uri="{BB962C8B-B14F-4D97-AF65-F5344CB8AC3E}">
        <p14:creationId xmlns:p14="http://schemas.microsoft.com/office/powerpoint/2010/main" val="3240273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55207FE2-88CB-7744-8875-36325658A55D}" type="datetimeFigureOut">
              <a:rPr lang="en-US"/>
              <a:pPr>
                <a:defRPr/>
              </a:pPr>
              <a:t>4/22/12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4E41C72C-5764-3A4B-BCA4-7860BFC4833B}" type="slidenum">
              <a:rPr lang="en-US"/>
              <a:pPr>
                <a:defRPr/>
              </a:pPr>
              <a:t>‹#›</a:t>
            </a:fld>
            <a:endParaRPr lang="en-US"/>
          </a:p>
        </p:txBody>
      </p:sp>
    </p:spTree>
    <p:extLst>
      <p:ext uri="{BB962C8B-B14F-4D97-AF65-F5344CB8AC3E}">
        <p14:creationId xmlns:p14="http://schemas.microsoft.com/office/powerpoint/2010/main" val="3461164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6E20CB84-D37B-ED44-91B0-C5FD8A2E73E6}" type="datetimeFigureOut">
              <a:rPr lang="en-US"/>
              <a:pPr>
                <a:defRPr/>
              </a:pPr>
              <a:t>4/22/12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8F2A780-3035-4141-AD0D-69A2110C2F31}" type="slidenum">
              <a:rPr lang="en-US"/>
              <a:pPr>
                <a:defRPr/>
              </a:pPr>
              <a:t>‹#›</a:t>
            </a:fld>
            <a:endParaRPr lang="en-US"/>
          </a:p>
        </p:txBody>
      </p:sp>
    </p:spTree>
    <p:extLst>
      <p:ext uri="{BB962C8B-B14F-4D97-AF65-F5344CB8AC3E}">
        <p14:creationId xmlns:p14="http://schemas.microsoft.com/office/powerpoint/2010/main" val="3676591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0D0CA8C-D5EB-CF4D-85FE-48B0EF92A79B}" type="datetimeFigureOut">
              <a:rPr lang="en-US"/>
              <a:pPr>
                <a:defRPr/>
              </a:pPr>
              <a:t>4/22/12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E6888213-D5DC-E14E-9959-6FBA98E46C31}" type="slidenum">
              <a:rPr lang="en-US"/>
              <a:pPr>
                <a:defRPr/>
              </a:pPr>
              <a:t>‹#›</a:t>
            </a:fld>
            <a:endParaRPr lang="en-US"/>
          </a:p>
        </p:txBody>
      </p:sp>
    </p:spTree>
    <p:extLst>
      <p:ext uri="{BB962C8B-B14F-4D97-AF65-F5344CB8AC3E}">
        <p14:creationId xmlns:p14="http://schemas.microsoft.com/office/powerpoint/2010/main" val="3294738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6E8F7EBB-9060-8645-A583-7E2397395E9B}" type="datetimeFigureOut">
              <a:rPr lang="en-US"/>
              <a:pPr>
                <a:defRPr/>
              </a:pPr>
              <a:t>4/22/12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51B2F50-8B58-824F-AD2F-D46020ED18DD}" type="slidenum">
              <a:rPr lang="en-US"/>
              <a:pPr>
                <a:defRPr/>
              </a:pPr>
              <a:t>‹#›</a:t>
            </a:fld>
            <a:endParaRPr lang="en-US"/>
          </a:p>
        </p:txBody>
      </p:sp>
    </p:spTree>
    <p:extLst>
      <p:ext uri="{BB962C8B-B14F-4D97-AF65-F5344CB8AC3E}">
        <p14:creationId xmlns:p14="http://schemas.microsoft.com/office/powerpoint/2010/main" val="1907414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37A59302-C1B4-F643-8A01-DD098F83DCF4}" type="datetimeFigureOut">
              <a:rPr lang="en-US"/>
              <a:pPr>
                <a:defRPr/>
              </a:pPr>
              <a:t>4/22/12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5861933-263F-D64E-A61C-7C770854FD86}" type="slidenum">
              <a:rPr lang="en-US"/>
              <a:pPr>
                <a:defRPr/>
              </a:pPr>
              <a:t>‹#›</a:t>
            </a:fld>
            <a:endParaRPr lang="en-US"/>
          </a:p>
        </p:txBody>
      </p:sp>
    </p:spTree>
    <p:extLst>
      <p:ext uri="{BB962C8B-B14F-4D97-AF65-F5344CB8AC3E}">
        <p14:creationId xmlns:p14="http://schemas.microsoft.com/office/powerpoint/2010/main" val="14254612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99E6D8AB-BCD2-A647-A378-B9B2ED2F1F8C}" type="datetimeFigureOut">
              <a:rPr lang="en-US"/>
              <a:pPr>
                <a:defRPr/>
              </a:pPr>
              <a:t>4/22/12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EEC7BDA-C8CC-E340-9CAC-91B8111AD2CC}" type="slidenum">
              <a:rPr lang="en-US"/>
              <a:pPr>
                <a:defRPr/>
              </a:pPr>
              <a:t>‹#›</a:t>
            </a:fld>
            <a:endParaRPr lang="en-US"/>
          </a:p>
        </p:txBody>
      </p:sp>
    </p:spTree>
    <p:extLst>
      <p:ext uri="{BB962C8B-B14F-4D97-AF65-F5344CB8AC3E}">
        <p14:creationId xmlns:p14="http://schemas.microsoft.com/office/powerpoint/2010/main" val="3365206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4F60FF17-2946-2745-96A9-3D2C322E9D9B}" type="datetimeFigureOut">
              <a:rPr lang="en-US"/>
              <a:pPr>
                <a:defRPr/>
              </a:pPr>
              <a:t>4/22/12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06EE64F2-0457-9F46-AF0C-6E3A7B241F77}" type="slidenum">
              <a:rPr lang="en-US"/>
              <a:pPr>
                <a:defRPr/>
              </a:pPr>
              <a:t>‹#›</a:t>
            </a:fld>
            <a:endParaRPr lang="en-US"/>
          </a:p>
        </p:txBody>
      </p:sp>
    </p:spTree>
    <p:extLst>
      <p:ext uri="{BB962C8B-B14F-4D97-AF65-F5344CB8AC3E}">
        <p14:creationId xmlns:p14="http://schemas.microsoft.com/office/powerpoint/2010/main" val="29168798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lvl1pPr>
          </a:lstStyle>
          <a:p>
            <a:pPr>
              <a:defRPr/>
            </a:pPr>
            <a:fld id="{A666A6F8-C60F-4940-AA15-93EBD388CDBC}" type="datetimeFigureOut">
              <a:rPr lang="en-US"/>
              <a:pPr>
                <a:defRPr/>
              </a:pPr>
              <a:t>4/22/12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A03A51AC-599C-DC48-B271-C02543AFF45F}" type="slidenum">
              <a:rPr lang="en-US"/>
              <a:pPr>
                <a:defRPr/>
              </a:pPr>
              <a:t>‹#›</a:t>
            </a:fld>
            <a:endParaRPr lang="en-US"/>
          </a:p>
        </p:txBody>
      </p:sp>
    </p:spTree>
    <p:extLst>
      <p:ext uri="{BB962C8B-B14F-4D97-AF65-F5344CB8AC3E}">
        <p14:creationId xmlns:p14="http://schemas.microsoft.com/office/powerpoint/2010/main" val="20633012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lvl1pPr>
          </a:lstStyle>
          <a:p>
            <a:pPr>
              <a:defRPr/>
            </a:pPr>
            <a:fld id="{B9BB2FAE-B150-A449-BB1B-9A85F3A0FD05}" type="datetimeFigureOut">
              <a:rPr lang="en-US"/>
              <a:pPr>
                <a:defRPr/>
              </a:pPr>
              <a:t>4/22/12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E693169-BD00-2646-9278-98C6D39704CC}" type="slidenum">
              <a:rPr lang="en-US"/>
              <a:pPr>
                <a:defRPr/>
              </a:pPr>
              <a:t>‹#›</a:t>
            </a:fld>
            <a:endParaRPr lang="en-US"/>
          </a:p>
        </p:txBody>
      </p:sp>
    </p:spTree>
    <p:extLst>
      <p:ext uri="{BB962C8B-B14F-4D97-AF65-F5344CB8AC3E}">
        <p14:creationId xmlns:p14="http://schemas.microsoft.com/office/powerpoint/2010/main" val="3369624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8449204"/>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vl1pPr>
          </a:lstStyle>
          <a:p>
            <a:pPr>
              <a:defRPr/>
            </a:pPr>
            <a:fld id="{DDABA974-E2B9-EF48-8E7A-491245BB66B9}" type="datetimeFigureOut">
              <a:rPr lang="en-US"/>
              <a:pPr>
                <a:defRPr/>
              </a:pPr>
              <a:t>4/22/12</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F7F5101-8E13-9F44-A35F-F79EAAE9C113}" type="slidenum">
              <a:rPr lang="en-US"/>
              <a:pPr>
                <a:defRPr/>
              </a:pPr>
              <a:t>‹#›</a:t>
            </a:fld>
            <a:endParaRPr lang="en-US"/>
          </a:p>
        </p:txBody>
      </p:sp>
    </p:spTree>
    <p:extLst>
      <p:ext uri="{BB962C8B-B14F-4D97-AF65-F5344CB8AC3E}">
        <p14:creationId xmlns:p14="http://schemas.microsoft.com/office/powerpoint/2010/main" val="2443821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32414134-2776-6048-918A-21559751D255}" type="datetimeFigureOut">
              <a:rPr lang="en-US"/>
              <a:pPr>
                <a:defRPr/>
              </a:pPr>
              <a:t>4/22/12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8FBA73BD-11E4-6748-97AC-4355CBAED719}" type="slidenum">
              <a:rPr lang="en-US"/>
              <a:pPr>
                <a:defRPr/>
              </a:pPr>
              <a:t>‹#›</a:t>
            </a:fld>
            <a:endParaRPr lang="en-US"/>
          </a:p>
        </p:txBody>
      </p:sp>
    </p:spTree>
    <p:extLst>
      <p:ext uri="{BB962C8B-B14F-4D97-AF65-F5344CB8AC3E}">
        <p14:creationId xmlns:p14="http://schemas.microsoft.com/office/powerpoint/2010/main" val="34212396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51A38367-E441-A44B-9384-E77FE770A92E}" type="datetimeFigureOut">
              <a:rPr lang="en-US"/>
              <a:pPr>
                <a:defRPr/>
              </a:pPr>
              <a:t>4/22/12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42919D87-EEDA-8542-BD64-D8202D68C1BE}" type="slidenum">
              <a:rPr lang="en-US"/>
              <a:pPr>
                <a:defRPr/>
              </a:pPr>
              <a:t>‹#›</a:t>
            </a:fld>
            <a:endParaRPr lang="en-US"/>
          </a:p>
        </p:txBody>
      </p:sp>
    </p:spTree>
    <p:extLst>
      <p:ext uri="{BB962C8B-B14F-4D97-AF65-F5344CB8AC3E}">
        <p14:creationId xmlns:p14="http://schemas.microsoft.com/office/powerpoint/2010/main" val="6923124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95499CD8-034C-4446-AA8B-507C8B852381}" type="datetimeFigureOut">
              <a:rPr lang="en-US"/>
              <a:pPr>
                <a:defRPr/>
              </a:pPr>
              <a:t>4/22/12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ADFC7D3-91E9-6148-BA5E-38CADFA2B8E5}" type="slidenum">
              <a:rPr lang="en-US"/>
              <a:pPr>
                <a:defRPr/>
              </a:pPr>
              <a:t>‹#›</a:t>
            </a:fld>
            <a:endParaRPr lang="en-US"/>
          </a:p>
        </p:txBody>
      </p:sp>
    </p:spTree>
    <p:extLst>
      <p:ext uri="{BB962C8B-B14F-4D97-AF65-F5344CB8AC3E}">
        <p14:creationId xmlns:p14="http://schemas.microsoft.com/office/powerpoint/2010/main" val="17122562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7859BE7-0B7F-0148-8A34-9B46B2DA63DF}" type="datetimeFigureOut">
              <a:rPr lang="en-US"/>
              <a:pPr>
                <a:defRPr/>
              </a:pPr>
              <a:t>4/22/12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FF9EE7E-5A74-4E4C-AF25-54022D21807C}" type="slidenum">
              <a:rPr lang="en-US"/>
              <a:pPr>
                <a:defRPr/>
              </a:pPr>
              <a:t>‹#›</a:t>
            </a:fld>
            <a:endParaRPr lang="en-US"/>
          </a:p>
        </p:txBody>
      </p:sp>
    </p:spTree>
    <p:extLst>
      <p:ext uri="{BB962C8B-B14F-4D97-AF65-F5344CB8AC3E}">
        <p14:creationId xmlns:p14="http://schemas.microsoft.com/office/powerpoint/2010/main" val="1586125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6838223"/>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65564608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859331"/>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3680979"/>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69614921"/>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3099001"/>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2.jpe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3" Type="http://schemas.openxmlformats.org/officeDocument/2006/relationships/image" Target="../media/image2.jpe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ext Box 19"/>
          <p:cNvSpPr txBox="1">
            <a:spLocks noChangeArrowheads="1"/>
          </p:cNvSpPr>
          <p:nvPr/>
        </p:nvSpPr>
        <p:spPr bwMode="auto">
          <a:xfrm>
            <a:off x="631825" y="1668463"/>
            <a:ext cx="79787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endParaRPr lang="en-US" sz="3600" smtClean="0">
              <a:solidFill>
                <a:srgbClr val="FFFFFF"/>
              </a:solidFill>
              <a:latin typeface="B Frutiger Bold" charset="0"/>
            </a:endParaRPr>
          </a:p>
        </p:txBody>
      </p:sp>
      <p:sp>
        <p:nvSpPr>
          <p:cNvPr id="1027" name="Text Box 21"/>
          <p:cNvSpPr txBox="1">
            <a:spLocks noChangeArrowheads="1"/>
          </p:cNvSpPr>
          <p:nvPr/>
        </p:nvSpPr>
        <p:spPr bwMode="auto">
          <a:xfrm>
            <a:off x="593725" y="1530350"/>
            <a:ext cx="625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endParaRPr lang="en-US" smtClean="0">
              <a:latin typeface="Times" charset="0"/>
            </a:endParaRPr>
          </a:p>
        </p:txBody>
      </p:sp>
      <p:sp>
        <p:nvSpPr>
          <p:cNvPr id="1028" name="Text Box 22"/>
          <p:cNvSpPr txBox="1">
            <a:spLocks noChangeArrowheads="1"/>
          </p:cNvSpPr>
          <p:nvPr/>
        </p:nvSpPr>
        <p:spPr bwMode="auto">
          <a:xfrm>
            <a:off x="555625" y="1744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defRPr/>
            </a:pPr>
            <a:endParaRPr lang="en-US" smtClean="0">
              <a:latin typeface="Times" charset="0"/>
            </a:endParaRPr>
          </a:p>
        </p:txBody>
      </p:sp>
      <p:sp>
        <p:nvSpPr>
          <p:cNvPr id="1029" name="Rectangle 35"/>
          <p:cNvSpPr>
            <a:spLocks noChangeArrowheads="1"/>
          </p:cNvSpPr>
          <p:nvPr userDrawn="1"/>
        </p:nvSpPr>
        <p:spPr bwMode="auto">
          <a:xfrm>
            <a:off x="685800" y="3810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p>
            <a:pPr>
              <a:lnSpc>
                <a:spcPct val="110000"/>
              </a:lnSpc>
            </a:pPr>
            <a:endParaRPr lang="en-US" sz="4400" b="1" i="1">
              <a:latin typeface="BL Frutiger Black" charset="0"/>
            </a:endParaRPr>
          </a:p>
        </p:txBody>
      </p:sp>
    </p:spTree>
  </p:cSld>
  <p:clrMap bg1="dk2" tx1="lt1" bg2="dk1" tx2="lt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4014" r:id="rId12"/>
  </p:sldLayoutIdLst>
  <p:transition xmlns:p14="http://schemas.microsoft.com/office/powerpoint/2010/main"/>
  <p:txStyles>
    <p:titleStyle>
      <a:lvl1pPr algn="ctr" rtl="0" eaLnBrk="0" fontAlgn="base" hangingPunct="0">
        <a:lnSpc>
          <a:spcPct val="110000"/>
        </a:lnSpc>
        <a:spcBef>
          <a:spcPct val="0"/>
        </a:spcBef>
        <a:spcAft>
          <a:spcPct val="0"/>
        </a:spcAft>
        <a:defRPr sz="4400" b="1" i="1">
          <a:solidFill>
            <a:schemeClr val="tx1"/>
          </a:solidFill>
          <a:latin typeface="+mj-lt"/>
          <a:ea typeface="ＭＳ Ｐゴシック" charset="0"/>
          <a:cs typeface="ＭＳ Ｐゴシック" charset="0"/>
        </a:defRPr>
      </a:lvl1pPr>
      <a:lvl2pPr algn="ctr" rtl="0" eaLnBrk="0" fontAlgn="base" hangingPunct="0">
        <a:lnSpc>
          <a:spcPct val="110000"/>
        </a:lnSpc>
        <a:spcBef>
          <a:spcPct val="0"/>
        </a:spcBef>
        <a:spcAft>
          <a:spcPct val="0"/>
        </a:spcAft>
        <a:defRPr sz="4400" b="1" i="1">
          <a:solidFill>
            <a:schemeClr val="tx1"/>
          </a:solidFill>
          <a:latin typeface="BL Frutiger Black" charset="0"/>
          <a:ea typeface="ＭＳ Ｐゴシック" charset="0"/>
          <a:cs typeface="ＭＳ Ｐゴシック" charset="0"/>
        </a:defRPr>
      </a:lvl2pPr>
      <a:lvl3pPr algn="ctr" rtl="0" eaLnBrk="0" fontAlgn="base" hangingPunct="0">
        <a:lnSpc>
          <a:spcPct val="110000"/>
        </a:lnSpc>
        <a:spcBef>
          <a:spcPct val="0"/>
        </a:spcBef>
        <a:spcAft>
          <a:spcPct val="0"/>
        </a:spcAft>
        <a:defRPr sz="4400" b="1" i="1">
          <a:solidFill>
            <a:schemeClr val="tx1"/>
          </a:solidFill>
          <a:latin typeface="BL Frutiger Black" charset="0"/>
          <a:ea typeface="ＭＳ Ｐゴシック" charset="0"/>
          <a:cs typeface="ＭＳ Ｐゴシック" charset="0"/>
        </a:defRPr>
      </a:lvl3pPr>
      <a:lvl4pPr algn="ctr" rtl="0" eaLnBrk="0" fontAlgn="base" hangingPunct="0">
        <a:lnSpc>
          <a:spcPct val="110000"/>
        </a:lnSpc>
        <a:spcBef>
          <a:spcPct val="0"/>
        </a:spcBef>
        <a:spcAft>
          <a:spcPct val="0"/>
        </a:spcAft>
        <a:defRPr sz="4400" b="1" i="1">
          <a:solidFill>
            <a:schemeClr val="tx1"/>
          </a:solidFill>
          <a:latin typeface="BL Frutiger Black" charset="0"/>
          <a:ea typeface="ＭＳ Ｐゴシック" charset="0"/>
          <a:cs typeface="ＭＳ Ｐゴシック" charset="0"/>
        </a:defRPr>
      </a:lvl4pPr>
      <a:lvl5pPr algn="ctr" rtl="0" eaLnBrk="0" fontAlgn="base" hangingPunct="0">
        <a:lnSpc>
          <a:spcPct val="110000"/>
        </a:lnSpc>
        <a:spcBef>
          <a:spcPct val="0"/>
        </a:spcBef>
        <a:spcAft>
          <a:spcPct val="0"/>
        </a:spcAft>
        <a:defRPr sz="4400" b="1" i="1">
          <a:solidFill>
            <a:schemeClr val="tx1"/>
          </a:solidFill>
          <a:latin typeface="BL Frutiger Black" charset="0"/>
          <a:ea typeface="ＭＳ Ｐゴシック" charset="0"/>
          <a:cs typeface="ＭＳ Ｐゴシック" charset="0"/>
        </a:defRPr>
      </a:lvl5pPr>
      <a:lvl6pPr marL="457200" algn="ctr" rtl="0" eaLnBrk="0" fontAlgn="base" hangingPunct="0">
        <a:lnSpc>
          <a:spcPct val="110000"/>
        </a:lnSpc>
        <a:spcBef>
          <a:spcPct val="0"/>
        </a:spcBef>
        <a:spcAft>
          <a:spcPct val="0"/>
        </a:spcAft>
        <a:defRPr sz="4400" b="1" i="1">
          <a:solidFill>
            <a:schemeClr val="tx1"/>
          </a:solidFill>
          <a:latin typeface="BL Frutiger Black" charset="0"/>
        </a:defRPr>
      </a:lvl6pPr>
      <a:lvl7pPr marL="914400" algn="ctr" rtl="0" eaLnBrk="0" fontAlgn="base" hangingPunct="0">
        <a:lnSpc>
          <a:spcPct val="110000"/>
        </a:lnSpc>
        <a:spcBef>
          <a:spcPct val="0"/>
        </a:spcBef>
        <a:spcAft>
          <a:spcPct val="0"/>
        </a:spcAft>
        <a:defRPr sz="4400" b="1" i="1">
          <a:solidFill>
            <a:schemeClr val="tx1"/>
          </a:solidFill>
          <a:latin typeface="BL Frutiger Black" charset="0"/>
        </a:defRPr>
      </a:lvl7pPr>
      <a:lvl8pPr marL="1371600" algn="ctr" rtl="0" eaLnBrk="0" fontAlgn="base" hangingPunct="0">
        <a:lnSpc>
          <a:spcPct val="110000"/>
        </a:lnSpc>
        <a:spcBef>
          <a:spcPct val="0"/>
        </a:spcBef>
        <a:spcAft>
          <a:spcPct val="0"/>
        </a:spcAft>
        <a:defRPr sz="4400" b="1" i="1">
          <a:solidFill>
            <a:schemeClr val="tx1"/>
          </a:solidFill>
          <a:latin typeface="BL Frutiger Black" charset="0"/>
        </a:defRPr>
      </a:lvl8pPr>
      <a:lvl9pPr marL="1828800" algn="ctr" rtl="0" eaLnBrk="0" fontAlgn="base" hangingPunct="0">
        <a:lnSpc>
          <a:spcPct val="110000"/>
        </a:lnSpc>
        <a:spcBef>
          <a:spcPct val="0"/>
        </a:spcBef>
        <a:spcAft>
          <a:spcPct val="0"/>
        </a:spcAft>
        <a:defRPr sz="4400" b="1" i="1">
          <a:solidFill>
            <a:schemeClr val="tx1"/>
          </a:solidFill>
          <a:latin typeface="BL Frutiger Black" charset="0"/>
        </a:defRPr>
      </a:lvl9pPr>
    </p:titleStyle>
    <p:bodyStyle>
      <a:lvl1pPr marL="342900" indent="-342900" algn="l" rtl="0" eaLnBrk="0" fontAlgn="base" hangingPunct="0">
        <a:spcBef>
          <a:spcPct val="20000"/>
        </a:spcBef>
        <a:spcAft>
          <a:spcPct val="0"/>
        </a:spcAft>
        <a:buClr>
          <a:schemeClr val="tx2"/>
        </a:buClr>
        <a:buChar char="•"/>
        <a:defRPr sz="36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Char char="–"/>
        <a:defRPr sz="3200">
          <a:solidFill>
            <a:srgbClr val="FFFFFF"/>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800">
          <a:solidFill>
            <a:srgbClr val="FFFFFF"/>
          </a:solidFill>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400">
          <a:solidFill>
            <a:srgbClr val="FFFFFF"/>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rgbClr val="FFFFFF"/>
          </a:solidFill>
          <a:latin typeface="+mn-lt"/>
          <a:ea typeface="ＭＳ Ｐゴシック" charset="-128"/>
        </a:defRPr>
      </a:lvl5pPr>
      <a:lvl6pPr marL="2514600" indent="-228600" algn="l" rtl="0" eaLnBrk="0" fontAlgn="base" hangingPunct="0">
        <a:spcBef>
          <a:spcPct val="20000"/>
        </a:spcBef>
        <a:spcAft>
          <a:spcPct val="0"/>
        </a:spcAft>
        <a:buClr>
          <a:schemeClr val="tx2"/>
        </a:buClr>
        <a:buChar char="•"/>
        <a:defRPr sz="2000">
          <a:solidFill>
            <a:srgbClr val="FFFFFF"/>
          </a:solidFill>
          <a:latin typeface="+mn-lt"/>
          <a:ea typeface="ＭＳ Ｐゴシック" charset="-128"/>
        </a:defRPr>
      </a:lvl6pPr>
      <a:lvl7pPr marL="2971800" indent="-228600" algn="l" rtl="0" eaLnBrk="0" fontAlgn="base" hangingPunct="0">
        <a:spcBef>
          <a:spcPct val="20000"/>
        </a:spcBef>
        <a:spcAft>
          <a:spcPct val="0"/>
        </a:spcAft>
        <a:buClr>
          <a:schemeClr val="tx2"/>
        </a:buClr>
        <a:buChar char="•"/>
        <a:defRPr sz="2000">
          <a:solidFill>
            <a:srgbClr val="FFFFFF"/>
          </a:solidFill>
          <a:latin typeface="+mn-lt"/>
          <a:ea typeface="ＭＳ Ｐゴシック" charset="-128"/>
        </a:defRPr>
      </a:lvl7pPr>
      <a:lvl8pPr marL="3429000" indent="-228600" algn="l" rtl="0" eaLnBrk="0" fontAlgn="base" hangingPunct="0">
        <a:spcBef>
          <a:spcPct val="20000"/>
        </a:spcBef>
        <a:spcAft>
          <a:spcPct val="0"/>
        </a:spcAft>
        <a:buClr>
          <a:schemeClr val="tx2"/>
        </a:buClr>
        <a:buChar char="•"/>
        <a:defRPr sz="2000">
          <a:solidFill>
            <a:srgbClr val="FFFFFF"/>
          </a:solidFill>
          <a:latin typeface="+mn-lt"/>
          <a:ea typeface="ＭＳ Ｐゴシック" charset="-128"/>
        </a:defRPr>
      </a:lvl8pPr>
      <a:lvl9pPr marL="3886200" indent="-228600" algn="l" rtl="0" eaLnBrk="0" fontAlgn="base" hangingPunct="0">
        <a:spcBef>
          <a:spcPct val="20000"/>
        </a:spcBef>
        <a:spcAft>
          <a:spcPct val="0"/>
        </a:spcAft>
        <a:buClr>
          <a:schemeClr val="tx2"/>
        </a:buClr>
        <a:buChar char="•"/>
        <a:defRPr sz="2000">
          <a:solidFill>
            <a:srgbClr val="FFFFFF"/>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open Bible-ppt background darker.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ChangeArrowheads="1"/>
          </p:cNvSpPr>
          <p:nvPr userDrawn="1"/>
        </p:nvSpPr>
        <p:spPr bwMode="auto">
          <a:xfrm>
            <a:off x="-28575" y="0"/>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a:solidFill>
                  <a:srgbClr val="FFCC66"/>
                </a:solidFill>
                <a:effectLst>
                  <a:outerShdw blurRad="50800" dist="38100" dir="8100000" algn="tr" rotWithShape="0">
                    <a:prstClr val="black">
                      <a:alpha val="40000"/>
                    </a:prstClr>
                  </a:outerShdw>
                </a:effectLst>
                <a:latin typeface="BI Frutiger BoldItalic" charset="0"/>
              </a:rPr>
              <a:t>Luke 1:1-4</a:t>
            </a:r>
            <a:endParaRPr lang="en-US" sz="4400" b="1" i="1" dirty="0">
              <a:solidFill>
                <a:srgbClr val="FFCC66"/>
              </a:solidFill>
              <a:effectLst>
                <a:outerShdw blurRad="50800" dist="38100" dir="8100000" algn="tr" rotWithShape="0">
                  <a:prstClr val="black">
                    <a:alpha val="40000"/>
                  </a:prstClr>
                </a:outerShdw>
              </a:effectLst>
              <a:latin typeface="BL Frutiger Black" charset="0"/>
            </a:endParaRPr>
          </a:p>
        </p:txBody>
      </p:sp>
      <p:sp>
        <p:nvSpPr>
          <p:cNvPr id="9" name="Text Box 3"/>
          <p:cNvSpPr txBox="1">
            <a:spLocks noChangeArrowheads="1"/>
          </p:cNvSpPr>
          <p:nvPr userDrawn="1"/>
        </p:nvSpPr>
        <p:spPr bwMode="auto">
          <a:xfrm>
            <a:off x="733425" y="1120775"/>
            <a:ext cx="82296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3200" dirty="0" smtClean="0">
                <a:solidFill>
                  <a:srgbClr val="FFFFCC"/>
                </a:solidFill>
                <a:latin typeface="Frutiger 57Cn" charset="0"/>
              </a:rPr>
              <a:t>1 Inasmuch as many have taken in hand to set in order a narrative of those things which have been fulfilled among us,</a:t>
            </a:r>
          </a:p>
          <a:p>
            <a:pPr algn="l">
              <a:defRPr/>
            </a:pPr>
            <a:r>
              <a:rPr lang="en-US" sz="3200" dirty="0" smtClean="0">
                <a:solidFill>
                  <a:srgbClr val="FFFFCC"/>
                </a:solidFill>
                <a:latin typeface="Frutiger 57Cn" charset="0"/>
              </a:rPr>
              <a:t>2 just as those who from the beginning were eyewitnesses and ministers of the word delivered them to us,</a:t>
            </a:r>
          </a:p>
          <a:p>
            <a:pPr algn="l">
              <a:defRPr/>
            </a:pPr>
            <a:r>
              <a:rPr lang="en-US" sz="3200" dirty="0" smtClean="0">
                <a:solidFill>
                  <a:srgbClr val="FFFFCC"/>
                </a:solidFill>
                <a:latin typeface="Frutiger 57Cn" charset="0"/>
              </a:rPr>
              <a:t>3 it seemed good to me also, having had perfect understanding of all things from the very first, to write to you an orderly account, most excellent </a:t>
            </a:r>
            <a:r>
              <a:rPr lang="en-US" sz="3200" dirty="0" err="1" smtClean="0">
                <a:solidFill>
                  <a:srgbClr val="FFFFCC"/>
                </a:solidFill>
                <a:latin typeface="Frutiger 57Cn" charset="0"/>
              </a:rPr>
              <a:t>Theophilus</a:t>
            </a:r>
            <a:r>
              <a:rPr lang="en-US" sz="3200" dirty="0" smtClean="0">
                <a:solidFill>
                  <a:srgbClr val="FFFFCC"/>
                </a:solidFill>
                <a:latin typeface="Frutiger 57Cn" charset="0"/>
              </a:rPr>
              <a:t>,</a:t>
            </a:r>
          </a:p>
        </p:txBody>
      </p:sp>
    </p:spTree>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338" name="Picture 8" descr="open Bible-ppt background darker.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a:spLocks noChangeArrowheads="1"/>
          </p:cNvSpPr>
          <p:nvPr userDrawn="1"/>
        </p:nvSpPr>
        <p:spPr bwMode="auto">
          <a:xfrm>
            <a:off x="0" y="0"/>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a:solidFill>
                  <a:srgbClr val="FFCC66"/>
                </a:solidFill>
                <a:effectLst>
                  <a:outerShdw blurRad="50800" dist="38100" dir="8100000" algn="tr" rotWithShape="0">
                    <a:prstClr val="black">
                      <a:alpha val="40000"/>
                    </a:prstClr>
                  </a:outerShdw>
                </a:effectLst>
                <a:latin typeface="BI Frutiger BoldItalic" charset="0"/>
              </a:rPr>
              <a:t>Verse reference here</a:t>
            </a:r>
            <a:endParaRPr lang="en-US" sz="4400" b="1" i="1" dirty="0">
              <a:solidFill>
                <a:srgbClr val="FFCC66"/>
              </a:solidFill>
              <a:effectLst>
                <a:outerShdw blurRad="50800" dist="38100" dir="8100000" algn="tr" rotWithShape="0">
                  <a:prstClr val="black">
                    <a:alpha val="40000"/>
                  </a:prstClr>
                </a:outerShdw>
              </a:effectLst>
              <a:latin typeface="BL Frutiger Black" charset="0"/>
            </a:endParaRPr>
          </a:p>
        </p:txBody>
      </p:sp>
      <p:sp>
        <p:nvSpPr>
          <p:cNvPr id="11" name="Text Box 3"/>
          <p:cNvSpPr txBox="1">
            <a:spLocks noChangeArrowheads="1"/>
          </p:cNvSpPr>
          <p:nvPr userDrawn="1"/>
        </p:nvSpPr>
        <p:spPr bwMode="auto">
          <a:xfrm>
            <a:off x="762000" y="1120775"/>
            <a:ext cx="822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3200" dirty="0" smtClean="0">
                <a:solidFill>
                  <a:srgbClr val="FFFFCC"/>
                </a:solidFill>
                <a:latin typeface="Frutiger 57Cn" charset="0"/>
              </a:rPr>
              <a:t>1 verses here</a:t>
            </a:r>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8.jpe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8.jpe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0"/>
            <a:ext cx="91948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1" descr="open Bible-ppt background light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Luke 2:1-20</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131888"/>
            <a:ext cx="8077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FFCC"/>
                </a:solidFill>
                <a:latin typeface="Frutiger 57Cn"/>
                <a:cs typeface="Frutiger 57Cn"/>
              </a:rPr>
              <a:t>3  </a:t>
            </a:r>
            <a:r>
              <a:rPr lang="en-US" sz="3200" dirty="0">
                <a:solidFill>
                  <a:srgbClr val="FFFFCC"/>
                </a:solidFill>
                <a:latin typeface="Frutiger 57Cn"/>
                <a:cs typeface="Frutiger 57Cn"/>
              </a:rPr>
              <a:t>So all went to be registered, everyone to his own city</a:t>
            </a:r>
            <a:r>
              <a:rPr lang="en-US" sz="3200" dirty="0" smtClean="0">
                <a:solidFill>
                  <a:srgbClr val="FFFFCC"/>
                </a:solidFill>
                <a:latin typeface="Frutiger 57Cn"/>
                <a:cs typeface="Frutiger 57Cn"/>
              </a:rPr>
              <a:t>.</a:t>
            </a:r>
            <a:endParaRPr lang="en-US" sz="3200" dirty="0">
              <a:solidFill>
                <a:srgbClr val="FFFFCC"/>
              </a:solidFill>
              <a:latin typeface="Frutiger 57Cn"/>
              <a:cs typeface="Frutiger 57Cn"/>
            </a:endParaRPr>
          </a:p>
        </p:txBody>
      </p:sp>
    </p:spTree>
    <p:extLst>
      <p:ext uri="{BB962C8B-B14F-4D97-AF65-F5344CB8AC3E}">
        <p14:creationId xmlns:p14="http://schemas.microsoft.com/office/powerpoint/2010/main" val="13034909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Luke 2:1-20</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131888"/>
            <a:ext cx="80772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FFCC"/>
                </a:solidFill>
                <a:latin typeface="Frutiger 57Cn"/>
                <a:cs typeface="Frutiger 57Cn"/>
              </a:rPr>
              <a:t>3  So </a:t>
            </a:r>
            <a:r>
              <a:rPr lang="en-US" sz="3200" dirty="0">
                <a:solidFill>
                  <a:srgbClr val="FFFFCC"/>
                </a:solidFill>
                <a:latin typeface="Frutiger 57Cn"/>
                <a:cs typeface="Frutiger 57Cn"/>
              </a:rPr>
              <a:t>all went to be registered, everyone to his own city</a:t>
            </a:r>
            <a:r>
              <a:rPr lang="en-US" sz="3200" dirty="0" smtClean="0">
                <a:solidFill>
                  <a:srgbClr val="FFFFCC"/>
                </a:solidFill>
                <a:latin typeface="Frutiger 57Cn"/>
                <a:cs typeface="Frutiger 57Cn"/>
              </a:rPr>
              <a:t>.</a:t>
            </a:r>
          </a:p>
          <a:p>
            <a:pPr algn="l"/>
            <a:r>
              <a:rPr lang="en-US" sz="3200" dirty="0" smtClean="0">
                <a:solidFill>
                  <a:srgbClr val="FFFFCC"/>
                </a:solidFill>
                <a:latin typeface="Frutiger 57Cn"/>
                <a:cs typeface="Frutiger 57Cn"/>
              </a:rPr>
              <a:t/>
            </a:r>
            <a:br>
              <a:rPr lang="en-US" sz="3200" dirty="0" smtClean="0">
                <a:solidFill>
                  <a:srgbClr val="FFFFCC"/>
                </a:solidFill>
                <a:latin typeface="Frutiger 57Cn"/>
                <a:cs typeface="Frutiger 57Cn"/>
              </a:rPr>
            </a:br>
            <a:r>
              <a:rPr lang="en-US" sz="2800" dirty="0" smtClean="0">
                <a:latin typeface="Papyrus"/>
                <a:cs typeface="Papyrus"/>
              </a:rPr>
              <a:t>Gaius </a:t>
            </a:r>
            <a:r>
              <a:rPr lang="en-US" sz="2800" dirty="0" err="1">
                <a:latin typeface="Papyrus"/>
                <a:cs typeface="Papyrus"/>
              </a:rPr>
              <a:t>Vibius</a:t>
            </a:r>
            <a:r>
              <a:rPr lang="en-US" sz="2800" dirty="0">
                <a:latin typeface="Papyrus"/>
                <a:cs typeface="Papyrus"/>
              </a:rPr>
              <a:t> Maximus, Prefect of </a:t>
            </a:r>
            <a:r>
              <a:rPr lang="en-US" sz="2800" dirty="0" smtClean="0">
                <a:latin typeface="Papyrus"/>
                <a:cs typeface="Papyrus"/>
              </a:rPr>
              <a:t>Egypt, </a:t>
            </a:r>
            <a:r>
              <a:rPr lang="en-US" sz="2800" dirty="0">
                <a:latin typeface="Papyrus"/>
                <a:cs typeface="Papyrus"/>
              </a:rPr>
              <a:t>orders: </a:t>
            </a:r>
            <a:r>
              <a:rPr lang="en-US" sz="2800" dirty="0" smtClean="0">
                <a:latin typeface="Papyrus"/>
                <a:cs typeface="Papyrus"/>
              </a:rPr>
              <a:t/>
            </a:r>
            <a:br>
              <a:rPr lang="en-US" sz="2800" dirty="0" smtClean="0">
                <a:latin typeface="Papyrus"/>
                <a:cs typeface="Papyrus"/>
              </a:rPr>
            </a:br>
            <a:r>
              <a:rPr lang="en-US" sz="2800" dirty="0" smtClean="0">
                <a:latin typeface="Papyrus"/>
                <a:cs typeface="Papyrus"/>
              </a:rPr>
              <a:t/>
            </a:r>
            <a:br>
              <a:rPr lang="en-US" sz="2800" dirty="0" smtClean="0">
                <a:latin typeface="Papyrus"/>
                <a:cs typeface="Papyrus"/>
              </a:rPr>
            </a:br>
            <a:r>
              <a:rPr lang="en-US" sz="2800" dirty="0" smtClean="0">
                <a:latin typeface="Papyrus"/>
                <a:cs typeface="Papyrus"/>
              </a:rPr>
              <a:t>Seeing </a:t>
            </a:r>
            <a:r>
              <a:rPr lang="en-US" sz="2800" dirty="0">
                <a:latin typeface="Papyrus"/>
                <a:cs typeface="Papyrus"/>
              </a:rPr>
              <a:t>that the time has come for the house-to-house census, it is necessary to compel </a:t>
            </a:r>
            <a:r>
              <a:rPr lang="en-US" sz="2800" dirty="0">
                <a:solidFill>
                  <a:srgbClr val="FFCC66"/>
                </a:solidFill>
                <a:latin typeface="Papyrus"/>
                <a:cs typeface="Papyrus"/>
              </a:rPr>
              <a:t>all those who for any cause whatsoever are residing outside their districts to return to their own homes,</a:t>
            </a:r>
            <a:r>
              <a:rPr lang="en-US" sz="2800" dirty="0">
                <a:latin typeface="Papyrus"/>
                <a:cs typeface="Papyrus"/>
              </a:rPr>
              <a:t> that they may both carry out </a:t>
            </a:r>
            <a:r>
              <a:rPr lang="en-US" sz="2800" dirty="0">
                <a:solidFill>
                  <a:srgbClr val="FFCC66"/>
                </a:solidFill>
                <a:latin typeface="Papyrus"/>
                <a:cs typeface="Papyrus"/>
              </a:rPr>
              <a:t>the regular order of the census, </a:t>
            </a:r>
            <a:r>
              <a:rPr lang="en-US" sz="2800" dirty="0">
                <a:latin typeface="Papyrus"/>
                <a:cs typeface="Papyrus"/>
              </a:rPr>
              <a:t>and may also diligently attend to the cultivation of their allotments</a:t>
            </a:r>
            <a:r>
              <a:rPr lang="en-US" sz="2800" dirty="0" smtClean="0">
                <a:latin typeface="Papyrus"/>
                <a:cs typeface="Papyrus"/>
              </a:rPr>
              <a:t>. </a:t>
            </a:r>
            <a:endParaRPr lang="en-US" sz="2800" dirty="0">
              <a:latin typeface="Papyrus"/>
              <a:cs typeface="Papyrus"/>
            </a:endParaRPr>
          </a:p>
          <a:p>
            <a:pPr algn="l"/>
            <a:endParaRPr lang="en-US" sz="3200" dirty="0">
              <a:solidFill>
                <a:srgbClr val="FFFFCC"/>
              </a:solidFill>
              <a:latin typeface="Frutiger 57Cn"/>
              <a:cs typeface="Frutiger 57Cn"/>
            </a:endParaRPr>
          </a:p>
        </p:txBody>
      </p:sp>
    </p:spTree>
    <p:extLst>
      <p:ext uri="{BB962C8B-B14F-4D97-AF65-F5344CB8AC3E}">
        <p14:creationId xmlns:p14="http://schemas.microsoft.com/office/powerpoint/2010/main" val="11182841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_DSC99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2703" y="0"/>
            <a:ext cx="51244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_DSC27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56981"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scroll in hand cropp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445418"/>
            <a:ext cx="4648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let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4648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19462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Luke 2:1-20</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131888"/>
            <a:ext cx="80772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FFCC"/>
                </a:solidFill>
                <a:latin typeface="Frutiger 57Cn"/>
                <a:cs typeface="Frutiger 57Cn"/>
              </a:rPr>
              <a:t>4  </a:t>
            </a:r>
            <a:r>
              <a:rPr lang="en-US" sz="3200" dirty="0">
                <a:solidFill>
                  <a:srgbClr val="FFFFCC"/>
                </a:solidFill>
                <a:latin typeface="Frutiger 57Cn"/>
                <a:cs typeface="Frutiger 57Cn"/>
              </a:rPr>
              <a:t>Joseph also went up from Galilee, out of the city of Nazareth, into Judea, to the city of David, which is called Bethlehem, because he was of the house and lineage of David,</a:t>
            </a:r>
          </a:p>
          <a:p>
            <a:pPr algn="l"/>
            <a:r>
              <a:rPr lang="en-US" sz="3200" dirty="0">
                <a:solidFill>
                  <a:srgbClr val="FFFFCC"/>
                </a:solidFill>
                <a:latin typeface="Frutiger 57Cn"/>
                <a:cs typeface="Frutiger 57Cn"/>
              </a:rPr>
              <a:t>5  to be registered with Mary, his betrothed wife, who was with child</a:t>
            </a:r>
            <a:r>
              <a:rPr lang="en-US" sz="3200" dirty="0" smtClean="0">
                <a:solidFill>
                  <a:srgbClr val="FFFFCC"/>
                </a:solidFill>
                <a:latin typeface="Frutiger 57Cn"/>
                <a:cs typeface="Frutiger 57Cn"/>
              </a:rPr>
              <a:t>.</a:t>
            </a:r>
            <a:endParaRPr lang="en-US" sz="3200" dirty="0">
              <a:solidFill>
                <a:srgbClr val="FFFFCC"/>
              </a:solidFill>
              <a:latin typeface="Frutiger 57Cn"/>
              <a:cs typeface="Frutiger 57Cn"/>
            </a:endParaRPr>
          </a:p>
        </p:txBody>
      </p:sp>
    </p:spTree>
    <p:extLst>
      <p:ext uri="{BB962C8B-B14F-4D97-AF65-F5344CB8AC3E}">
        <p14:creationId xmlns:p14="http://schemas.microsoft.com/office/powerpoint/2010/main" val="1046085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ly Land map b-w.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290757"/>
            <a:ext cx="6705600" cy="9465556"/>
          </a:xfrm>
          <a:prstGeom prst="rect">
            <a:avLst/>
          </a:prstGeom>
        </p:spPr>
      </p:pic>
    </p:spTree>
    <p:extLst>
      <p:ext uri="{BB962C8B-B14F-4D97-AF65-F5344CB8AC3E}">
        <p14:creationId xmlns:p14="http://schemas.microsoft.com/office/powerpoint/2010/main" val="24163229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Isaiah 9:1-2</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131888"/>
            <a:ext cx="80772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1  The </a:t>
            </a:r>
            <a:r>
              <a:rPr lang="en-US" sz="3200" dirty="0">
                <a:latin typeface="Frutiger 57Cn"/>
                <a:cs typeface="Frutiger 57Cn"/>
              </a:rPr>
              <a:t>land of </a:t>
            </a:r>
            <a:r>
              <a:rPr lang="en-US" sz="3200" dirty="0" err="1">
                <a:latin typeface="Frutiger 57Cn"/>
                <a:cs typeface="Frutiger 57Cn"/>
              </a:rPr>
              <a:t>Zebulun</a:t>
            </a:r>
            <a:r>
              <a:rPr lang="en-US" sz="3200" dirty="0">
                <a:latin typeface="Frutiger 57Cn"/>
                <a:cs typeface="Frutiger 57Cn"/>
              </a:rPr>
              <a:t> and the land </a:t>
            </a:r>
            <a:r>
              <a:rPr lang="en-US" sz="3200" dirty="0" smtClean="0">
                <a:latin typeface="Frutiger 57Cn"/>
                <a:cs typeface="Frutiger 57Cn"/>
              </a:rPr>
              <a:t>of Naphtali, </a:t>
            </a:r>
            <a:r>
              <a:rPr lang="en-US" sz="3200" dirty="0">
                <a:latin typeface="Frutiger 57Cn"/>
                <a:cs typeface="Frutiger 57Cn"/>
              </a:rPr>
              <a:t>. . . </a:t>
            </a:r>
            <a:r>
              <a:rPr lang="en-US" sz="3200" dirty="0" smtClean="0">
                <a:latin typeface="Frutiger 57Cn"/>
                <a:cs typeface="Frutiger 57Cn"/>
              </a:rPr>
              <a:t> By </a:t>
            </a:r>
            <a:r>
              <a:rPr lang="en-US" sz="3200" dirty="0">
                <a:latin typeface="Frutiger 57Cn"/>
                <a:cs typeface="Frutiger 57Cn"/>
              </a:rPr>
              <a:t>the way of the sea, beyond the Jordan, in Galilee of the Gentiles.</a:t>
            </a:r>
          </a:p>
          <a:p>
            <a:pPr algn="l"/>
            <a:r>
              <a:rPr lang="en-US" sz="3200" dirty="0">
                <a:latin typeface="Frutiger 57Cn"/>
                <a:cs typeface="Frutiger 57Cn"/>
              </a:rPr>
              <a:t>2 </a:t>
            </a:r>
            <a:r>
              <a:rPr lang="en-US" sz="3200" dirty="0" smtClean="0">
                <a:latin typeface="Frutiger 57Cn"/>
                <a:cs typeface="Frutiger 57Cn"/>
              </a:rPr>
              <a:t> The </a:t>
            </a:r>
            <a:r>
              <a:rPr lang="en-US" sz="3200" dirty="0">
                <a:latin typeface="Frutiger 57Cn"/>
                <a:cs typeface="Frutiger 57Cn"/>
              </a:rPr>
              <a:t>people who walked in darkness have seen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a </a:t>
            </a:r>
            <a:r>
              <a:rPr lang="en-US" sz="3200" dirty="0">
                <a:latin typeface="Frutiger 57Cn"/>
                <a:cs typeface="Frutiger 57Cn"/>
              </a:rPr>
              <a:t>great light; those who dwelt in the land of the shadow of death, upon them a light has shined.</a:t>
            </a:r>
          </a:p>
        </p:txBody>
      </p:sp>
    </p:spTree>
    <p:extLst>
      <p:ext uri="{BB962C8B-B14F-4D97-AF65-F5344CB8AC3E}">
        <p14:creationId xmlns:p14="http://schemas.microsoft.com/office/powerpoint/2010/main" val="9225279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owCityMapImage.aspx.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 y="0"/>
            <a:ext cx="7863840" cy="6858000"/>
          </a:xfrm>
          <a:prstGeom prst="rect">
            <a:avLst/>
          </a:prstGeom>
        </p:spPr>
      </p:pic>
    </p:spTree>
    <p:extLst>
      <p:ext uri="{BB962C8B-B14F-4D97-AF65-F5344CB8AC3E}">
        <p14:creationId xmlns:p14="http://schemas.microsoft.com/office/powerpoint/2010/main" val="17491587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8-Jerusalem-TemplleMountReconstruc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0"/>
            <a:ext cx="10159307" cy="6877700"/>
          </a:xfrm>
          <a:prstGeom prst="rect">
            <a:avLst/>
          </a:prstGeom>
        </p:spPr>
      </p:pic>
    </p:spTree>
    <p:extLst>
      <p:ext uri="{BB962C8B-B14F-4D97-AF65-F5344CB8AC3E}">
        <p14:creationId xmlns:p14="http://schemas.microsoft.com/office/powerpoint/2010/main" val="203086837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rodium-complex-bal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233" y="-13512"/>
            <a:ext cx="10902799" cy="6871512"/>
          </a:xfrm>
          <a:prstGeom prst="rect">
            <a:avLst/>
          </a:prstGeom>
        </p:spPr>
      </p:pic>
    </p:spTree>
    <p:extLst>
      <p:ext uri="{BB962C8B-B14F-4D97-AF65-F5344CB8AC3E}">
        <p14:creationId xmlns:p14="http://schemas.microsoft.com/office/powerpoint/2010/main" val="338138815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800px-Herodium_from_above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3103020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0"/>
            <a:ext cx="91948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1" descr="open Bible-ppt background light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ChangeArrowheads="1"/>
          </p:cNvSpPr>
          <p:nvPr/>
        </p:nvSpPr>
        <p:spPr bwMode="auto">
          <a:xfrm>
            <a:off x="-19050" y="1186545"/>
            <a:ext cx="9144000" cy="5096780"/>
          </a:xfrm>
          <a:prstGeom prst="rect">
            <a:avLst/>
          </a:prstGeom>
          <a:noFill/>
          <a:ln w="12700">
            <a:noFill/>
            <a:miter lim="800000"/>
            <a:headEnd type="none" w="sm" len="sm"/>
            <a:tailEnd type="none" w="sm" len="sm"/>
          </a:ln>
          <a:effectLst>
            <a:outerShdw blurRad="63500" dist="38099" dir="2700000" algn="ctr" rotWithShape="0">
              <a:schemeClr val="bg1">
                <a:alpha val="74998"/>
              </a:schemeClr>
            </a:outerShdw>
          </a:effectLst>
        </p:spPr>
        <p:txBody>
          <a:bodyPr anchor="b">
            <a:spAutoFit/>
          </a:bodyPr>
          <a:lstStyle/>
          <a:p>
            <a:pPr>
              <a:lnSpc>
                <a:spcPct val="90000"/>
              </a:lnSpc>
              <a:defRPr/>
            </a:pPr>
            <a:r>
              <a:rPr lang="en-US" sz="7200" b="1" dirty="0">
                <a:latin typeface="Papyrus" charset="0"/>
              </a:rPr>
              <a:t>The Gospels</a:t>
            </a:r>
          </a:p>
          <a:p>
            <a:pPr>
              <a:lnSpc>
                <a:spcPct val="90000"/>
              </a:lnSpc>
              <a:defRPr/>
            </a:pPr>
            <a:endParaRPr lang="en-US" sz="5400" b="1" dirty="0">
              <a:latin typeface="Papyrus" charset="0"/>
            </a:endParaRPr>
          </a:p>
          <a:p>
            <a:pPr>
              <a:lnSpc>
                <a:spcPct val="90000"/>
              </a:lnSpc>
              <a:defRPr/>
            </a:pPr>
            <a:r>
              <a:rPr lang="en-US" sz="5400" b="1" dirty="0">
                <a:latin typeface="Papyrus" charset="0"/>
              </a:rPr>
              <a:t>The </a:t>
            </a:r>
            <a:r>
              <a:rPr lang="en-US" sz="5400" b="1" dirty="0" smtClean="0">
                <a:latin typeface="Papyrus" charset="0"/>
              </a:rPr>
              <a:t>Birth of </a:t>
            </a:r>
            <a:br>
              <a:rPr lang="en-US" sz="5400" b="1" dirty="0" smtClean="0">
                <a:latin typeface="Papyrus" charset="0"/>
              </a:rPr>
            </a:br>
            <a:r>
              <a:rPr lang="en-US" sz="5400" b="1" dirty="0" smtClean="0">
                <a:latin typeface="Papyrus" charset="0"/>
              </a:rPr>
              <a:t>Jesus the Messiah</a:t>
            </a:r>
          </a:p>
          <a:p>
            <a:pPr>
              <a:lnSpc>
                <a:spcPct val="90000"/>
              </a:lnSpc>
              <a:defRPr/>
            </a:pPr>
            <a:r>
              <a:rPr lang="en-US" sz="5400" b="1" dirty="0" smtClean="0">
                <a:latin typeface="Papyrus" charset="0"/>
              </a:rPr>
              <a:t>In Bethlehem</a:t>
            </a:r>
            <a:endParaRPr lang="en-US" sz="5400" b="1" dirty="0">
              <a:latin typeface="Papyrus" charset="0"/>
            </a:endParaRPr>
          </a:p>
          <a:p>
            <a:pPr>
              <a:lnSpc>
                <a:spcPct val="70000"/>
              </a:lnSpc>
              <a:defRPr/>
            </a:pPr>
            <a:endParaRPr lang="en-US" sz="7200" b="1" dirty="0">
              <a:latin typeface="Papyru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rodion_fjenkins051011_1870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262"/>
            <a:ext cx="9235016" cy="6926262"/>
          </a:xfrm>
          <a:prstGeom prst="rect">
            <a:avLst/>
          </a:prstGeom>
        </p:spPr>
      </p:pic>
    </p:spTree>
    <p:extLst>
      <p:ext uri="{BB962C8B-B14F-4D97-AF65-F5344CB8AC3E}">
        <p14:creationId xmlns:p14="http://schemas.microsoft.com/office/powerpoint/2010/main" val="270736205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Micah 5:2</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131888"/>
            <a:ext cx="80772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2  </a:t>
            </a:r>
            <a:r>
              <a:rPr lang="en-US" sz="3200" dirty="0">
                <a:latin typeface="Frutiger 57Cn"/>
                <a:cs typeface="Frutiger 57Cn"/>
              </a:rPr>
              <a:t>But you, Bethlehem </a:t>
            </a:r>
            <a:r>
              <a:rPr lang="en-US" sz="3200" dirty="0" err="1">
                <a:latin typeface="Frutiger 57Cn"/>
                <a:cs typeface="Frutiger 57Cn"/>
              </a:rPr>
              <a:t>Ephrathah</a:t>
            </a:r>
            <a:r>
              <a:rPr lang="en-US" sz="3200" dirty="0">
                <a:latin typeface="Frutiger 57Cn"/>
                <a:cs typeface="Frutiger 57Cn"/>
              </a:rPr>
              <a:t>, though you are little among the thousands of Judah, yet out of you shall come forth to Me the One to be Ruler in Israel, Whose goings forth are from of old, from everlasting. </a:t>
            </a:r>
          </a:p>
        </p:txBody>
      </p:sp>
    </p:spTree>
    <p:extLst>
      <p:ext uri="{BB962C8B-B14F-4D97-AF65-F5344CB8AC3E}">
        <p14:creationId xmlns:p14="http://schemas.microsoft.com/office/powerpoint/2010/main" val="23433367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Luke 2:1-20</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131888"/>
            <a:ext cx="80772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FFCC"/>
                </a:solidFill>
                <a:latin typeface="Frutiger 57Cn"/>
                <a:cs typeface="Frutiger 57Cn"/>
              </a:rPr>
              <a:t>6  </a:t>
            </a:r>
            <a:r>
              <a:rPr lang="en-US" sz="3200" dirty="0">
                <a:solidFill>
                  <a:srgbClr val="FFFFCC"/>
                </a:solidFill>
                <a:latin typeface="Frutiger 57Cn"/>
                <a:cs typeface="Frutiger 57Cn"/>
              </a:rPr>
              <a:t>So it was, that while they were there, the days were completed for her to be delivered.</a:t>
            </a:r>
          </a:p>
          <a:p>
            <a:pPr algn="l"/>
            <a:r>
              <a:rPr lang="en-US" sz="3200" dirty="0">
                <a:solidFill>
                  <a:srgbClr val="FFFFCC"/>
                </a:solidFill>
                <a:latin typeface="Frutiger 57Cn"/>
                <a:cs typeface="Frutiger 57Cn"/>
              </a:rPr>
              <a:t>7  And she brought forth her firstborn Son, and wrapped Him in swaddling cloths, and laid Him in a manger, because there was no room for them in the inn</a:t>
            </a:r>
            <a:r>
              <a:rPr lang="en-US" sz="3200" dirty="0" smtClean="0">
                <a:solidFill>
                  <a:srgbClr val="FFFFCC"/>
                </a:solidFill>
                <a:latin typeface="Frutiger 57Cn"/>
                <a:cs typeface="Frutiger 57Cn"/>
              </a:rPr>
              <a:t>.</a:t>
            </a:r>
            <a:endParaRPr lang="en-US" sz="3200" dirty="0">
              <a:solidFill>
                <a:srgbClr val="FFFFCC"/>
              </a:solidFill>
              <a:latin typeface="Frutiger 57Cn"/>
              <a:cs typeface="Frutiger 57Cn"/>
            </a:endParaRPr>
          </a:p>
        </p:txBody>
      </p:sp>
    </p:spTree>
    <p:extLst>
      <p:ext uri="{BB962C8B-B14F-4D97-AF65-F5344CB8AC3E}">
        <p14:creationId xmlns:p14="http://schemas.microsoft.com/office/powerpoint/2010/main" val="9739909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Luke 2:1-20</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131888"/>
            <a:ext cx="80772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FFCC"/>
                </a:solidFill>
                <a:latin typeface="Frutiger 57Cn"/>
                <a:cs typeface="Frutiger 57Cn"/>
              </a:rPr>
              <a:t>6  </a:t>
            </a:r>
            <a:r>
              <a:rPr lang="en-US" sz="3200" dirty="0">
                <a:solidFill>
                  <a:srgbClr val="FFFFCC"/>
                </a:solidFill>
                <a:latin typeface="Frutiger 57Cn"/>
                <a:cs typeface="Frutiger 57Cn"/>
              </a:rPr>
              <a:t>So it was, that while they were there, the days were completed for her to be delivered.</a:t>
            </a:r>
          </a:p>
          <a:p>
            <a:pPr algn="l"/>
            <a:r>
              <a:rPr lang="en-US" sz="3200" dirty="0">
                <a:solidFill>
                  <a:srgbClr val="FFFFCC"/>
                </a:solidFill>
                <a:latin typeface="Frutiger 57Cn"/>
                <a:cs typeface="Frutiger 57Cn"/>
              </a:rPr>
              <a:t>7  And she brought forth her firstborn Son, and wrapped Him in swaddling cloths, and laid Him in a manger, because there was no room for them in the </a:t>
            </a:r>
            <a:r>
              <a:rPr lang="en-US" sz="3200" dirty="0" smtClean="0">
                <a:solidFill>
                  <a:srgbClr val="FFFFCC"/>
                </a:solidFill>
                <a:latin typeface="Frutiger 57Cn"/>
                <a:cs typeface="Frutiger 57Cn"/>
              </a:rPr>
              <a:t>inn </a:t>
            </a:r>
            <a:r>
              <a:rPr lang="en-US" sz="3200" dirty="0" smtClean="0">
                <a:latin typeface="Frutiger 57Cn"/>
                <a:cs typeface="Frutiger 57Cn"/>
              </a:rPr>
              <a:t>[</a:t>
            </a:r>
            <a:r>
              <a:rPr lang="en-US" sz="3200" i="1" dirty="0" err="1" smtClean="0">
                <a:latin typeface="Frutiger 57Cn"/>
                <a:cs typeface="Frutiger 57Cn"/>
              </a:rPr>
              <a:t>kataluma</a:t>
            </a:r>
            <a:r>
              <a:rPr lang="en-US" sz="3200" dirty="0" smtClean="0">
                <a:latin typeface="Frutiger 57Cn"/>
                <a:cs typeface="Frutiger 57Cn"/>
              </a:rPr>
              <a:t>]</a:t>
            </a:r>
            <a:r>
              <a:rPr lang="en-US" sz="3200" dirty="0" smtClean="0">
                <a:solidFill>
                  <a:srgbClr val="FFFFCC"/>
                </a:solidFill>
                <a:latin typeface="Frutiger 57Cn"/>
                <a:cs typeface="Frutiger 57Cn"/>
              </a:rPr>
              <a:t>.</a:t>
            </a:r>
            <a:endParaRPr lang="en-US" sz="3200" dirty="0">
              <a:solidFill>
                <a:srgbClr val="FFFFCC"/>
              </a:solidFill>
              <a:latin typeface="Frutiger 57Cn"/>
              <a:cs typeface="Frutiger 57Cn"/>
            </a:endParaRPr>
          </a:p>
        </p:txBody>
      </p:sp>
    </p:spTree>
    <p:extLst>
      <p:ext uri="{BB962C8B-B14F-4D97-AF65-F5344CB8AC3E}">
        <p14:creationId xmlns:p14="http://schemas.microsoft.com/office/powerpoint/2010/main" val="13273082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Luke 10:34</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131888"/>
            <a:ext cx="80772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So he </a:t>
            </a:r>
            <a:r>
              <a:rPr lang="en-US" sz="3200" dirty="0" smtClean="0">
                <a:latin typeface="Frutiger 57Cn"/>
                <a:cs typeface="Frutiger 57Cn"/>
              </a:rPr>
              <a:t>[the Good Samaritan] went </a:t>
            </a:r>
            <a:r>
              <a:rPr lang="en-US" sz="3200" dirty="0">
                <a:latin typeface="Frutiger 57Cn"/>
                <a:cs typeface="Frutiger 57Cn"/>
              </a:rPr>
              <a:t>to him </a:t>
            </a:r>
            <a:r>
              <a:rPr lang="en-US" sz="3200" dirty="0" smtClean="0">
                <a:latin typeface="Frutiger 57Cn"/>
                <a:cs typeface="Frutiger 57Cn"/>
              </a:rPr>
              <a:t>[the man beaten by robbers] and </a:t>
            </a:r>
            <a:r>
              <a:rPr lang="en-US" sz="3200" dirty="0">
                <a:latin typeface="Frutiger 57Cn"/>
                <a:cs typeface="Frutiger 57Cn"/>
              </a:rPr>
              <a:t>bandaged his wounds, pouring on oil and wine; and he set him on his own animal, brought him to an </a:t>
            </a:r>
            <a:r>
              <a:rPr lang="en-US" sz="3200" dirty="0">
                <a:solidFill>
                  <a:srgbClr val="FFCC66"/>
                </a:solidFill>
                <a:latin typeface="Frutiger 57Cn"/>
                <a:cs typeface="Frutiger 57Cn"/>
              </a:rPr>
              <a:t>inn</a:t>
            </a:r>
            <a:r>
              <a:rPr lang="en-US" sz="3200" dirty="0">
                <a:latin typeface="Frutiger 57Cn"/>
                <a:cs typeface="Frutiger 57Cn"/>
              </a:rPr>
              <a:t> [</a:t>
            </a:r>
            <a:r>
              <a:rPr lang="en-US" sz="3200" i="1" dirty="0" err="1">
                <a:latin typeface="Frutiger 57Cn"/>
                <a:cs typeface="Frutiger 57Cn"/>
              </a:rPr>
              <a:t>pandocheion</a:t>
            </a:r>
            <a:r>
              <a:rPr lang="en-US" sz="3200" dirty="0">
                <a:latin typeface="Frutiger 57Cn"/>
                <a:cs typeface="Frutiger 57Cn"/>
              </a:rPr>
              <a:t>], and took care of him.</a:t>
            </a:r>
          </a:p>
        </p:txBody>
      </p:sp>
    </p:spTree>
    <p:extLst>
      <p:ext uri="{BB962C8B-B14F-4D97-AF65-F5344CB8AC3E}">
        <p14:creationId xmlns:p14="http://schemas.microsoft.com/office/powerpoint/2010/main" val="29147005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Luke 2:1-20</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131888"/>
            <a:ext cx="80772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FFCC"/>
                </a:solidFill>
                <a:latin typeface="Frutiger 57Cn"/>
                <a:cs typeface="Frutiger 57Cn"/>
              </a:rPr>
              <a:t>6  </a:t>
            </a:r>
            <a:r>
              <a:rPr lang="en-US" sz="3200" dirty="0">
                <a:solidFill>
                  <a:srgbClr val="FFFFCC"/>
                </a:solidFill>
                <a:latin typeface="Frutiger 57Cn"/>
                <a:cs typeface="Frutiger 57Cn"/>
              </a:rPr>
              <a:t>So it was, that while they were there, the days were completed for her to be delivered.</a:t>
            </a:r>
          </a:p>
          <a:p>
            <a:pPr algn="l"/>
            <a:r>
              <a:rPr lang="en-US" sz="3200" dirty="0">
                <a:solidFill>
                  <a:srgbClr val="FFFFCC"/>
                </a:solidFill>
                <a:latin typeface="Frutiger 57Cn"/>
                <a:cs typeface="Frutiger 57Cn"/>
              </a:rPr>
              <a:t>7  And she brought forth her firstborn Son, and wrapped Him in swaddling cloths, and laid Him in a manger, because there was no </a:t>
            </a:r>
            <a:r>
              <a:rPr lang="en-US" sz="3200" dirty="0" smtClean="0">
                <a:solidFill>
                  <a:srgbClr val="FFCC66"/>
                </a:solidFill>
                <a:latin typeface="Frutiger 57Cn"/>
                <a:cs typeface="Frutiger 57Cn"/>
              </a:rPr>
              <a:t>space</a:t>
            </a:r>
            <a:r>
              <a:rPr lang="en-US" sz="3200" dirty="0" smtClean="0">
                <a:solidFill>
                  <a:srgbClr val="FFFFCC"/>
                </a:solidFill>
                <a:latin typeface="Frutiger 57Cn"/>
                <a:cs typeface="Frutiger 57Cn"/>
              </a:rPr>
              <a:t> </a:t>
            </a:r>
            <a:r>
              <a:rPr lang="en-US" sz="3200" dirty="0">
                <a:solidFill>
                  <a:srgbClr val="FFFFCC"/>
                </a:solidFill>
                <a:latin typeface="Frutiger 57Cn"/>
                <a:cs typeface="Frutiger 57Cn"/>
              </a:rPr>
              <a:t>for them in the </a:t>
            </a:r>
            <a:r>
              <a:rPr lang="en-US" sz="3200" dirty="0" smtClean="0">
                <a:solidFill>
                  <a:srgbClr val="FFCC66"/>
                </a:solidFill>
                <a:latin typeface="Frutiger 57Cn"/>
                <a:cs typeface="Frutiger 57Cn"/>
              </a:rPr>
              <a:t>guest room.</a:t>
            </a:r>
            <a:endParaRPr lang="en-US" sz="3200" dirty="0">
              <a:solidFill>
                <a:srgbClr val="FFCC66"/>
              </a:solidFill>
              <a:latin typeface="Frutiger 57Cn"/>
              <a:cs typeface="Frutiger 57Cn"/>
            </a:endParaRPr>
          </a:p>
        </p:txBody>
      </p:sp>
    </p:spTree>
    <p:extLst>
      <p:ext uri="{BB962C8B-B14F-4D97-AF65-F5344CB8AC3E}">
        <p14:creationId xmlns:p14="http://schemas.microsoft.com/office/powerpoint/2010/main" val="32813941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28ill 69_0122 katal cave #FAB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2"/>
            <a:ext cx="10332243" cy="6888162"/>
          </a:xfrm>
          <a:prstGeom prst="rect">
            <a:avLst/>
          </a:prstGeom>
        </p:spPr>
      </p:pic>
    </p:spTree>
    <p:extLst>
      <p:ext uri="{BB962C8B-B14F-4D97-AF65-F5344CB8AC3E}">
        <p14:creationId xmlns:p14="http://schemas.microsoft.com/office/powerpoint/2010/main" val="15336760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1 Samuel 28:24</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131888"/>
            <a:ext cx="8077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FFCC"/>
                </a:solidFill>
                <a:latin typeface="Frutiger 57Cn"/>
                <a:cs typeface="Frutiger 57Cn"/>
              </a:rPr>
              <a:t>24  </a:t>
            </a:r>
            <a:r>
              <a:rPr lang="en-US" sz="3200" dirty="0" smtClean="0">
                <a:latin typeface="Frutiger 57Cn"/>
                <a:cs typeface="Frutiger 57Cn"/>
              </a:rPr>
              <a:t>Now </a:t>
            </a:r>
            <a:r>
              <a:rPr lang="en-US" sz="3200" dirty="0">
                <a:latin typeface="Frutiger 57Cn"/>
                <a:cs typeface="Frutiger 57Cn"/>
              </a:rPr>
              <a:t>the woman had a fatted calf in the house . . . </a:t>
            </a:r>
            <a:endParaRPr lang="en-US" sz="3200" dirty="0" smtClean="0">
              <a:latin typeface="Frutiger 57Cn"/>
              <a:cs typeface="Frutiger 57Cn"/>
            </a:endParaRPr>
          </a:p>
        </p:txBody>
      </p:sp>
    </p:spTree>
    <p:extLst>
      <p:ext uri="{BB962C8B-B14F-4D97-AF65-F5344CB8AC3E}">
        <p14:creationId xmlns:p14="http://schemas.microsoft.com/office/powerpoint/2010/main" val="31584739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1 Samuel 28:24</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131888"/>
            <a:ext cx="8077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FFCC"/>
                </a:solidFill>
                <a:latin typeface="Frutiger 57Cn"/>
                <a:cs typeface="Frutiger 57Cn"/>
              </a:rPr>
              <a:t>24  </a:t>
            </a:r>
            <a:r>
              <a:rPr lang="en-US" sz="3200" dirty="0" smtClean="0">
                <a:latin typeface="Frutiger 57Cn"/>
                <a:cs typeface="Frutiger 57Cn"/>
              </a:rPr>
              <a:t>Now </a:t>
            </a:r>
            <a:r>
              <a:rPr lang="en-US" sz="3200" dirty="0">
                <a:latin typeface="Frutiger 57Cn"/>
                <a:cs typeface="Frutiger 57Cn"/>
              </a:rPr>
              <a:t>the woman had a fatted calf in the house . . . </a:t>
            </a:r>
            <a:endParaRPr lang="en-US" sz="3200" dirty="0" smtClean="0">
              <a:latin typeface="Frutiger 57Cn"/>
              <a:cs typeface="Frutiger 57Cn"/>
            </a:endParaRPr>
          </a:p>
        </p:txBody>
      </p:sp>
      <p:sp>
        <p:nvSpPr>
          <p:cNvPr id="5" name="Rectangle 2"/>
          <p:cNvSpPr>
            <a:spLocks noChangeArrowheads="1"/>
          </p:cNvSpPr>
          <p:nvPr/>
        </p:nvSpPr>
        <p:spPr bwMode="auto">
          <a:xfrm>
            <a:off x="-15651" y="1981200"/>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Judges 11:30-31</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6" name="Text Box 3"/>
          <p:cNvSpPr txBox="1">
            <a:spLocks noChangeArrowheads="1"/>
          </p:cNvSpPr>
          <p:nvPr/>
        </p:nvSpPr>
        <p:spPr bwMode="auto">
          <a:xfrm>
            <a:off x="746349" y="3101975"/>
            <a:ext cx="80772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And </a:t>
            </a:r>
            <a:r>
              <a:rPr lang="en-US" sz="3200" dirty="0" err="1">
                <a:latin typeface="Frutiger 57Cn"/>
                <a:cs typeface="Frutiger 57Cn"/>
              </a:rPr>
              <a:t>Jephthah</a:t>
            </a:r>
            <a:r>
              <a:rPr lang="en-US" sz="3200" dirty="0">
                <a:latin typeface="Frutiger 57Cn"/>
                <a:cs typeface="Frutiger 57Cn"/>
              </a:rPr>
              <a:t> made a vow to the LORD, and said, “If You will indeed deliver the people of Ammon into my hands, then it will be that whatever comes out of the doors of my house to meet me, when I return in peace from the people of Ammon, shall surely be the LORD’S, and I will offer it up as a burnt offering.”</a:t>
            </a:r>
          </a:p>
        </p:txBody>
      </p:sp>
    </p:spTree>
    <p:extLst>
      <p:ext uri="{BB962C8B-B14F-4D97-AF65-F5344CB8AC3E}">
        <p14:creationId xmlns:p14="http://schemas.microsoft.com/office/powerpoint/2010/main" val="34699355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31 house basement 65a_002#38B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857" y="0"/>
            <a:ext cx="10287000" cy="6858000"/>
          </a:xfrm>
          <a:prstGeom prst="rect">
            <a:avLst/>
          </a:prstGeom>
        </p:spPr>
      </p:pic>
    </p:spTree>
    <p:extLst>
      <p:ext uri="{BB962C8B-B14F-4D97-AF65-F5344CB8AC3E}">
        <p14:creationId xmlns:p14="http://schemas.microsoft.com/office/powerpoint/2010/main" val="349187476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_DSC27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136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57578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30 house katalm 65a_0014#585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228600"/>
            <a:ext cx="11018043" cy="7345362"/>
          </a:xfrm>
          <a:prstGeom prst="rect">
            <a:avLst/>
          </a:prstGeom>
        </p:spPr>
      </p:pic>
    </p:spTree>
    <p:extLst>
      <p:ext uri="{BB962C8B-B14F-4D97-AF65-F5344CB8AC3E}">
        <p14:creationId xmlns:p14="http://schemas.microsoft.com/office/powerpoint/2010/main" val="61803723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Luke 2:1-20</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131888"/>
            <a:ext cx="8077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FFCC"/>
                </a:solidFill>
                <a:latin typeface="Frutiger 57Cn"/>
                <a:cs typeface="Frutiger 57Cn"/>
              </a:rPr>
              <a:t>8  </a:t>
            </a:r>
            <a:r>
              <a:rPr lang="en-US" sz="3200" dirty="0">
                <a:solidFill>
                  <a:srgbClr val="FFFFCC"/>
                </a:solidFill>
                <a:latin typeface="Frutiger 57Cn"/>
                <a:cs typeface="Frutiger 57Cn"/>
              </a:rPr>
              <a:t>Now there were in the same country shepherds living out in the fields, keeping watch over their flock by night</a:t>
            </a:r>
            <a:r>
              <a:rPr lang="en-US" sz="3200" dirty="0" smtClean="0">
                <a:solidFill>
                  <a:srgbClr val="FFFFCC"/>
                </a:solidFill>
                <a:latin typeface="Frutiger 57Cn"/>
                <a:cs typeface="Frutiger 57Cn"/>
              </a:rPr>
              <a:t>.</a:t>
            </a:r>
            <a:endParaRPr lang="en-US" sz="3200" dirty="0">
              <a:solidFill>
                <a:srgbClr val="FFFFCC"/>
              </a:solidFill>
              <a:latin typeface="Frutiger 57Cn"/>
              <a:cs typeface="Frutiger 57Cn"/>
            </a:endParaRPr>
          </a:p>
        </p:txBody>
      </p:sp>
    </p:spTree>
    <p:extLst>
      <p:ext uri="{BB962C8B-B14F-4D97-AF65-F5344CB8AC3E}">
        <p14:creationId xmlns:p14="http://schemas.microsoft.com/office/powerpoint/2010/main" val="25019277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131888"/>
            <a:ext cx="8077200" cy="501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“As these shepherds had not yet brought home their flocks, it is a presumptive argument that October had not yet commenced, and that, consequently, our Lord was not born on the 25th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of </a:t>
            </a:r>
            <a:r>
              <a:rPr lang="en-US" sz="3200" dirty="0">
                <a:latin typeface="Frutiger 57Cn"/>
                <a:cs typeface="Frutiger 57Cn"/>
              </a:rPr>
              <a:t>December, when no flocks were out in the fields; nor could He have been born later than September, as the flocks were still in the fields by night. On this very ground the nativity in December should be given </a:t>
            </a:r>
            <a:r>
              <a:rPr lang="en-US" sz="3200" dirty="0" smtClean="0">
                <a:latin typeface="Frutiger 57Cn"/>
                <a:cs typeface="Frutiger 57Cn"/>
              </a:rPr>
              <a:t>up” </a:t>
            </a:r>
            <a:r>
              <a:rPr lang="en-US" sz="3200" dirty="0">
                <a:latin typeface="Frutiger 57Cn"/>
                <a:cs typeface="Frutiger 57Cn"/>
              </a:rPr>
              <a:t>(Adam Clarke's </a:t>
            </a:r>
            <a:r>
              <a:rPr lang="en-US" sz="3200" i="1" dirty="0">
                <a:latin typeface="Frutiger 57Cn"/>
                <a:cs typeface="Frutiger 57Cn"/>
              </a:rPr>
              <a:t>Commentary,</a:t>
            </a:r>
            <a:r>
              <a:rPr lang="en-US" sz="3200" dirty="0">
                <a:latin typeface="Frutiger 57Cn"/>
                <a:cs typeface="Frutiger 57Cn"/>
              </a:rPr>
              <a:t> note on Luke 2:8). </a:t>
            </a:r>
          </a:p>
        </p:txBody>
      </p:sp>
    </p:spTree>
    <p:extLst>
      <p:ext uri="{BB962C8B-B14F-4D97-AF65-F5344CB8AC3E}">
        <p14:creationId xmlns:p14="http://schemas.microsoft.com/office/powerpoint/2010/main" val="13948248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131888"/>
            <a:ext cx="80772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“These humble pastoral folk are out in the field at night with their flock—a feature of the story which would argue against the birth (of Christ) occurring on Dec. 25 since the weather would not have permitted it” (</a:t>
            </a:r>
            <a:r>
              <a:rPr lang="en-US" sz="3200" i="1" dirty="0">
                <a:latin typeface="Frutiger 57Cn"/>
                <a:cs typeface="Frutiger 57Cn"/>
              </a:rPr>
              <a:t>The Interpreter's One-Volume Commentary,</a:t>
            </a:r>
            <a:r>
              <a:rPr lang="en-US" sz="3200" dirty="0">
                <a:latin typeface="Frutiger 57Cn"/>
                <a:cs typeface="Frutiger 57Cn"/>
              </a:rPr>
              <a:t> note on Luke 2:4-7). </a:t>
            </a:r>
          </a:p>
        </p:txBody>
      </p:sp>
    </p:spTree>
    <p:extLst>
      <p:ext uri="{BB962C8B-B14F-4D97-AF65-F5344CB8AC3E}">
        <p14:creationId xmlns:p14="http://schemas.microsoft.com/office/powerpoint/2010/main" val="7031048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131888"/>
            <a:ext cx="80772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According to </a:t>
            </a:r>
            <a:r>
              <a:rPr lang="en-US" sz="3200" i="1" dirty="0">
                <a:latin typeface="Frutiger 57Cn"/>
                <a:cs typeface="Frutiger 57Cn"/>
              </a:rPr>
              <a:t>Celebrations: The Complete Book of American Holidays</a:t>
            </a:r>
            <a:r>
              <a:rPr lang="en-US" sz="3200" dirty="0">
                <a:latin typeface="Frutiger 57Cn"/>
                <a:cs typeface="Frutiger 57Cn"/>
              </a:rPr>
              <a:t>, Luke's account "suggests that Jesus may have been born in summer or early fall. Since December is cold and rainy in Judea, it is likely the shepherds would have sought shelter for their flocks at night" (p. 309).</a:t>
            </a:r>
          </a:p>
        </p:txBody>
      </p:sp>
    </p:spTree>
    <p:extLst>
      <p:ext uri="{BB962C8B-B14F-4D97-AF65-F5344CB8AC3E}">
        <p14:creationId xmlns:p14="http://schemas.microsoft.com/office/powerpoint/2010/main" val="11393901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131888"/>
            <a:ext cx="8077200" cy="501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The Roman census “could hardly have been at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that </a:t>
            </a:r>
            <a:r>
              <a:rPr lang="en-US" sz="3200" dirty="0">
                <a:latin typeface="Frutiger 57Cn"/>
                <a:cs typeface="Frutiger 57Cn"/>
              </a:rPr>
              <a:t>season (December 25), however, for such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a </a:t>
            </a:r>
            <a:r>
              <a:rPr lang="en-US" sz="3200" dirty="0">
                <a:latin typeface="Frutiger 57Cn"/>
                <a:cs typeface="Frutiger 57Cn"/>
              </a:rPr>
              <a:t>time would surely not have been chosen by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the </a:t>
            </a:r>
            <a:r>
              <a:rPr lang="en-US" sz="3200" dirty="0">
                <a:latin typeface="Frutiger 57Cn"/>
                <a:cs typeface="Frutiger 57Cn"/>
              </a:rPr>
              <a:t>authorities for a public enrollment, which necessitated the population's traveling from all parts to their natal districts, storms and rain making journeys both unsafe and unpleasant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in </a:t>
            </a:r>
            <a:r>
              <a:rPr lang="en-US" sz="3200" dirty="0">
                <a:latin typeface="Frutiger 57Cn"/>
                <a:cs typeface="Frutiger 57Cn"/>
              </a:rPr>
              <a:t>winter, except in specially </a:t>
            </a:r>
            <a:r>
              <a:rPr lang="en-US" sz="3200" dirty="0" smtClean="0">
                <a:latin typeface="Frutiger 57Cn"/>
                <a:cs typeface="Frutiger 57Cn"/>
              </a:rPr>
              <a:t>favorable years</a:t>
            </a:r>
            <a:r>
              <a:rPr lang="en-US" sz="3200" dirty="0">
                <a:latin typeface="Frutiger 57Cn"/>
                <a:cs typeface="Frutiger 57Cn"/>
              </a:rPr>
              <a:t>” </a:t>
            </a:r>
            <a:endParaRPr lang="en-US" sz="3200" dirty="0" smtClean="0">
              <a:latin typeface="Frutiger 57Cn"/>
              <a:cs typeface="Frutiger 57Cn"/>
            </a:endParaRPr>
          </a:p>
          <a:p>
            <a:pPr algn="l"/>
            <a:r>
              <a:rPr lang="en-US" sz="3200" dirty="0" smtClean="0">
                <a:latin typeface="Frutiger 57Cn"/>
                <a:cs typeface="Frutiger 57Cn"/>
              </a:rPr>
              <a:t>(</a:t>
            </a:r>
            <a:r>
              <a:rPr lang="en-US" sz="3200" dirty="0">
                <a:latin typeface="Frutiger 57Cn"/>
                <a:cs typeface="Frutiger 57Cn"/>
              </a:rPr>
              <a:t>"Christmas at Bethlehem," </a:t>
            </a:r>
            <a:r>
              <a:rPr lang="en-US" sz="3200" i="1" dirty="0">
                <a:latin typeface="Frutiger 57Cn"/>
                <a:cs typeface="Frutiger 57Cn"/>
              </a:rPr>
              <a:t>Holy-Days and Holidays,</a:t>
            </a:r>
            <a:r>
              <a:rPr lang="en-US" sz="3200" dirty="0">
                <a:latin typeface="Frutiger 57Cn"/>
                <a:cs typeface="Frutiger 57Cn"/>
              </a:rPr>
              <a:t> Cunningham Geikie).</a:t>
            </a:r>
          </a:p>
        </p:txBody>
      </p:sp>
    </p:spTree>
    <p:extLst>
      <p:ext uri="{BB962C8B-B14F-4D97-AF65-F5344CB8AC3E}">
        <p14:creationId xmlns:p14="http://schemas.microsoft.com/office/powerpoint/2010/main" val="16372540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22 BWS shep field 92_024#4CD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57" y="-76200"/>
            <a:ext cx="12458700" cy="8305800"/>
          </a:xfrm>
          <a:prstGeom prst="rect">
            <a:avLst/>
          </a:prstGeom>
        </p:spPr>
      </p:pic>
    </p:spTree>
    <p:extLst>
      <p:ext uri="{BB962C8B-B14F-4D97-AF65-F5344CB8AC3E}">
        <p14:creationId xmlns:p14="http://schemas.microsoft.com/office/powerpoint/2010/main" val="348941632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Luke 2:1-20</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131888"/>
            <a:ext cx="80772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FFCC"/>
                </a:solidFill>
                <a:latin typeface="Frutiger 57Cn"/>
                <a:cs typeface="Frutiger 57Cn"/>
              </a:rPr>
              <a:t>9  </a:t>
            </a:r>
            <a:r>
              <a:rPr lang="en-US" sz="3200" dirty="0">
                <a:solidFill>
                  <a:srgbClr val="FFFFCC"/>
                </a:solidFill>
                <a:latin typeface="Frutiger 57Cn"/>
                <a:cs typeface="Frutiger 57Cn"/>
              </a:rPr>
              <a:t>And behold, an angel of the Lord stood before them, and the glory of the Lord shone around them, and they were greatly afraid.</a:t>
            </a:r>
          </a:p>
          <a:p>
            <a:pPr algn="l"/>
            <a:r>
              <a:rPr lang="en-US" sz="3200" dirty="0">
                <a:solidFill>
                  <a:srgbClr val="FFFFCC"/>
                </a:solidFill>
                <a:latin typeface="Frutiger 57Cn"/>
                <a:cs typeface="Frutiger 57Cn"/>
              </a:rPr>
              <a:t>10  Then the angel said to them, “Do not be afraid, for behold, I bring you good tidings of great joy which will be to all people.</a:t>
            </a:r>
          </a:p>
          <a:p>
            <a:pPr algn="l"/>
            <a:r>
              <a:rPr lang="en-US" sz="3200" dirty="0">
                <a:solidFill>
                  <a:srgbClr val="FFFFCC"/>
                </a:solidFill>
                <a:latin typeface="Frutiger 57Cn"/>
                <a:cs typeface="Frutiger 57Cn"/>
              </a:rPr>
              <a:t>11  “For there is born to you this day in the city of David a Savior, who is Christ the Lord.</a:t>
            </a:r>
          </a:p>
          <a:p>
            <a:pPr algn="l"/>
            <a:r>
              <a:rPr lang="en-US" sz="3200" dirty="0">
                <a:solidFill>
                  <a:srgbClr val="FFFFCC"/>
                </a:solidFill>
                <a:latin typeface="Frutiger 57Cn"/>
                <a:cs typeface="Frutiger 57Cn"/>
              </a:rPr>
              <a:t>12  “And this will be the sign to you: You will find </a:t>
            </a:r>
            <a:r>
              <a:rPr lang="en-US" sz="3200" dirty="0" smtClean="0">
                <a:solidFill>
                  <a:srgbClr val="FFFFCC"/>
                </a:solidFill>
                <a:latin typeface="Frutiger 57Cn"/>
                <a:cs typeface="Frutiger 57Cn"/>
              </a:rPr>
              <a:t/>
            </a:r>
            <a:br>
              <a:rPr lang="en-US" sz="3200" dirty="0" smtClean="0">
                <a:solidFill>
                  <a:srgbClr val="FFFFCC"/>
                </a:solidFill>
                <a:latin typeface="Frutiger 57Cn"/>
                <a:cs typeface="Frutiger 57Cn"/>
              </a:rPr>
            </a:br>
            <a:r>
              <a:rPr lang="en-US" sz="3200" dirty="0" smtClean="0">
                <a:solidFill>
                  <a:srgbClr val="FFFFCC"/>
                </a:solidFill>
                <a:latin typeface="Frutiger 57Cn"/>
                <a:cs typeface="Frutiger 57Cn"/>
              </a:rPr>
              <a:t>a </a:t>
            </a:r>
            <a:r>
              <a:rPr lang="en-US" sz="3200" dirty="0">
                <a:solidFill>
                  <a:srgbClr val="FFFFCC"/>
                </a:solidFill>
                <a:latin typeface="Frutiger 57Cn"/>
                <a:cs typeface="Frutiger 57Cn"/>
              </a:rPr>
              <a:t>Babe wrapped in swaddling cloths, lying in a manger.</a:t>
            </a:r>
            <a:r>
              <a:rPr lang="en-US" sz="3200" dirty="0" smtClean="0">
                <a:solidFill>
                  <a:srgbClr val="FFFFCC"/>
                </a:solidFill>
                <a:latin typeface="Frutiger 57Cn"/>
                <a:cs typeface="Frutiger 57Cn"/>
              </a:rPr>
              <a:t>”</a:t>
            </a:r>
            <a:endParaRPr lang="en-US" sz="3200" dirty="0">
              <a:solidFill>
                <a:srgbClr val="FFFFCC"/>
              </a:solidFill>
              <a:latin typeface="Frutiger 57Cn"/>
              <a:cs typeface="Frutiger 57Cn"/>
            </a:endParaRPr>
          </a:p>
        </p:txBody>
      </p:sp>
    </p:spTree>
    <p:extLst>
      <p:ext uri="{BB962C8B-B14F-4D97-AF65-F5344CB8AC3E}">
        <p14:creationId xmlns:p14="http://schemas.microsoft.com/office/powerpoint/2010/main" val="13209244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Luke 2:1-20</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131888"/>
            <a:ext cx="80772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FFCC"/>
                </a:solidFill>
                <a:latin typeface="Frutiger 57Cn"/>
                <a:cs typeface="Frutiger 57Cn"/>
              </a:rPr>
              <a:t>13  </a:t>
            </a:r>
            <a:r>
              <a:rPr lang="en-US" sz="3200" dirty="0">
                <a:solidFill>
                  <a:srgbClr val="FFFFCC"/>
                </a:solidFill>
                <a:latin typeface="Frutiger 57Cn"/>
                <a:cs typeface="Frutiger 57Cn"/>
              </a:rPr>
              <a:t>And suddenly there was with the angel a multitude of the heavenly host praising God and saying:</a:t>
            </a:r>
          </a:p>
          <a:p>
            <a:pPr algn="l"/>
            <a:r>
              <a:rPr lang="en-US" sz="3200" dirty="0" smtClean="0">
                <a:solidFill>
                  <a:srgbClr val="FFFFCC"/>
                </a:solidFill>
                <a:latin typeface="Frutiger 57Cn"/>
                <a:cs typeface="Frutiger 57Cn"/>
              </a:rPr>
              <a:t>14  “</a:t>
            </a:r>
            <a:r>
              <a:rPr lang="en-US" sz="3200" dirty="0">
                <a:solidFill>
                  <a:srgbClr val="FFFFCC"/>
                </a:solidFill>
                <a:latin typeface="Frutiger 57Cn"/>
                <a:cs typeface="Frutiger 57Cn"/>
              </a:rPr>
              <a:t>Glory to God in the highest, </a:t>
            </a:r>
            <a:r>
              <a:rPr lang="en-US" sz="3200" dirty="0" smtClean="0">
                <a:solidFill>
                  <a:srgbClr val="FFFFCC"/>
                </a:solidFill>
                <a:latin typeface="Frutiger 57Cn"/>
                <a:cs typeface="Frutiger 57Cn"/>
              </a:rPr>
              <a:t>and </a:t>
            </a:r>
            <a:r>
              <a:rPr lang="en-US" sz="3200" dirty="0">
                <a:solidFill>
                  <a:srgbClr val="FFFFCC"/>
                </a:solidFill>
                <a:latin typeface="Frutiger 57Cn"/>
                <a:cs typeface="Frutiger 57Cn"/>
              </a:rPr>
              <a:t>on earth peace, goodwill toward men!</a:t>
            </a:r>
            <a:r>
              <a:rPr lang="en-US" sz="3200" dirty="0" smtClean="0">
                <a:solidFill>
                  <a:srgbClr val="FFFFCC"/>
                </a:solidFill>
                <a:latin typeface="Frutiger 57Cn"/>
                <a:cs typeface="Frutiger 57Cn"/>
              </a:rPr>
              <a:t>”</a:t>
            </a:r>
          </a:p>
          <a:p>
            <a:pPr algn="l"/>
            <a:endParaRPr lang="en-US" sz="3200" dirty="0" smtClean="0">
              <a:solidFill>
                <a:srgbClr val="FFFFCC"/>
              </a:solidFill>
              <a:latin typeface="Frutiger 57Cn"/>
              <a:cs typeface="Frutiger 57Cn"/>
            </a:endParaRPr>
          </a:p>
        </p:txBody>
      </p:sp>
    </p:spTree>
    <p:extLst>
      <p:ext uri="{BB962C8B-B14F-4D97-AF65-F5344CB8AC3E}">
        <p14:creationId xmlns:p14="http://schemas.microsoft.com/office/powerpoint/2010/main" val="22746682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Luke 2:1-20</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131888"/>
            <a:ext cx="80772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FFCC"/>
                </a:solidFill>
                <a:latin typeface="Frutiger 57Cn"/>
                <a:cs typeface="Frutiger 57Cn"/>
              </a:rPr>
              <a:t>13  </a:t>
            </a:r>
            <a:r>
              <a:rPr lang="en-US" sz="3200" dirty="0">
                <a:solidFill>
                  <a:srgbClr val="FFFFCC"/>
                </a:solidFill>
                <a:latin typeface="Frutiger 57Cn"/>
                <a:cs typeface="Frutiger 57Cn"/>
              </a:rPr>
              <a:t>And suddenly there was with the angel a multitude of the heavenly host praising God and saying:</a:t>
            </a:r>
          </a:p>
          <a:p>
            <a:pPr algn="l"/>
            <a:r>
              <a:rPr lang="en-US" sz="3200" dirty="0" smtClean="0">
                <a:solidFill>
                  <a:srgbClr val="FFFFCC"/>
                </a:solidFill>
                <a:latin typeface="Frutiger 57Cn"/>
                <a:cs typeface="Frutiger 57Cn"/>
              </a:rPr>
              <a:t>14  “</a:t>
            </a:r>
            <a:r>
              <a:rPr lang="en-US" sz="3200" dirty="0">
                <a:solidFill>
                  <a:srgbClr val="FFFFCC"/>
                </a:solidFill>
                <a:latin typeface="Frutiger 57Cn"/>
                <a:cs typeface="Frutiger 57Cn"/>
              </a:rPr>
              <a:t>Glory to God in the highest, </a:t>
            </a:r>
            <a:r>
              <a:rPr lang="en-US" sz="3200" dirty="0" smtClean="0">
                <a:solidFill>
                  <a:srgbClr val="FFFFCC"/>
                </a:solidFill>
                <a:latin typeface="Frutiger 57Cn"/>
                <a:cs typeface="Frutiger 57Cn"/>
              </a:rPr>
              <a:t>and </a:t>
            </a:r>
            <a:r>
              <a:rPr lang="en-US" sz="3200" dirty="0">
                <a:solidFill>
                  <a:srgbClr val="FFFFCC"/>
                </a:solidFill>
                <a:latin typeface="Frutiger 57Cn"/>
                <a:cs typeface="Frutiger 57Cn"/>
              </a:rPr>
              <a:t>on earth peace, goodwill toward men!</a:t>
            </a:r>
            <a:r>
              <a:rPr lang="en-US" sz="3200" dirty="0" smtClean="0">
                <a:solidFill>
                  <a:srgbClr val="FFFFCC"/>
                </a:solidFill>
                <a:latin typeface="Frutiger 57Cn"/>
                <a:cs typeface="Frutiger 57Cn"/>
              </a:rPr>
              <a:t>”</a:t>
            </a:r>
          </a:p>
          <a:p>
            <a:pPr algn="l"/>
            <a:endParaRPr lang="en-US" sz="3200" dirty="0" smtClean="0">
              <a:solidFill>
                <a:srgbClr val="FFFFCC"/>
              </a:solidFill>
              <a:latin typeface="Frutiger 57Cn"/>
              <a:cs typeface="Frutiger 57Cn"/>
            </a:endParaRPr>
          </a:p>
          <a:p>
            <a:pPr algn="l"/>
            <a:r>
              <a:rPr lang="en-US" sz="3200" dirty="0" smtClean="0">
                <a:solidFill>
                  <a:srgbClr val="FFFFCC"/>
                </a:solidFill>
                <a:latin typeface="Frutiger 57Cn"/>
                <a:cs typeface="Frutiger 57Cn"/>
              </a:rPr>
              <a:t>“peace among men of good will!”</a:t>
            </a:r>
            <a:endParaRPr lang="en-US" sz="3200" dirty="0">
              <a:solidFill>
                <a:srgbClr val="FFFFCC"/>
              </a:solidFill>
              <a:latin typeface="Frutiger 57Cn"/>
              <a:cs typeface="Frutiger 57Cn"/>
            </a:endParaRPr>
          </a:p>
        </p:txBody>
      </p:sp>
    </p:spTree>
    <p:extLst>
      <p:ext uri="{BB962C8B-B14F-4D97-AF65-F5344CB8AC3E}">
        <p14:creationId xmlns:p14="http://schemas.microsoft.com/office/powerpoint/2010/main" val="6724230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Zechariah offering incens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34029"/>
          </a:xfrm>
          <a:prstGeom prst="rect">
            <a:avLst/>
          </a:prstGeom>
        </p:spPr>
      </p:pic>
    </p:spTree>
    <p:extLst>
      <p:ext uri="{BB962C8B-B14F-4D97-AF65-F5344CB8AC3E}">
        <p14:creationId xmlns:p14="http://schemas.microsoft.com/office/powerpoint/2010/main" val="348404144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Luke 2:1-20</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131888"/>
            <a:ext cx="8077200" cy="501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FFCC"/>
                </a:solidFill>
                <a:latin typeface="Frutiger 57Cn"/>
                <a:cs typeface="Frutiger 57Cn"/>
              </a:rPr>
              <a:t>15  </a:t>
            </a:r>
            <a:r>
              <a:rPr lang="en-US" sz="3200" dirty="0">
                <a:solidFill>
                  <a:srgbClr val="FFFFCC"/>
                </a:solidFill>
                <a:latin typeface="Frutiger 57Cn"/>
                <a:cs typeface="Frutiger 57Cn"/>
              </a:rPr>
              <a:t>So it was, when the angels had gone away from them into heaven, that the shepherds said to one another, “Let us now go to Bethlehem and see this thing that has come to pass, which the Lord has made known to us.”</a:t>
            </a:r>
          </a:p>
          <a:p>
            <a:pPr algn="l"/>
            <a:r>
              <a:rPr lang="en-US" sz="3200" dirty="0">
                <a:solidFill>
                  <a:srgbClr val="FFFFCC"/>
                </a:solidFill>
                <a:latin typeface="Frutiger 57Cn"/>
                <a:cs typeface="Frutiger 57Cn"/>
              </a:rPr>
              <a:t>16  And they came with haste and found Mary and Joseph, and the Babe lying in a manger.</a:t>
            </a:r>
          </a:p>
          <a:p>
            <a:pPr algn="l"/>
            <a:r>
              <a:rPr lang="en-US" sz="3200" dirty="0">
                <a:solidFill>
                  <a:srgbClr val="FFFFCC"/>
                </a:solidFill>
                <a:latin typeface="Frutiger 57Cn"/>
                <a:cs typeface="Frutiger 57Cn"/>
              </a:rPr>
              <a:t>17  Now when they had seen Him, they made widely known the saying which was told them concerning this Child</a:t>
            </a:r>
            <a:r>
              <a:rPr lang="en-US" sz="3200" dirty="0" smtClean="0">
                <a:solidFill>
                  <a:srgbClr val="FFFFCC"/>
                </a:solidFill>
                <a:latin typeface="Frutiger 57Cn"/>
                <a:cs typeface="Frutiger 57Cn"/>
              </a:rPr>
              <a:t>.</a:t>
            </a:r>
            <a:endParaRPr lang="en-US" sz="3200" dirty="0">
              <a:solidFill>
                <a:srgbClr val="FFFFCC"/>
              </a:solidFill>
              <a:latin typeface="Frutiger 57Cn"/>
              <a:cs typeface="Frutiger 57Cn"/>
            </a:endParaRPr>
          </a:p>
        </p:txBody>
      </p:sp>
    </p:spTree>
    <p:extLst>
      <p:ext uri="{BB962C8B-B14F-4D97-AF65-F5344CB8AC3E}">
        <p14:creationId xmlns:p14="http://schemas.microsoft.com/office/powerpoint/2010/main" val="37701300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Luke 2:1-20</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131888"/>
            <a:ext cx="80772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FFCC"/>
                </a:solidFill>
                <a:latin typeface="Frutiger 57Cn"/>
                <a:cs typeface="Frutiger 57Cn"/>
              </a:rPr>
              <a:t>18  </a:t>
            </a:r>
            <a:r>
              <a:rPr lang="en-US" sz="3200" dirty="0">
                <a:solidFill>
                  <a:srgbClr val="FFFFCC"/>
                </a:solidFill>
                <a:latin typeface="Frutiger 57Cn"/>
                <a:cs typeface="Frutiger 57Cn"/>
              </a:rPr>
              <a:t>And all those who heard it marveled at those things which were told them by the shepherds.</a:t>
            </a:r>
          </a:p>
          <a:p>
            <a:pPr algn="l"/>
            <a:r>
              <a:rPr lang="en-US" sz="3200" dirty="0">
                <a:solidFill>
                  <a:srgbClr val="FFFFCC"/>
                </a:solidFill>
                <a:latin typeface="Frutiger 57Cn"/>
                <a:cs typeface="Frutiger 57Cn"/>
              </a:rPr>
              <a:t>19  But Mary kept all these things and pondered them in her heart.</a:t>
            </a:r>
          </a:p>
          <a:p>
            <a:pPr algn="l"/>
            <a:r>
              <a:rPr lang="en-US" sz="3200" dirty="0">
                <a:solidFill>
                  <a:srgbClr val="FFFFCC"/>
                </a:solidFill>
                <a:latin typeface="Frutiger 57Cn"/>
                <a:cs typeface="Frutiger 57Cn"/>
              </a:rPr>
              <a:t>20  Then the shepherds returned, glorifying and praising God for all the things that they had heard and seen, as it was told them.</a:t>
            </a:r>
          </a:p>
        </p:txBody>
      </p:sp>
    </p:spTree>
    <p:extLst>
      <p:ext uri="{BB962C8B-B14F-4D97-AF65-F5344CB8AC3E}">
        <p14:creationId xmlns:p14="http://schemas.microsoft.com/office/powerpoint/2010/main" val="25291398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762000"/>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What does this tell us about </a:t>
            </a:r>
            <a:br>
              <a:rPr lang="en-US" sz="4400" b="1" dirty="0" smtClean="0">
                <a:solidFill>
                  <a:schemeClr val="tx2"/>
                </a:solidFill>
                <a:effectLst>
                  <a:outerShdw blurRad="50800" dist="38100" dir="8100000" algn="tr" rotWithShape="0">
                    <a:prstClr val="black">
                      <a:alpha val="40000"/>
                    </a:prstClr>
                  </a:outerShdw>
                </a:effectLst>
                <a:latin typeface="BI Frutiger BoldItalic" charset="0"/>
              </a:rPr>
            </a:b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God the Father and our Savior?</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Tree>
    <p:extLst>
      <p:ext uri="{BB962C8B-B14F-4D97-AF65-F5344CB8AC3E}">
        <p14:creationId xmlns:p14="http://schemas.microsoft.com/office/powerpoint/2010/main" val="39010991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rodium-complex-bal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233" y="-13512"/>
            <a:ext cx="10902799" cy="6871512"/>
          </a:xfrm>
          <a:prstGeom prst="rect">
            <a:avLst/>
          </a:prstGeom>
        </p:spPr>
      </p:pic>
    </p:spTree>
    <p:extLst>
      <p:ext uri="{BB962C8B-B14F-4D97-AF65-F5344CB8AC3E}">
        <p14:creationId xmlns:p14="http://schemas.microsoft.com/office/powerpoint/2010/main" val="263863713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762000"/>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What does this tell us about </a:t>
            </a:r>
            <a:br>
              <a:rPr lang="en-US" sz="4400" b="1" dirty="0" smtClean="0">
                <a:solidFill>
                  <a:schemeClr val="tx2"/>
                </a:solidFill>
                <a:effectLst>
                  <a:outerShdw blurRad="50800" dist="38100" dir="8100000" algn="tr" rotWithShape="0">
                    <a:prstClr val="black">
                      <a:alpha val="40000"/>
                    </a:prstClr>
                  </a:outerShdw>
                </a:effectLst>
                <a:latin typeface="BI Frutiger BoldItalic" charset="0"/>
              </a:rPr>
            </a:b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God the Father and our Savior?</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949817"/>
            <a:ext cx="8077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CC66"/>
                </a:solidFill>
                <a:latin typeface="Frutiger 57Cn"/>
                <a:cs typeface="Frutiger 57Cn"/>
              </a:rPr>
              <a:t>• </a:t>
            </a:r>
            <a:r>
              <a:rPr lang="en-US" sz="3200" dirty="0" smtClean="0">
                <a:solidFill>
                  <a:srgbClr val="FFFFCC"/>
                </a:solidFill>
                <a:latin typeface="Frutiger 57Cn"/>
                <a:cs typeface="Frutiger 57Cn"/>
              </a:rPr>
              <a:t>We have a Savior who lifts people out of shame and reconciles them to the Father.</a:t>
            </a:r>
          </a:p>
        </p:txBody>
      </p:sp>
    </p:spTree>
    <p:extLst>
      <p:ext uri="{BB962C8B-B14F-4D97-AF65-F5344CB8AC3E}">
        <p14:creationId xmlns:p14="http://schemas.microsoft.com/office/powerpoint/2010/main" val="5411006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1 Corinthians 1:26-29</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131888"/>
            <a:ext cx="80772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26  For </a:t>
            </a:r>
            <a:r>
              <a:rPr lang="en-US" sz="3200" dirty="0">
                <a:latin typeface="Frutiger 57Cn"/>
                <a:cs typeface="Frutiger 57Cn"/>
              </a:rPr>
              <a:t>you see your calling, brethren, that not many wise according to the flesh, not many mighty, not many noble, are called.</a:t>
            </a:r>
          </a:p>
          <a:p>
            <a:pPr algn="l"/>
            <a:r>
              <a:rPr lang="en-US" sz="3200" dirty="0">
                <a:latin typeface="Frutiger 57Cn"/>
                <a:cs typeface="Frutiger 57Cn"/>
              </a:rPr>
              <a:t>27  But God has chosen the foolish things of the world to put to shame the wise, and God has chosen the weak things of the world to put to shame the things which are mighty,</a:t>
            </a:r>
          </a:p>
          <a:p>
            <a:pPr algn="l"/>
            <a:r>
              <a:rPr lang="en-US" sz="3200" dirty="0" smtClean="0">
                <a:latin typeface="Frutiger 57Cn"/>
                <a:cs typeface="Frutiger 57Cn"/>
              </a:rPr>
              <a:t>28  and </a:t>
            </a:r>
            <a:r>
              <a:rPr lang="en-US" sz="3200" dirty="0">
                <a:latin typeface="Frutiger 57Cn"/>
                <a:cs typeface="Frutiger 57Cn"/>
              </a:rPr>
              <a:t>the base things of the world and the things which are despised God has chosen, and the things which are not, to bring to nothing the things that are</a:t>
            </a:r>
            <a:r>
              <a:rPr lang="en-US" sz="3200" dirty="0" smtClean="0">
                <a:latin typeface="Frutiger 57Cn"/>
                <a:cs typeface="Frutiger 57Cn"/>
              </a:rPr>
              <a:t>, that </a:t>
            </a:r>
            <a:r>
              <a:rPr lang="en-US" sz="3200" dirty="0">
                <a:latin typeface="Frutiger 57Cn"/>
                <a:cs typeface="Frutiger 57Cn"/>
              </a:rPr>
              <a:t>no flesh should glory in His presence.</a:t>
            </a:r>
          </a:p>
        </p:txBody>
      </p:sp>
    </p:spTree>
    <p:extLst>
      <p:ext uri="{BB962C8B-B14F-4D97-AF65-F5344CB8AC3E}">
        <p14:creationId xmlns:p14="http://schemas.microsoft.com/office/powerpoint/2010/main" val="33348786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762000"/>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What does this tell us about </a:t>
            </a:r>
            <a:br>
              <a:rPr lang="en-US" sz="4400" b="1" dirty="0" smtClean="0">
                <a:solidFill>
                  <a:schemeClr val="tx2"/>
                </a:solidFill>
                <a:effectLst>
                  <a:outerShdw blurRad="50800" dist="38100" dir="8100000" algn="tr" rotWithShape="0">
                    <a:prstClr val="black">
                      <a:alpha val="40000"/>
                    </a:prstClr>
                  </a:outerShdw>
                </a:effectLst>
                <a:latin typeface="BI Frutiger BoldItalic" charset="0"/>
              </a:rPr>
            </a:b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God the Father and our Savior?</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949817"/>
            <a:ext cx="80772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CC66"/>
                </a:solidFill>
                <a:latin typeface="Frutiger 57Cn"/>
                <a:cs typeface="Frutiger 57Cn"/>
              </a:rPr>
              <a:t>• </a:t>
            </a:r>
            <a:r>
              <a:rPr lang="en-US" sz="3200" dirty="0" smtClean="0">
                <a:solidFill>
                  <a:srgbClr val="FFFFCC"/>
                </a:solidFill>
                <a:latin typeface="Frutiger 57Cn"/>
                <a:cs typeface="Frutiger 57Cn"/>
              </a:rPr>
              <a:t>We have a Savior who lifts people out of shame and reconciles them to the Father.</a:t>
            </a:r>
          </a:p>
          <a:p>
            <a:pPr algn="l"/>
            <a:r>
              <a:rPr lang="en-US" sz="3200" dirty="0">
                <a:solidFill>
                  <a:srgbClr val="FFCC66"/>
                </a:solidFill>
                <a:latin typeface="Frutiger 57Cn"/>
                <a:cs typeface="Frutiger 57Cn"/>
              </a:rPr>
              <a:t>• </a:t>
            </a:r>
            <a:r>
              <a:rPr lang="en-US" sz="3200" dirty="0" smtClean="0">
                <a:solidFill>
                  <a:srgbClr val="FFFFCC"/>
                </a:solidFill>
                <a:latin typeface="Frutiger 57Cn"/>
                <a:cs typeface="Frutiger 57Cn"/>
              </a:rPr>
              <a:t>It’s not about </a:t>
            </a:r>
            <a:r>
              <a:rPr lang="en-US" sz="3200" i="1" dirty="0" smtClean="0">
                <a:solidFill>
                  <a:srgbClr val="FFFFCC"/>
                </a:solidFill>
                <a:latin typeface="Frutiger 57Cn"/>
                <a:cs typeface="Frutiger 57Cn"/>
              </a:rPr>
              <a:t>us, </a:t>
            </a:r>
            <a:r>
              <a:rPr lang="en-US" sz="3200" dirty="0" smtClean="0">
                <a:solidFill>
                  <a:srgbClr val="FFFFCC"/>
                </a:solidFill>
                <a:latin typeface="Frutiger 57Cn"/>
                <a:cs typeface="Frutiger 57Cn"/>
              </a:rPr>
              <a:t>it’s about </a:t>
            </a:r>
            <a:r>
              <a:rPr lang="en-US" sz="3200" i="1" dirty="0" smtClean="0">
                <a:solidFill>
                  <a:srgbClr val="FFFFCC"/>
                </a:solidFill>
                <a:latin typeface="Frutiger 57Cn"/>
                <a:cs typeface="Frutiger 57Cn"/>
              </a:rPr>
              <a:t>God</a:t>
            </a:r>
            <a:r>
              <a:rPr lang="en-US" sz="3200" dirty="0" smtClean="0">
                <a:solidFill>
                  <a:srgbClr val="FFFFCC"/>
                </a:solidFill>
                <a:latin typeface="Frutiger 57Cn"/>
                <a:cs typeface="Frutiger 57Cn"/>
              </a:rPr>
              <a:t> and what He can do through us.</a:t>
            </a:r>
          </a:p>
        </p:txBody>
      </p:sp>
    </p:spTree>
    <p:extLst>
      <p:ext uri="{BB962C8B-B14F-4D97-AF65-F5344CB8AC3E}">
        <p14:creationId xmlns:p14="http://schemas.microsoft.com/office/powerpoint/2010/main" val="41696202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762000"/>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What does this tell us about </a:t>
            </a:r>
            <a:br>
              <a:rPr lang="en-US" sz="4400" b="1" dirty="0" smtClean="0">
                <a:solidFill>
                  <a:schemeClr val="tx2"/>
                </a:solidFill>
                <a:effectLst>
                  <a:outerShdw blurRad="50800" dist="38100" dir="8100000" algn="tr" rotWithShape="0">
                    <a:prstClr val="black">
                      <a:alpha val="40000"/>
                    </a:prstClr>
                  </a:outerShdw>
                </a:effectLst>
                <a:latin typeface="BI Frutiger BoldItalic" charset="0"/>
              </a:rPr>
            </a:b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God the Father and our Savior?</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949817"/>
            <a:ext cx="80772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CC66"/>
                </a:solidFill>
                <a:latin typeface="Frutiger 57Cn"/>
                <a:cs typeface="Frutiger 57Cn"/>
              </a:rPr>
              <a:t>• </a:t>
            </a:r>
            <a:r>
              <a:rPr lang="en-US" sz="3200" dirty="0" smtClean="0">
                <a:solidFill>
                  <a:srgbClr val="FFFFCC"/>
                </a:solidFill>
                <a:latin typeface="Frutiger 57Cn"/>
                <a:cs typeface="Frutiger 57Cn"/>
              </a:rPr>
              <a:t>We have a Savior who lifts people out of shame and reconciles them to the Father.</a:t>
            </a:r>
          </a:p>
          <a:p>
            <a:pPr algn="l"/>
            <a:r>
              <a:rPr lang="en-US" sz="3200" dirty="0">
                <a:solidFill>
                  <a:srgbClr val="FFCC66"/>
                </a:solidFill>
                <a:latin typeface="Frutiger 57Cn"/>
                <a:cs typeface="Frutiger 57Cn"/>
              </a:rPr>
              <a:t>• </a:t>
            </a:r>
            <a:r>
              <a:rPr lang="en-US" sz="3200" dirty="0" smtClean="0">
                <a:solidFill>
                  <a:srgbClr val="FFFFCC"/>
                </a:solidFill>
                <a:latin typeface="Frutiger 57Cn"/>
                <a:cs typeface="Frutiger 57Cn"/>
              </a:rPr>
              <a:t>It’s not about </a:t>
            </a:r>
            <a:r>
              <a:rPr lang="en-US" sz="3200" i="1" dirty="0" smtClean="0">
                <a:solidFill>
                  <a:srgbClr val="FFFFCC"/>
                </a:solidFill>
                <a:latin typeface="Frutiger 57Cn"/>
                <a:cs typeface="Frutiger 57Cn"/>
              </a:rPr>
              <a:t>us, </a:t>
            </a:r>
            <a:r>
              <a:rPr lang="en-US" sz="3200" dirty="0" smtClean="0">
                <a:solidFill>
                  <a:srgbClr val="FFFFCC"/>
                </a:solidFill>
                <a:latin typeface="Frutiger 57Cn"/>
                <a:cs typeface="Frutiger 57Cn"/>
              </a:rPr>
              <a:t>it’s about </a:t>
            </a:r>
            <a:r>
              <a:rPr lang="en-US" sz="3200" i="1" dirty="0" smtClean="0">
                <a:solidFill>
                  <a:srgbClr val="FFFFCC"/>
                </a:solidFill>
                <a:latin typeface="Frutiger 57Cn"/>
                <a:cs typeface="Frutiger 57Cn"/>
              </a:rPr>
              <a:t>God</a:t>
            </a:r>
            <a:r>
              <a:rPr lang="en-US" sz="3200" dirty="0" smtClean="0">
                <a:solidFill>
                  <a:srgbClr val="FFFFCC"/>
                </a:solidFill>
                <a:latin typeface="Frutiger 57Cn"/>
                <a:cs typeface="Frutiger 57Cn"/>
              </a:rPr>
              <a:t> and what He can do through us.</a:t>
            </a:r>
          </a:p>
          <a:p>
            <a:pPr algn="l"/>
            <a:r>
              <a:rPr lang="en-US" sz="3200" dirty="0">
                <a:solidFill>
                  <a:srgbClr val="FFCC66"/>
                </a:solidFill>
                <a:latin typeface="Frutiger 57Cn"/>
                <a:cs typeface="Frutiger 57Cn"/>
              </a:rPr>
              <a:t>• </a:t>
            </a:r>
            <a:r>
              <a:rPr lang="en-US" sz="3200" dirty="0" smtClean="0">
                <a:solidFill>
                  <a:srgbClr val="FFFFCC"/>
                </a:solidFill>
                <a:latin typeface="Frutiger 57Cn"/>
                <a:cs typeface="Frutiger 57Cn"/>
              </a:rPr>
              <a:t>God is willing to do whatever it takes to restore a relationship with His children.</a:t>
            </a:r>
          </a:p>
        </p:txBody>
      </p:sp>
    </p:spTree>
    <p:extLst>
      <p:ext uri="{BB962C8B-B14F-4D97-AF65-F5344CB8AC3E}">
        <p14:creationId xmlns:p14="http://schemas.microsoft.com/office/powerpoint/2010/main" val="27062545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762000"/>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What does this tell us about </a:t>
            </a:r>
            <a:br>
              <a:rPr lang="en-US" sz="4400" b="1" dirty="0" smtClean="0">
                <a:solidFill>
                  <a:schemeClr val="tx2"/>
                </a:solidFill>
                <a:effectLst>
                  <a:outerShdw blurRad="50800" dist="38100" dir="8100000" algn="tr" rotWithShape="0">
                    <a:prstClr val="black">
                      <a:alpha val="40000"/>
                    </a:prstClr>
                  </a:outerShdw>
                </a:effectLst>
                <a:latin typeface="BI Frutiger BoldItalic" charset="0"/>
              </a:rPr>
            </a:b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God the Father and our Savior?</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949817"/>
            <a:ext cx="80772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CC66"/>
                </a:solidFill>
                <a:latin typeface="Frutiger 57Cn"/>
                <a:cs typeface="Frutiger 57Cn"/>
              </a:rPr>
              <a:t>• </a:t>
            </a:r>
            <a:r>
              <a:rPr lang="en-US" sz="3200" dirty="0" smtClean="0">
                <a:solidFill>
                  <a:srgbClr val="FFFFCC"/>
                </a:solidFill>
                <a:latin typeface="Frutiger 57Cn"/>
                <a:cs typeface="Frutiger 57Cn"/>
              </a:rPr>
              <a:t>We have a Savior who lifts people out of shame and reconciles them to the Father.</a:t>
            </a:r>
          </a:p>
          <a:p>
            <a:pPr algn="l"/>
            <a:r>
              <a:rPr lang="en-US" sz="3200" dirty="0">
                <a:solidFill>
                  <a:srgbClr val="FFCC66"/>
                </a:solidFill>
                <a:latin typeface="Frutiger 57Cn"/>
                <a:cs typeface="Frutiger 57Cn"/>
              </a:rPr>
              <a:t>• </a:t>
            </a:r>
            <a:r>
              <a:rPr lang="en-US" sz="3200" dirty="0" smtClean="0">
                <a:solidFill>
                  <a:srgbClr val="FFFFCC"/>
                </a:solidFill>
                <a:latin typeface="Frutiger 57Cn"/>
                <a:cs typeface="Frutiger 57Cn"/>
              </a:rPr>
              <a:t>It’s not about </a:t>
            </a:r>
            <a:r>
              <a:rPr lang="en-US" sz="3200" i="1" dirty="0" smtClean="0">
                <a:solidFill>
                  <a:srgbClr val="FFFFCC"/>
                </a:solidFill>
                <a:latin typeface="Frutiger 57Cn"/>
                <a:cs typeface="Frutiger 57Cn"/>
              </a:rPr>
              <a:t>us, </a:t>
            </a:r>
            <a:r>
              <a:rPr lang="en-US" sz="3200" dirty="0" smtClean="0">
                <a:solidFill>
                  <a:srgbClr val="FFFFCC"/>
                </a:solidFill>
                <a:latin typeface="Frutiger 57Cn"/>
                <a:cs typeface="Frutiger 57Cn"/>
              </a:rPr>
              <a:t>it’s about </a:t>
            </a:r>
            <a:r>
              <a:rPr lang="en-US" sz="3200" i="1" dirty="0" smtClean="0">
                <a:solidFill>
                  <a:srgbClr val="FFFFCC"/>
                </a:solidFill>
                <a:latin typeface="Frutiger 57Cn"/>
                <a:cs typeface="Frutiger 57Cn"/>
              </a:rPr>
              <a:t>God</a:t>
            </a:r>
            <a:r>
              <a:rPr lang="en-US" sz="3200" dirty="0" smtClean="0">
                <a:solidFill>
                  <a:srgbClr val="FFFFCC"/>
                </a:solidFill>
                <a:latin typeface="Frutiger 57Cn"/>
                <a:cs typeface="Frutiger 57Cn"/>
              </a:rPr>
              <a:t> and what He can do through us.</a:t>
            </a:r>
          </a:p>
          <a:p>
            <a:pPr algn="l"/>
            <a:r>
              <a:rPr lang="en-US" sz="3200" dirty="0">
                <a:solidFill>
                  <a:srgbClr val="FFCC66"/>
                </a:solidFill>
                <a:latin typeface="Frutiger 57Cn"/>
                <a:cs typeface="Frutiger 57Cn"/>
              </a:rPr>
              <a:t>• </a:t>
            </a:r>
            <a:r>
              <a:rPr lang="en-US" sz="3200" dirty="0" smtClean="0">
                <a:solidFill>
                  <a:srgbClr val="FFFFCC"/>
                </a:solidFill>
                <a:latin typeface="Frutiger 57Cn"/>
                <a:cs typeface="Frutiger 57Cn"/>
              </a:rPr>
              <a:t>God is willing to do whatever it takes to restore a relationship with His children.</a:t>
            </a:r>
          </a:p>
          <a:p>
            <a:pPr algn="l"/>
            <a:r>
              <a:rPr lang="en-US" sz="3200" dirty="0">
                <a:solidFill>
                  <a:srgbClr val="FFCC66"/>
                </a:solidFill>
                <a:latin typeface="Frutiger 57Cn"/>
                <a:cs typeface="Frutiger 57Cn"/>
              </a:rPr>
              <a:t>• </a:t>
            </a:r>
            <a:r>
              <a:rPr lang="en-US" sz="3200" dirty="0" smtClean="0">
                <a:solidFill>
                  <a:srgbClr val="FFFFCC"/>
                </a:solidFill>
                <a:latin typeface="Frutiger 57Cn"/>
                <a:cs typeface="Frutiger 57Cn"/>
              </a:rPr>
              <a:t>God is surprising and unpredictable in how He carries out His purpose and plan.  </a:t>
            </a:r>
            <a:endParaRPr lang="en-US" sz="3200" dirty="0">
              <a:solidFill>
                <a:srgbClr val="FFFFCC"/>
              </a:solidFill>
              <a:latin typeface="Frutiger 57Cn"/>
              <a:cs typeface="Frutiger 57Cn"/>
            </a:endParaRPr>
          </a:p>
        </p:txBody>
      </p:sp>
    </p:spTree>
    <p:extLst>
      <p:ext uri="{BB962C8B-B14F-4D97-AF65-F5344CB8AC3E}">
        <p14:creationId xmlns:p14="http://schemas.microsoft.com/office/powerpoint/2010/main" val="23590256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Isaiah 55:8-9</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131888"/>
            <a:ext cx="80772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8  “</a:t>
            </a:r>
            <a:r>
              <a:rPr lang="en-US" sz="3200" dirty="0">
                <a:latin typeface="Frutiger 57Cn"/>
                <a:cs typeface="Frutiger 57Cn"/>
              </a:rPr>
              <a:t>For My thoughts are not your thoughts, </a:t>
            </a:r>
            <a:r>
              <a:rPr lang="en-US" sz="3200" dirty="0" smtClean="0">
                <a:latin typeface="Frutiger 57Cn"/>
                <a:cs typeface="Frutiger 57Cn"/>
              </a:rPr>
              <a:t>nor </a:t>
            </a:r>
            <a:r>
              <a:rPr lang="en-US" sz="3200" dirty="0">
                <a:latin typeface="Frutiger 57Cn"/>
                <a:cs typeface="Frutiger 57Cn"/>
              </a:rPr>
              <a:t>are your ways My ways,” says the LORD.</a:t>
            </a:r>
          </a:p>
          <a:p>
            <a:pPr algn="l"/>
            <a:r>
              <a:rPr lang="en-US" sz="3200" dirty="0">
                <a:latin typeface="Frutiger 57Cn"/>
                <a:cs typeface="Frutiger 57Cn"/>
              </a:rPr>
              <a:t>9 “For as the heavens are higher than the earth,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so </a:t>
            </a:r>
            <a:r>
              <a:rPr lang="en-US" sz="3200" dirty="0">
                <a:latin typeface="Frutiger 57Cn"/>
                <a:cs typeface="Frutiger 57Cn"/>
              </a:rPr>
              <a:t>are My ways higher than your ways, </a:t>
            </a:r>
            <a:r>
              <a:rPr lang="en-US" sz="3200" dirty="0" smtClean="0">
                <a:latin typeface="Frutiger 57Cn"/>
                <a:cs typeface="Frutiger 57Cn"/>
              </a:rPr>
              <a:t>and </a:t>
            </a:r>
            <a:r>
              <a:rPr lang="en-US" sz="3200" dirty="0">
                <a:latin typeface="Frutiger 57Cn"/>
                <a:cs typeface="Frutiger 57Cn"/>
              </a:rPr>
              <a:t>My thoughts than your thoughts</a:t>
            </a:r>
            <a:r>
              <a:rPr lang="en-US" sz="3200" dirty="0" smtClean="0">
                <a:latin typeface="Frutiger 57Cn"/>
                <a:cs typeface="Frutiger 57Cn"/>
              </a:rPr>
              <a:t>.”</a:t>
            </a:r>
            <a:endParaRPr lang="en-US" sz="3200" dirty="0">
              <a:latin typeface="Frutiger 57Cn"/>
              <a:cs typeface="Frutiger 57Cn"/>
            </a:endParaRPr>
          </a:p>
        </p:txBody>
      </p:sp>
    </p:spTree>
    <p:extLst>
      <p:ext uri="{BB962C8B-B14F-4D97-AF65-F5344CB8AC3E}">
        <p14:creationId xmlns:p14="http://schemas.microsoft.com/office/powerpoint/2010/main" val="16951934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0"/>
            <a:ext cx="91948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6" name="Picture 1" descr="Gabriel appears to Mar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88782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762000"/>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What does this tell us about </a:t>
            </a:r>
            <a:br>
              <a:rPr lang="en-US" sz="4400" b="1" dirty="0" smtClean="0">
                <a:solidFill>
                  <a:schemeClr val="tx2"/>
                </a:solidFill>
                <a:effectLst>
                  <a:outerShdw blurRad="50800" dist="38100" dir="8100000" algn="tr" rotWithShape="0">
                    <a:prstClr val="black">
                      <a:alpha val="40000"/>
                    </a:prstClr>
                  </a:outerShdw>
                </a:effectLst>
                <a:latin typeface="BI Frutiger BoldItalic" charset="0"/>
              </a:rPr>
            </a:b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God the Father and our Savior?</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949817"/>
            <a:ext cx="80772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CC66"/>
                </a:solidFill>
                <a:latin typeface="Frutiger 57Cn"/>
                <a:cs typeface="Frutiger 57Cn"/>
              </a:rPr>
              <a:t>• </a:t>
            </a:r>
            <a:r>
              <a:rPr lang="en-US" sz="3200" dirty="0" smtClean="0">
                <a:solidFill>
                  <a:srgbClr val="FFFFCC"/>
                </a:solidFill>
                <a:latin typeface="Frutiger 57Cn"/>
                <a:cs typeface="Frutiger 57Cn"/>
              </a:rPr>
              <a:t>Being in God’s plan doesn’t make for an easy life.</a:t>
            </a:r>
          </a:p>
        </p:txBody>
      </p:sp>
    </p:spTree>
    <p:extLst>
      <p:ext uri="{BB962C8B-B14F-4D97-AF65-F5344CB8AC3E}">
        <p14:creationId xmlns:p14="http://schemas.microsoft.com/office/powerpoint/2010/main" val="42773484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762000"/>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What does this tell us about </a:t>
            </a:r>
            <a:br>
              <a:rPr lang="en-US" sz="4400" b="1" dirty="0" smtClean="0">
                <a:solidFill>
                  <a:schemeClr val="tx2"/>
                </a:solidFill>
                <a:effectLst>
                  <a:outerShdw blurRad="50800" dist="38100" dir="8100000" algn="tr" rotWithShape="0">
                    <a:prstClr val="black">
                      <a:alpha val="40000"/>
                    </a:prstClr>
                  </a:outerShdw>
                </a:effectLst>
                <a:latin typeface="BI Frutiger BoldItalic" charset="0"/>
              </a:rPr>
            </a:b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God the Father and our Savior?</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949817"/>
            <a:ext cx="8077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CC66"/>
                </a:solidFill>
                <a:latin typeface="Frutiger 57Cn"/>
                <a:cs typeface="Frutiger 57Cn"/>
              </a:rPr>
              <a:t>• </a:t>
            </a:r>
            <a:r>
              <a:rPr lang="en-US" sz="3200" dirty="0" smtClean="0">
                <a:solidFill>
                  <a:srgbClr val="FFFFCC"/>
                </a:solidFill>
                <a:latin typeface="Frutiger 57Cn"/>
                <a:cs typeface="Frutiger 57Cn"/>
              </a:rPr>
              <a:t>Being in God’s plan doesn’t make for an easy life.</a:t>
            </a:r>
          </a:p>
          <a:p>
            <a:pPr algn="l"/>
            <a:r>
              <a:rPr lang="en-US" sz="3200" dirty="0">
                <a:solidFill>
                  <a:srgbClr val="FFCC66"/>
                </a:solidFill>
                <a:latin typeface="Frutiger 57Cn"/>
                <a:cs typeface="Frutiger 57Cn"/>
              </a:rPr>
              <a:t>• </a:t>
            </a:r>
            <a:r>
              <a:rPr lang="en-US" sz="3200" dirty="0" smtClean="0">
                <a:solidFill>
                  <a:srgbClr val="FFFFCC"/>
                </a:solidFill>
                <a:latin typeface="Frutiger 57Cn"/>
                <a:cs typeface="Frutiger 57Cn"/>
              </a:rPr>
              <a:t>Being a disciple of Christ isn’t about </a:t>
            </a:r>
            <a:r>
              <a:rPr lang="en-US" sz="3200" i="1" dirty="0" smtClean="0">
                <a:solidFill>
                  <a:srgbClr val="FFFFCC"/>
                </a:solidFill>
                <a:latin typeface="Frutiger 57Cn"/>
                <a:cs typeface="Frutiger 57Cn"/>
              </a:rPr>
              <a:t>self, </a:t>
            </a:r>
            <a:r>
              <a:rPr lang="en-US" sz="3200" dirty="0" smtClean="0">
                <a:solidFill>
                  <a:srgbClr val="FFFFCC"/>
                </a:solidFill>
                <a:latin typeface="Frutiger 57Cn"/>
                <a:cs typeface="Frutiger 57Cn"/>
              </a:rPr>
              <a:t>it’s about </a:t>
            </a:r>
            <a:r>
              <a:rPr lang="en-US" sz="3200" i="1" dirty="0" smtClean="0">
                <a:solidFill>
                  <a:srgbClr val="FFFFCC"/>
                </a:solidFill>
                <a:latin typeface="Frutiger 57Cn"/>
                <a:cs typeface="Frutiger 57Cn"/>
              </a:rPr>
              <a:t>self-sacrifice. </a:t>
            </a:r>
          </a:p>
        </p:txBody>
      </p:sp>
    </p:spTree>
    <p:extLst>
      <p:ext uri="{BB962C8B-B14F-4D97-AF65-F5344CB8AC3E}">
        <p14:creationId xmlns:p14="http://schemas.microsoft.com/office/powerpoint/2010/main" val="11341286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762000"/>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What does this tell us about </a:t>
            </a:r>
            <a:br>
              <a:rPr lang="en-US" sz="4400" b="1" dirty="0" smtClean="0">
                <a:solidFill>
                  <a:schemeClr val="tx2"/>
                </a:solidFill>
                <a:effectLst>
                  <a:outerShdw blurRad="50800" dist="38100" dir="8100000" algn="tr" rotWithShape="0">
                    <a:prstClr val="black">
                      <a:alpha val="40000"/>
                    </a:prstClr>
                  </a:outerShdw>
                </a:effectLst>
                <a:latin typeface="BI Frutiger BoldItalic" charset="0"/>
              </a:rPr>
            </a:b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God the Father and our Savior?</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949817"/>
            <a:ext cx="80772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CC66"/>
                </a:solidFill>
                <a:latin typeface="Frutiger 57Cn"/>
                <a:cs typeface="Frutiger 57Cn"/>
              </a:rPr>
              <a:t>• </a:t>
            </a:r>
            <a:r>
              <a:rPr lang="en-US" sz="3200" dirty="0" smtClean="0">
                <a:solidFill>
                  <a:srgbClr val="FFFFCC"/>
                </a:solidFill>
                <a:latin typeface="Frutiger 57Cn"/>
                <a:cs typeface="Frutiger 57Cn"/>
              </a:rPr>
              <a:t>Being in God’s plan doesn’t make for an easy life.</a:t>
            </a:r>
          </a:p>
          <a:p>
            <a:pPr algn="l"/>
            <a:r>
              <a:rPr lang="en-US" sz="3200" dirty="0">
                <a:solidFill>
                  <a:srgbClr val="FFCC66"/>
                </a:solidFill>
                <a:latin typeface="Frutiger 57Cn"/>
                <a:cs typeface="Frutiger 57Cn"/>
              </a:rPr>
              <a:t>• </a:t>
            </a:r>
            <a:r>
              <a:rPr lang="en-US" sz="3200" dirty="0" smtClean="0">
                <a:solidFill>
                  <a:srgbClr val="FFFFCC"/>
                </a:solidFill>
                <a:latin typeface="Frutiger 57Cn"/>
                <a:cs typeface="Frutiger 57Cn"/>
              </a:rPr>
              <a:t>Being a disciple of Christ isn’t about </a:t>
            </a:r>
            <a:r>
              <a:rPr lang="en-US" sz="3200" i="1" dirty="0" smtClean="0">
                <a:solidFill>
                  <a:srgbClr val="FFFFCC"/>
                </a:solidFill>
                <a:latin typeface="Frutiger 57Cn"/>
                <a:cs typeface="Frutiger 57Cn"/>
              </a:rPr>
              <a:t>self, </a:t>
            </a:r>
            <a:r>
              <a:rPr lang="en-US" sz="3200" dirty="0" smtClean="0">
                <a:solidFill>
                  <a:srgbClr val="FFFFCC"/>
                </a:solidFill>
                <a:latin typeface="Frutiger 57Cn"/>
                <a:cs typeface="Frutiger 57Cn"/>
              </a:rPr>
              <a:t>it’s about </a:t>
            </a:r>
            <a:r>
              <a:rPr lang="en-US" sz="3200" i="1" dirty="0" smtClean="0">
                <a:solidFill>
                  <a:srgbClr val="FFFFCC"/>
                </a:solidFill>
                <a:latin typeface="Frutiger 57Cn"/>
                <a:cs typeface="Frutiger 57Cn"/>
              </a:rPr>
              <a:t>self-sacrifice. </a:t>
            </a:r>
          </a:p>
          <a:p>
            <a:pPr algn="l"/>
            <a:r>
              <a:rPr lang="en-US" sz="3200" dirty="0">
                <a:solidFill>
                  <a:srgbClr val="FFCC66"/>
                </a:solidFill>
                <a:latin typeface="Frutiger 57Cn"/>
                <a:cs typeface="Frutiger 57Cn"/>
              </a:rPr>
              <a:t>• </a:t>
            </a:r>
            <a:r>
              <a:rPr lang="en-US" sz="3200" dirty="0" smtClean="0">
                <a:solidFill>
                  <a:srgbClr val="FFFFCC"/>
                </a:solidFill>
                <a:latin typeface="Frutiger 57Cn"/>
                <a:cs typeface="Frutiger 57Cn"/>
              </a:rPr>
              <a:t>The self-righteous define those God values as unworthy. Don’t make the same mistake. </a:t>
            </a:r>
          </a:p>
        </p:txBody>
      </p:sp>
    </p:spTree>
    <p:extLst>
      <p:ext uri="{BB962C8B-B14F-4D97-AF65-F5344CB8AC3E}">
        <p14:creationId xmlns:p14="http://schemas.microsoft.com/office/powerpoint/2010/main" val="25983587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762000"/>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What does this tell us about </a:t>
            </a:r>
            <a:br>
              <a:rPr lang="en-US" sz="4400" b="1" dirty="0" smtClean="0">
                <a:solidFill>
                  <a:schemeClr val="tx2"/>
                </a:solidFill>
                <a:effectLst>
                  <a:outerShdw blurRad="50800" dist="38100" dir="8100000" algn="tr" rotWithShape="0">
                    <a:prstClr val="black">
                      <a:alpha val="40000"/>
                    </a:prstClr>
                  </a:outerShdw>
                </a:effectLst>
                <a:latin typeface="BI Frutiger BoldItalic" charset="0"/>
              </a:rPr>
            </a:b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God the Father and our Savior?</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949817"/>
            <a:ext cx="80772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CC66"/>
                </a:solidFill>
                <a:latin typeface="Frutiger 57Cn"/>
                <a:cs typeface="Frutiger 57Cn"/>
              </a:rPr>
              <a:t>• </a:t>
            </a:r>
            <a:r>
              <a:rPr lang="en-US" sz="3200" dirty="0" smtClean="0">
                <a:solidFill>
                  <a:srgbClr val="FFFFCC"/>
                </a:solidFill>
                <a:latin typeface="Frutiger 57Cn"/>
                <a:cs typeface="Frutiger 57Cn"/>
              </a:rPr>
              <a:t>Being in God’s plan doesn’t make for an easy life.</a:t>
            </a:r>
          </a:p>
          <a:p>
            <a:pPr algn="l"/>
            <a:r>
              <a:rPr lang="en-US" sz="3200" dirty="0">
                <a:solidFill>
                  <a:srgbClr val="FFCC66"/>
                </a:solidFill>
                <a:latin typeface="Frutiger 57Cn"/>
                <a:cs typeface="Frutiger 57Cn"/>
              </a:rPr>
              <a:t>• </a:t>
            </a:r>
            <a:r>
              <a:rPr lang="en-US" sz="3200" dirty="0" smtClean="0">
                <a:solidFill>
                  <a:srgbClr val="FFFFCC"/>
                </a:solidFill>
                <a:latin typeface="Frutiger 57Cn"/>
                <a:cs typeface="Frutiger 57Cn"/>
              </a:rPr>
              <a:t>Being a disciple of Christ isn’t about </a:t>
            </a:r>
            <a:r>
              <a:rPr lang="en-US" sz="3200" i="1" dirty="0" smtClean="0">
                <a:solidFill>
                  <a:srgbClr val="FFFFCC"/>
                </a:solidFill>
                <a:latin typeface="Frutiger 57Cn"/>
                <a:cs typeface="Frutiger 57Cn"/>
              </a:rPr>
              <a:t>self, </a:t>
            </a:r>
            <a:r>
              <a:rPr lang="en-US" sz="3200" dirty="0" smtClean="0">
                <a:solidFill>
                  <a:srgbClr val="FFFFCC"/>
                </a:solidFill>
                <a:latin typeface="Frutiger 57Cn"/>
                <a:cs typeface="Frutiger 57Cn"/>
              </a:rPr>
              <a:t>it’s about </a:t>
            </a:r>
            <a:r>
              <a:rPr lang="en-US" sz="3200" i="1" dirty="0" smtClean="0">
                <a:solidFill>
                  <a:srgbClr val="FFFFCC"/>
                </a:solidFill>
                <a:latin typeface="Frutiger 57Cn"/>
                <a:cs typeface="Frutiger 57Cn"/>
              </a:rPr>
              <a:t>self-sacrifice. </a:t>
            </a:r>
          </a:p>
          <a:p>
            <a:pPr algn="l"/>
            <a:r>
              <a:rPr lang="en-US" sz="3200" dirty="0">
                <a:solidFill>
                  <a:srgbClr val="FFCC66"/>
                </a:solidFill>
                <a:latin typeface="Frutiger 57Cn"/>
                <a:cs typeface="Frutiger 57Cn"/>
              </a:rPr>
              <a:t>• </a:t>
            </a:r>
            <a:r>
              <a:rPr lang="en-US" sz="3200" dirty="0" smtClean="0">
                <a:solidFill>
                  <a:srgbClr val="FFFFCC"/>
                </a:solidFill>
                <a:latin typeface="Frutiger 57Cn"/>
                <a:cs typeface="Frutiger 57Cn"/>
              </a:rPr>
              <a:t>The self-righteous define those God values as unworthy. Don’t make the same mistake. </a:t>
            </a:r>
          </a:p>
          <a:p>
            <a:pPr algn="l"/>
            <a:r>
              <a:rPr lang="en-US" sz="3200" dirty="0">
                <a:solidFill>
                  <a:srgbClr val="FFCC66"/>
                </a:solidFill>
                <a:latin typeface="Frutiger 57Cn"/>
                <a:cs typeface="Frutiger 57Cn"/>
              </a:rPr>
              <a:t>• </a:t>
            </a:r>
            <a:r>
              <a:rPr lang="en-US" sz="3200" dirty="0" smtClean="0">
                <a:solidFill>
                  <a:srgbClr val="FFFFCC"/>
                </a:solidFill>
                <a:latin typeface="Frutiger 57Cn"/>
                <a:cs typeface="Frutiger 57Cn"/>
              </a:rPr>
              <a:t>God’s plan is centered in the person and power of Jesus Christ.</a:t>
            </a:r>
          </a:p>
        </p:txBody>
      </p:sp>
    </p:spTree>
    <p:extLst>
      <p:ext uri="{BB962C8B-B14F-4D97-AF65-F5344CB8AC3E}">
        <p14:creationId xmlns:p14="http://schemas.microsoft.com/office/powerpoint/2010/main" val="38853103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762000"/>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What does this tell us about </a:t>
            </a:r>
            <a:br>
              <a:rPr lang="en-US" sz="4400" b="1" dirty="0" smtClean="0">
                <a:solidFill>
                  <a:schemeClr val="tx2"/>
                </a:solidFill>
                <a:effectLst>
                  <a:outerShdw blurRad="50800" dist="38100" dir="8100000" algn="tr" rotWithShape="0">
                    <a:prstClr val="black">
                      <a:alpha val="40000"/>
                    </a:prstClr>
                  </a:outerShdw>
                </a:effectLst>
                <a:latin typeface="BI Frutiger BoldItalic" charset="0"/>
              </a:rPr>
            </a:b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God the Father and our Savior?</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949817"/>
            <a:ext cx="80772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CC66"/>
                </a:solidFill>
                <a:latin typeface="Frutiger 57Cn"/>
                <a:cs typeface="Frutiger 57Cn"/>
              </a:rPr>
              <a:t>• </a:t>
            </a:r>
            <a:r>
              <a:rPr lang="en-US" sz="3200" dirty="0" smtClean="0">
                <a:solidFill>
                  <a:srgbClr val="FFFFCC"/>
                </a:solidFill>
                <a:latin typeface="Frutiger 57Cn"/>
                <a:cs typeface="Frutiger 57Cn"/>
              </a:rPr>
              <a:t>Being in God’s plan doesn’t make for an easy life.</a:t>
            </a:r>
          </a:p>
          <a:p>
            <a:pPr algn="l"/>
            <a:r>
              <a:rPr lang="en-US" sz="3200" dirty="0">
                <a:solidFill>
                  <a:srgbClr val="FFCC66"/>
                </a:solidFill>
                <a:latin typeface="Frutiger 57Cn"/>
                <a:cs typeface="Frutiger 57Cn"/>
              </a:rPr>
              <a:t>• </a:t>
            </a:r>
            <a:r>
              <a:rPr lang="en-US" sz="3200" dirty="0" smtClean="0">
                <a:solidFill>
                  <a:srgbClr val="FFFFCC"/>
                </a:solidFill>
                <a:latin typeface="Frutiger 57Cn"/>
                <a:cs typeface="Frutiger 57Cn"/>
              </a:rPr>
              <a:t>Being a disciple of Christ isn’t about </a:t>
            </a:r>
            <a:r>
              <a:rPr lang="en-US" sz="3200" i="1" dirty="0" smtClean="0">
                <a:solidFill>
                  <a:srgbClr val="FFFFCC"/>
                </a:solidFill>
                <a:latin typeface="Frutiger 57Cn"/>
                <a:cs typeface="Frutiger 57Cn"/>
              </a:rPr>
              <a:t>self, </a:t>
            </a:r>
            <a:r>
              <a:rPr lang="en-US" sz="3200" dirty="0" smtClean="0">
                <a:solidFill>
                  <a:srgbClr val="FFFFCC"/>
                </a:solidFill>
                <a:latin typeface="Frutiger 57Cn"/>
                <a:cs typeface="Frutiger 57Cn"/>
              </a:rPr>
              <a:t>it’s about </a:t>
            </a:r>
            <a:r>
              <a:rPr lang="en-US" sz="3200" i="1" dirty="0" smtClean="0">
                <a:solidFill>
                  <a:srgbClr val="FFFFCC"/>
                </a:solidFill>
                <a:latin typeface="Frutiger 57Cn"/>
                <a:cs typeface="Frutiger 57Cn"/>
              </a:rPr>
              <a:t>self-sacrifice. </a:t>
            </a:r>
          </a:p>
          <a:p>
            <a:pPr algn="l"/>
            <a:r>
              <a:rPr lang="en-US" sz="3200" dirty="0">
                <a:solidFill>
                  <a:srgbClr val="FFCC66"/>
                </a:solidFill>
                <a:latin typeface="Frutiger 57Cn"/>
                <a:cs typeface="Frutiger 57Cn"/>
              </a:rPr>
              <a:t>• </a:t>
            </a:r>
            <a:r>
              <a:rPr lang="en-US" sz="3200" dirty="0" smtClean="0">
                <a:solidFill>
                  <a:srgbClr val="FFFFCC"/>
                </a:solidFill>
                <a:latin typeface="Frutiger 57Cn"/>
                <a:cs typeface="Frutiger 57Cn"/>
              </a:rPr>
              <a:t>The self-righteous define those God values as unworthy. Don’t make the same mistake. </a:t>
            </a:r>
          </a:p>
          <a:p>
            <a:pPr algn="l"/>
            <a:r>
              <a:rPr lang="en-US" sz="3200" dirty="0">
                <a:solidFill>
                  <a:srgbClr val="FFCC66"/>
                </a:solidFill>
                <a:latin typeface="Frutiger 57Cn"/>
                <a:cs typeface="Frutiger 57Cn"/>
              </a:rPr>
              <a:t>• </a:t>
            </a:r>
            <a:r>
              <a:rPr lang="en-US" sz="3200" dirty="0" smtClean="0">
                <a:solidFill>
                  <a:srgbClr val="FFFFCC"/>
                </a:solidFill>
                <a:latin typeface="Frutiger 57Cn"/>
                <a:cs typeface="Frutiger 57Cn"/>
              </a:rPr>
              <a:t>God’s plan is centered in the person and power of Jesus Christ.</a:t>
            </a:r>
          </a:p>
          <a:p>
            <a:pPr algn="l"/>
            <a:r>
              <a:rPr lang="en-US" sz="3200" dirty="0">
                <a:solidFill>
                  <a:srgbClr val="FFCC66"/>
                </a:solidFill>
                <a:latin typeface="Frutiger 57Cn"/>
                <a:cs typeface="Frutiger 57Cn"/>
              </a:rPr>
              <a:t>• </a:t>
            </a:r>
            <a:r>
              <a:rPr lang="en-US" sz="3200" dirty="0" smtClean="0">
                <a:solidFill>
                  <a:srgbClr val="FFFFCC"/>
                </a:solidFill>
                <a:latin typeface="Frutiger 57Cn"/>
                <a:cs typeface="Frutiger 57Cn"/>
              </a:rPr>
              <a:t>The real story of Jesus Christ’s birth is far greater than the counterfeit foisted off on the world. </a:t>
            </a:r>
            <a:endParaRPr lang="en-US" sz="3200" dirty="0">
              <a:solidFill>
                <a:srgbClr val="FFFFCC"/>
              </a:solidFill>
              <a:latin typeface="Frutiger 57Cn"/>
              <a:cs typeface="Frutiger 57Cn"/>
            </a:endParaRPr>
          </a:p>
        </p:txBody>
      </p:sp>
    </p:spTree>
    <p:extLst>
      <p:ext uri="{BB962C8B-B14F-4D97-AF65-F5344CB8AC3E}">
        <p14:creationId xmlns:p14="http://schemas.microsoft.com/office/powerpoint/2010/main" val="34728285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762000"/>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What does this tell us about </a:t>
            </a:r>
            <a:br>
              <a:rPr lang="en-US" sz="4400" b="1" dirty="0" smtClean="0">
                <a:solidFill>
                  <a:schemeClr val="tx2"/>
                </a:solidFill>
                <a:effectLst>
                  <a:outerShdw blurRad="50800" dist="38100" dir="8100000" algn="tr" rotWithShape="0">
                    <a:prstClr val="black">
                      <a:alpha val="40000"/>
                    </a:prstClr>
                  </a:outerShdw>
                </a:effectLst>
                <a:latin typeface="BI Frutiger BoldItalic" charset="0"/>
              </a:rPr>
            </a:b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God the Father and our Savior?</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949817"/>
            <a:ext cx="80772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CC66"/>
                </a:solidFill>
                <a:latin typeface="Frutiger 57Cn"/>
                <a:cs typeface="Frutiger 57Cn"/>
              </a:rPr>
              <a:t>• </a:t>
            </a:r>
            <a:r>
              <a:rPr lang="en-US" sz="3200" dirty="0" smtClean="0">
                <a:solidFill>
                  <a:srgbClr val="FFFFCC"/>
                </a:solidFill>
                <a:latin typeface="Frutiger 57Cn"/>
                <a:cs typeface="Frutiger 57Cn"/>
              </a:rPr>
              <a:t>We have a Savior who lifts people out of shame and reconciles them to the Father.</a:t>
            </a:r>
          </a:p>
          <a:p>
            <a:pPr algn="l"/>
            <a:r>
              <a:rPr lang="en-US" sz="3200" dirty="0">
                <a:solidFill>
                  <a:srgbClr val="FFCC66"/>
                </a:solidFill>
                <a:latin typeface="Frutiger 57Cn"/>
                <a:cs typeface="Frutiger 57Cn"/>
              </a:rPr>
              <a:t>• </a:t>
            </a:r>
            <a:r>
              <a:rPr lang="en-US" sz="3200" dirty="0" smtClean="0">
                <a:solidFill>
                  <a:srgbClr val="FFFFCC"/>
                </a:solidFill>
                <a:latin typeface="Frutiger 57Cn"/>
                <a:cs typeface="Frutiger 57Cn"/>
              </a:rPr>
              <a:t>It’s not about </a:t>
            </a:r>
            <a:r>
              <a:rPr lang="en-US" sz="3200" i="1" dirty="0" smtClean="0">
                <a:solidFill>
                  <a:srgbClr val="FFFFCC"/>
                </a:solidFill>
                <a:latin typeface="Frutiger 57Cn"/>
                <a:cs typeface="Frutiger 57Cn"/>
              </a:rPr>
              <a:t>us, </a:t>
            </a:r>
            <a:r>
              <a:rPr lang="en-US" sz="3200" dirty="0" smtClean="0">
                <a:solidFill>
                  <a:srgbClr val="FFFFCC"/>
                </a:solidFill>
                <a:latin typeface="Frutiger 57Cn"/>
                <a:cs typeface="Frutiger 57Cn"/>
              </a:rPr>
              <a:t>it’s about </a:t>
            </a:r>
            <a:r>
              <a:rPr lang="en-US" sz="3200" i="1" dirty="0" smtClean="0">
                <a:solidFill>
                  <a:srgbClr val="FFFFCC"/>
                </a:solidFill>
                <a:latin typeface="Frutiger 57Cn"/>
                <a:cs typeface="Frutiger 57Cn"/>
              </a:rPr>
              <a:t>God</a:t>
            </a:r>
            <a:r>
              <a:rPr lang="en-US" sz="3200" dirty="0" smtClean="0">
                <a:solidFill>
                  <a:srgbClr val="FFFFCC"/>
                </a:solidFill>
                <a:latin typeface="Frutiger 57Cn"/>
                <a:cs typeface="Frutiger 57Cn"/>
              </a:rPr>
              <a:t> and what He can do through us.</a:t>
            </a:r>
          </a:p>
          <a:p>
            <a:pPr algn="l"/>
            <a:r>
              <a:rPr lang="en-US" sz="3200" dirty="0">
                <a:solidFill>
                  <a:srgbClr val="FFCC66"/>
                </a:solidFill>
                <a:latin typeface="Frutiger 57Cn"/>
                <a:cs typeface="Frutiger 57Cn"/>
              </a:rPr>
              <a:t>• </a:t>
            </a:r>
            <a:r>
              <a:rPr lang="en-US" sz="3200" dirty="0" smtClean="0">
                <a:solidFill>
                  <a:srgbClr val="FFFFCC"/>
                </a:solidFill>
                <a:latin typeface="Frutiger 57Cn"/>
                <a:cs typeface="Frutiger 57Cn"/>
              </a:rPr>
              <a:t>God is willing to do whatever it takes to restore a relationship with His children.</a:t>
            </a:r>
          </a:p>
          <a:p>
            <a:pPr algn="l"/>
            <a:r>
              <a:rPr lang="en-US" sz="3200" dirty="0">
                <a:solidFill>
                  <a:srgbClr val="FFCC66"/>
                </a:solidFill>
                <a:latin typeface="Frutiger 57Cn"/>
                <a:cs typeface="Frutiger 57Cn"/>
              </a:rPr>
              <a:t>• </a:t>
            </a:r>
            <a:r>
              <a:rPr lang="en-US" sz="3200" dirty="0" smtClean="0">
                <a:solidFill>
                  <a:srgbClr val="FFFFCC"/>
                </a:solidFill>
                <a:latin typeface="Frutiger 57Cn"/>
                <a:cs typeface="Frutiger 57Cn"/>
              </a:rPr>
              <a:t>God is surprising and unpredictable in how He carries out His purpose and plan.  </a:t>
            </a:r>
            <a:endParaRPr lang="en-US" sz="3200" dirty="0">
              <a:solidFill>
                <a:srgbClr val="FFFFCC"/>
              </a:solidFill>
              <a:latin typeface="Frutiger 57Cn"/>
              <a:cs typeface="Frutiger 57Cn"/>
            </a:endParaRPr>
          </a:p>
        </p:txBody>
      </p:sp>
    </p:spTree>
    <p:extLst>
      <p:ext uri="{BB962C8B-B14F-4D97-AF65-F5344CB8AC3E}">
        <p14:creationId xmlns:p14="http://schemas.microsoft.com/office/powerpoint/2010/main" val="11077293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126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0"/>
            <a:ext cx="91948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80546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rodiumMap05022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74638"/>
            <a:ext cx="8229600" cy="5275385"/>
          </a:xfrm>
          <a:prstGeom prst="rect">
            <a:avLst/>
          </a:prstGeom>
        </p:spPr>
      </p:pic>
    </p:spTree>
    <p:extLst>
      <p:ext uri="{BB962C8B-B14F-4D97-AF65-F5344CB8AC3E}">
        <p14:creationId xmlns:p14="http://schemas.microsoft.com/office/powerpoint/2010/main" val="270016191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rdium_0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0"/>
            <a:ext cx="10637043" cy="7091362"/>
          </a:xfrm>
          <a:prstGeom prst="rect">
            <a:avLst/>
          </a:prstGeom>
        </p:spPr>
      </p:pic>
    </p:spTree>
    <p:extLst>
      <p:ext uri="{BB962C8B-B14F-4D97-AF65-F5344CB8AC3E}">
        <p14:creationId xmlns:p14="http://schemas.microsoft.com/office/powerpoint/2010/main" val="43430901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y and Elizabeth mee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
            <a:ext cx="9144000" cy="6818050"/>
          </a:xfrm>
          <a:prstGeom prst="rect">
            <a:avLst/>
          </a:prstGeom>
        </p:spPr>
      </p:pic>
    </p:spTree>
    <p:extLst>
      <p:ext uri="{BB962C8B-B14F-4D97-AF65-F5344CB8AC3E}">
        <p14:creationId xmlns:p14="http://schemas.microsoft.com/office/powerpoint/2010/main" val="305993025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69_HCJudahMap03092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409094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TwelveTribesofIsraelebib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193846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0"/>
            <a:ext cx="91948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0" name="Picture 1" descr="open Bible-ppt background light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0"/>
            <a:ext cx="91948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 name="Picture 1" descr="Nazareth illustration first centur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44500"/>
            <a:ext cx="9144000"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84396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Luke 2:1-20</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131888"/>
            <a:ext cx="8077200" cy="2372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FFCC"/>
                </a:solidFill>
                <a:latin typeface="Frutiger 57Cn"/>
                <a:cs typeface="Frutiger 57Cn"/>
              </a:rPr>
              <a:t>4  </a:t>
            </a:r>
            <a:r>
              <a:rPr lang="en-US" sz="3200" dirty="0">
                <a:solidFill>
                  <a:srgbClr val="FFFFCC"/>
                </a:solidFill>
                <a:latin typeface="Frutiger 57Cn"/>
                <a:cs typeface="Frutiger 57Cn"/>
              </a:rPr>
              <a:t>Joseph also went up from Galilee, out of the city of Nazareth, into Judea, to the city of David, which is called Bethlehem, because he was of the house and lineage of David,</a:t>
            </a:r>
          </a:p>
          <a:p>
            <a:pPr algn="l"/>
            <a:r>
              <a:rPr lang="en-US" sz="3200" dirty="0">
                <a:solidFill>
                  <a:srgbClr val="FFFFCC"/>
                </a:solidFill>
                <a:latin typeface="Frutiger 57Cn"/>
                <a:cs typeface="Frutiger 57Cn"/>
              </a:rPr>
              <a:t>5  to be registered with Mary, his betrothed wife, who was with child.</a:t>
            </a:r>
          </a:p>
          <a:p>
            <a:pPr algn="l"/>
            <a:r>
              <a:rPr lang="en-US" sz="3200" dirty="0">
                <a:solidFill>
                  <a:srgbClr val="FFFFCC"/>
                </a:solidFill>
                <a:latin typeface="Frutiger 57Cn"/>
                <a:cs typeface="Frutiger 57Cn"/>
              </a:rPr>
              <a:t>6  So it was, that while they were there, the days were completed for her to be delivered.</a:t>
            </a:r>
          </a:p>
          <a:p>
            <a:pPr algn="l"/>
            <a:r>
              <a:rPr lang="en-US" sz="3200" dirty="0">
                <a:solidFill>
                  <a:srgbClr val="FFFFCC"/>
                </a:solidFill>
                <a:latin typeface="Frutiger 57Cn"/>
                <a:cs typeface="Frutiger 57Cn"/>
              </a:rPr>
              <a:t>7  And she brought forth her firstborn Son, and wrapped Him in swaddling cloths, and laid Him in a manger, because there was no room for them in the inn.</a:t>
            </a:r>
          </a:p>
          <a:p>
            <a:pPr algn="l"/>
            <a:r>
              <a:rPr lang="en-US" sz="3200" dirty="0">
                <a:solidFill>
                  <a:srgbClr val="FFFFCC"/>
                </a:solidFill>
                <a:latin typeface="Frutiger 57Cn"/>
                <a:cs typeface="Frutiger 57Cn"/>
              </a:rPr>
              <a:t>8  Now there were in the same country shepherds living out in the fields, keeping watch over their flock by night.</a:t>
            </a:r>
          </a:p>
          <a:p>
            <a:pPr algn="l"/>
            <a:r>
              <a:rPr lang="en-US" sz="3200" dirty="0">
                <a:solidFill>
                  <a:srgbClr val="FFFFCC"/>
                </a:solidFill>
                <a:latin typeface="Frutiger 57Cn"/>
                <a:cs typeface="Frutiger 57Cn"/>
              </a:rPr>
              <a:t>9  And behold, an angel of the Lord stood before them, and the glory of the Lord shone around them, and they were greatly afraid.</a:t>
            </a:r>
          </a:p>
          <a:p>
            <a:pPr algn="l"/>
            <a:r>
              <a:rPr lang="en-US" sz="3200" dirty="0">
                <a:solidFill>
                  <a:srgbClr val="FFFFCC"/>
                </a:solidFill>
                <a:latin typeface="Frutiger 57Cn"/>
                <a:cs typeface="Frutiger 57Cn"/>
              </a:rPr>
              <a:t>10  Then the angel said to them, “Do not be afraid, for behold, I bring you good tidings of great joy which will be to all people.</a:t>
            </a:r>
          </a:p>
          <a:p>
            <a:pPr algn="l"/>
            <a:r>
              <a:rPr lang="en-US" sz="3200" dirty="0">
                <a:solidFill>
                  <a:srgbClr val="FFFFCC"/>
                </a:solidFill>
                <a:latin typeface="Frutiger 57Cn"/>
                <a:cs typeface="Frutiger 57Cn"/>
              </a:rPr>
              <a:t>11  “For there is born to you this day in the city of David a Savior, who is Christ the Lord.</a:t>
            </a:r>
          </a:p>
          <a:p>
            <a:pPr algn="l"/>
            <a:r>
              <a:rPr lang="en-US" sz="3200" dirty="0">
                <a:solidFill>
                  <a:srgbClr val="FFFFCC"/>
                </a:solidFill>
                <a:latin typeface="Frutiger 57Cn"/>
                <a:cs typeface="Frutiger 57Cn"/>
              </a:rPr>
              <a:t>12  “And this will be the sign to you: You will find a Babe wrapped in swaddling cloths, lying in a manger.”</a:t>
            </a:r>
          </a:p>
          <a:p>
            <a:pPr algn="l"/>
            <a:r>
              <a:rPr lang="en-US" sz="3200" dirty="0">
                <a:solidFill>
                  <a:srgbClr val="FFFFCC"/>
                </a:solidFill>
                <a:latin typeface="Frutiger 57Cn"/>
                <a:cs typeface="Frutiger 57Cn"/>
              </a:rPr>
              <a:t>13  And suddenly there was with the angel a multitude of the heavenly host praising God and saying:</a:t>
            </a:r>
          </a:p>
          <a:p>
            <a:pPr algn="l"/>
            <a:r>
              <a:rPr lang="en-US" sz="3200" dirty="0">
                <a:solidFill>
                  <a:srgbClr val="FFFFCC"/>
                </a:solidFill>
                <a:latin typeface="Frutiger 57Cn"/>
                <a:cs typeface="Frutiger 57Cn"/>
              </a:rPr>
              <a:t>14  “Glory to God in the highest, And on earth peace, goodwill toward men!”</a:t>
            </a:r>
          </a:p>
          <a:p>
            <a:pPr algn="l"/>
            <a:r>
              <a:rPr lang="en-US" sz="3200" dirty="0">
                <a:solidFill>
                  <a:srgbClr val="FFFFCC"/>
                </a:solidFill>
                <a:latin typeface="Frutiger 57Cn"/>
                <a:cs typeface="Frutiger 57Cn"/>
              </a:rPr>
              <a:t>15  So it was, when the angels had gone away from them into heaven, that the shepherds said to one another, “Let us now go to Bethlehem and see this thing that has come to pass, which the Lord has made known to us.”</a:t>
            </a:r>
          </a:p>
          <a:p>
            <a:pPr algn="l"/>
            <a:r>
              <a:rPr lang="en-US" sz="3200" dirty="0">
                <a:solidFill>
                  <a:srgbClr val="FFFFCC"/>
                </a:solidFill>
                <a:latin typeface="Frutiger 57Cn"/>
                <a:cs typeface="Frutiger 57Cn"/>
              </a:rPr>
              <a:t>16  And they came with haste and found Mary and Joseph, and the Babe lying in a manger.</a:t>
            </a:r>
          </a:p>
          <a:p>
            <a:pPr algn="l"/>
            <a:r>
              <a:rPr lang="en-US" sz="3200" dirty="0">
                <a:solidFill>
                  <a:srgbClr val="FFFFCC"/>
                </a:solidFill>
                <a:latin typeface="Frutiger 57Cn"/>
                <a:cs typeface="Frutiger 57Cn"/>
              </a:rPr>
              <a:t>17  Now when they had seen Him, they made widely known the saying which was told them concerning this Child.</a:t>
            </a:r>
          </a:p>
          <a:p>
            <a:pPr algn="l"/>
            <a:r>
              <a:rPr lang="en-US" sz="3200" dirty="0">
                <a:solidFill>
                  <a:srgbClr val="FFFFCC"/>
                </a:solidFill>
                <a:latin typeface="Frutiger 57Cn"/>
                <a:cs typeface="Frutiger 57Cn"/>
              </a:rPr>
              <a:t>18  And all those who heard it marveled at those things which were told them by the shepherds.</a:t>
            </a:r>
          </a:p>
          <a:p>
            <a:pPr algn="l"/>
            <a:r>
              <a:rPr lang="en-US" sz="3200" dirty="0">
                <a:solidFill>
                  <a:srgbClr val="FFFFCC"/>
                </a:solidFill>
                <a:latin typeface="Frutiger 57Cn"/>
                <a:cs typeface="Frutiger 57Cn"/>
              </a:rPr>
              <a:t>19  But Mary kept all these things and pondered them in her heart.</a:t>
            </a:r>
          </a:p>
          <a:p>
            <a:pPr algn="l"/>
            <a:r>
              <a:rPr lang="en-US" sz="3200" dirty="0">
                <a:solidFill>
                  <a:srgbClr val="FFFFCC"/>
                </a:solidFill>
                <a:latin typeface="Frutiger 57Cn"/>
                <a:cs typeface="Frutiger 57Cn"/>
              </a:rPr>
              <a:t>20  Then the shepherds returned, glorifying and praising God for all the things that they had heard and seen, as it was told them.</a:t>
            </a:r>
          </a:p>
        </p:txBody>
      </p:sp>
    </p:spTree>
    <p:extLst>
      <p:ext uri="{BB962C8B-B14F-4D97-AF65-F5344CB8AC3E}">
        <p14:creationId xmlns:p14="http://schemas.microsoft.com/office/powerpoint/2010/main" val="35568650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0"/>
            <a:ext cx="91948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6" name="Picture 1" descr="open Bible-ppt background light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ChangeArrowheads="1"/>
          </p:cNvSpPr>
          <p:nvPr/>
        </p:nvSpPr>
        <p:spPr bwMode="auto">
          <a:xfrm>
            <a:off x="0" y="3810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p>
            <a:pPr>
              <a:lnSpc>
                <a:spcPct val="110000"/>
              </a:lnSpc>
            </a:pPr>
            <a:r>
              <a:rPr lang="en-US" sz="4400" b="1">
                <a:solidFill>
                  <a:schemeClr val="tx2"/>
                </a:solidFill>
                <a:latin typeface="BI Frutiger BoldItalic" charset="0"/>
              </a:rPr>
              <a:t>Matthew 1:17</a:t>
            </a:r>
            <a:endParaRPr lang="en-US" sz="4400" b="1" i="1">
              <a:solidFill>
                <a:schemeClr val="tx2"/>
              </a:solidFill>
              <a:latin typeface="BL Frutiger Black" charset="0"/>
            </a:endParaRPr>
          </a:p>
        </p:txBody>
      </p:sp>
      <p:sp>
        <p:nvSpPr>
          <p:cNvPr id="115714" name="Text Box 3"/>
          <p:cNvSpPr txBox="1">
            <a:spLocks noChangeArrowheads="1"/>
          </p:cNvSpPr>
          <p:nvPr/>
        </p:nvSpPr>
        <p:spPr bwMode="auto">
          <a:xfrm>
            <a:off x="762000" y="1349375"/>
            <a:ext cx="82296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a:latin typeface="Frutiger 57Cn" charset="0"/>
              </a:rPr>
              <a:t>17 So all the generations from Abraham to David are </a:t>
            </a:r>
            <a:r>
              <a:rPr lang="en-US" sz="3200">
                <a:solidFill>
                  <a:schemeClr val="accent1"/>
                </a:solidFill>
                <a:latin typeface="Frutiger 57Cn" charset="0"/>
              </a:rPr>
              <a:t>fourteen</a:t>
            </a:r>
            <a:r>
              <a:rPr lang="en-US" sz="3200">
                <a:latin typeface="Frutiger 57Cn" charset="0"/>
              </a:rPr>
              <a:t> generations, from David until the captivity in Babylon are </a:t>
            </a:r>
            <a:r>
              <a:rPr lang="en-US" sz="3200">
                <a:solidFill>
                  <a:schemeClr val="accent1"/>
                </a:solidFill>
                <a:latin typeface="Frutiger 57Cn" charset="0"/>
              </a:rPr>
              <a:t>fourteen</a:t>
            </a:r>
            <a:r>
              <a:rPr lang="en-US" sz="3200">
                <a:latin typeface="Frutiger 57Cn" charset="0"/>
              </a:rPr>
              <a:t> generations, and from the captivity in Babylon until the Christ are </a:t>
            </a:r>
            <a:r>
              <a:rPr lang="en-US" sz="3200">
                <a:solidFill>
                  <a:schemeClr val="accent1"/>
                </a:solidFill>
                <a:latin typeface="Frutiger 57Cn" charset="0"/>
              </a:rPr>
              <a:t>fourteen</a:t>
            </a:r>
            <a:r>
              <a:rPr lang="en-US" sz="3200">
                <a:latin typeface="Frutiger 57Cn" charset="0"/>
              </a:rPr>
              <a:t> generations.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ChangeArrowheads="1"/>
          </p:cNvSpPr>
          <p:nvPr/>
        </p:nvSpPr>
        <p:spPr bwMode="auto">
          <a:xfrm>
            <a:off x="0" y="3810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p>
            <a:pPr>
              <a:lnSpc>
                <a:spcPct val="110000"/>
              </a:lnSpc>
            </a:pPr>
            <a:r>
              <a:rPr lang="en-US" sz="4400" b="1">
                <a:solidFill>
                  <a:schemeClr val="tx2"/>
                </a:solidFill>
                <a:latin typeface="BI Frutiger BoldItalic" charset="0"/>
              </a:rPr>
              <a:t>Matthew 1:17</a:t>
            </a:r>
            <a:endParaRPr lang="en-US" sz="4400" b="1" i="1">
              <a:solidFill>
                <a:schemeClr val="tx2"/>
              </a:solidFill>
              <a:latin typeface="BL Frutiger Black" charset="0"/>
            </a:endParaRPr>
          </a:p>
        </p:txBody>
      </p:sp>
      <p:sp>
        <p:nvSpPr>
          <p:cNvPr id="117762" name="Text Box 3"/>
          <p:cNvSpPr txBox="1">
            <a:spLocks noChangeArrowheads="1"/>
          </p:cNvSpPr>
          <p:nvPr/>
        </p:nvSpPr>
        <p:spPr bwMode="auto">
          <a:xfrm>
            <a:off x="762000" y="1349375"/>
            <a:ext cx="8229600" cy="545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a:solidFill>
                  <a:srgbClr val="A1A1A1"/>
                </a:solidFill>
                <a:latin typeface="Frutiger 57Cn" charset="0"/>
              </a:rPr>
              <a:t>17 So all the generations from Abraham to David are fourteen generations, from David until the captivity in Babylon are fourteen generations, and from the captivity in Babylon until the Christ are fourteen generations.</a:t>
            </a:r>
          </a:p>
          <a:p>
            <a:pPr algn="l"/>
            <a:endParaRPr lang="en-US" sz="3200">
              <a:latin typeface="Frutiger 57Cn" charset="0"/>
            </a:endParaRPr>
          </a:p>
          <a:p>
            <a:pPr algn="l"/>
            <a:r>
              <a:rPr lang="en-US" sz="3200">
                <a:latin typeface="Frutiger 57Cn" charset="0"/>
              </a:rPr>
              <a:t>Roman numerals:  I = 1, V = 5, X = 10, L = 50, </a:t>
            </a:r>
          </a:p>
          <a:p>
            <a:pPr algn="l"/>
            <a:r>
              <a:rPr lang="en-US" sz="3200">
                <a:latin typeface="Frutiger 57Cn" charset="0"/>
              </a:rPr>
              <a:t>C = 100, D = 500, M = 1,000</a:t>
            </a:r>
          </a:p>
          <a:p>
            <a:pPr algn="l"/>
            <a:r>
              <a:rPr lang="en-US" sz="3200">
                <a:latin typeface="Frutiger 57Cn" charset="0"/>
              </a:rPr>
              <a:t>Hebrew numerals: A = 1, B = 2,… D = 4, V = 6</a:t>
            </a:r>
          </a:p>
          <a:p>
            <a:pPr algn="l"/>
            <a:r>
              <a:rPr lang="en-US" sz="3200">
                <a:solidFill>
                  <a:schemeClr val="accent1"/>
                </a:solidFill>
                <a:latin typeface="Frutiger 57Cn" charset="0"/>
              </a:rPr>
              <a:t>David = D-V-D</a:t>
            </a:r>
            <a:r>
              <a:rPr lang="en-US" sz="3200">
                <a:latin typeface="Frutiger 57Cn" charset="0"/>
              </a:rPr>
              <a:t>  D = 4, V = 6, D = 4    </a:t>
            </a:r>
            <a:r>
              <a:rPr lang="en-US" sz="3200">
                <a:solidFill>
                  <a:schemeClr val="accent1"/>
                </a:solidFill>
                <a:latin typeface="Frutiger 57Cn" charset="0"/>
              </a:rPr>
              <a:t>DVD = 14</a:t>
            </a:r>
            <a:endParaRPr lang="en-US" sz="3200">
              <a:latin typeface="Frutiger 57Cn" charset="0"/>
            </a:endParaRPr>
          </a:p>
          <a:p>
            <a:pPr algn="l"/>
            <a:endParaRPr lang="en-US" sz="3200">
              <a:latin typeface="Frutiger 57Cn" charset="0"/>
            </a:endParaRPr>
          </a:p>
        </p:txBody>
      </p:sp>
      <p:sp>
        <p:nvSpPr>
          <p:cNvPr id="117763" name="Rectangle 2"/>
          <p:cNvSpPr>
            <a:spLocks noChangeArrowheads="1"/>
          </p:cNvSpPr>
          <p:nvPr/>
        </p:nvSpPr>
        <p:spPr bwMode="auto">
          <a:xfrm>
            <a:off x="0" y="20574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p>
            <a:pPr>
              <a:lnSpc>
                <a:spcPct val="110000"/>
              </a:lnSpc>
            </a:pPr>
            <a:r>
              <a:rPr lang="en-US" sz="6000" b="1">
                <a:solidFill>
                  <a:schemeClr val="accent1"/>
                </a:solidFill>
                <a:latin typeface="BI Frutiger BoldItalic" charset="0"/>
              </a:rPr>
              <a:t>DAVID DAVID DAVID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10" name="Rectangle 2"/>
          <p:cNvSpPr>
            <a:spLocks noChangeArrowheads="1"/>
          </p:cNvSpPr>
          <p:nvPr/>
        </p:nvSpPr>
        <p:spPr bwMode="auto">
          <a:xfrm>
            <a:off x="0" y="1752600"/>
            <a:ext cx="9144000" cy="1847850"/>
          </a:xfrm>
          <a:prstGeom prst="rect">
            <a:avLst/>
          </a:prstGeom>
          <a:noFill/>
          <a:ln w="12700">
            <a:noFill/>
            <a:miter lim="800000"/>
            <a:headEnd type="none" w="sm" len="sm"/>
            <a:tailEnd type="none" w="sm" len="sm"/>
          </a:ln>
          <a:effectLst>
            <a:outerShdw blurRad="63500" dist="38099" dir="2700000" algn="ctr" rotWithShape="0">
              <a:schemeClr val="bg1">
                <a:alpha val="74998"/>
              </a:schemeClr>
            </a:outerShdw>
          </a:effectLst>
        </p:spPr>
        <p:txBody>
          <a:bodyPr anchor="b">
            <a:spAutoFit/>
          </a:bodyPr>
          <a:lstStyle/>
          <a:p>
            <a:pPr>
              <a:lnSpc>
                <a:spcPct val="90000"/>
              </a:lnSpc>
              <a:defRPr/>
            </a:pPr>
            <a:r>
              <a:rPr lang="en-US" sz="7200" b="1">
                <a:latin typeface="Papyrus" charset="0"/>
              </a:rPr>
              <a:t>The Gospels </a:t>
            </a:r>
          </a:p>
          <a:p>
            <a:pPr>
              <a:lnSpc>
                <a:spcPct val="70000"/>
              </a:lnSpc>
              <a:defRPr/>
            </a:pPr>
            <a:endParaRPr lang="en-US" sz="7200" b="1">
              <a:latin typeface="Papyru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Luke 2:1-20</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131888"/>
            <a:ext cx="80772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solidFill>
                  <a:srgbClr val="FFFFCC"/>
                </a:solidFill>
                <a:latin typeface="Frutiger 57Cn"/>
                <a:cs typeface="Frutiger 57Cn"/>
              </a:rPr>
              <a:t>2:1  And it came to pass in those days that a decree went out from Caesar Augustus that all the world should be registered.</a:t>
            </a:r>
          </a:p>
          <a:p>
            <a:pPr algn="l"/>
            <a:r>
              <a:rPr lang="en-US" sz="3200" dirty="0">
                <a:solidFill>
                  <a:srgbClr val="FFFFCC"/>
                </a:solidFill>
                <a:latin typeface="Frutiger 57Cn"/>
                <a:cs typeface="Frutiger 57Cn"/>
              </a:rPr>
              <a:t>2  This census first took place while </a:t>
            </a:r>
            <a:r>
              <a:rPr lang="en-US" sz="3200" dirty="0" err="1">
                <a:solidFill>
                  <a:srgbClr val="FFFFCC"/>
                </a:solidFill>
                <a:latin typeface="Frutiger 57Cn"/>
                <a:cs typeface="Frutiger 57Cn"/>
              </a:rPr>
              <a:t>Quirinius</a:t>
            </a:r>
            <a:r>
              <a:rPr lang="en-US" sz="3200" dirty="0">
                <a:solidFill>
                  <a:srgbClr val="FFFFCC"/>
                </a:solidFill>
                <a:latin typeface="Frutiger 57Cn"/>
                <a:cs typeface="Frutiger 57Cn"/>
              </a:rPr>
              <a:t> was governing Syria</a:t>
            </a:r>
            <a:r>
              <a:rPr lang="en-US" sz="3200" dirty="0" smtClean="0">
                <a:solidFill>
                  <a:srgbClr val="FFFFCC"/>
                </a:solidFill>
                <a:latin typeface="Frutiger 57Cn"/>
                <a:cs typeface="Frutiger 57Cn"/>
              </a:rPr>
              <a:t>.</a:t>
            </a:r>
            <a:endParaRPr lang="en-US" sz="3200" dirty="0">
              <a:solidFill>
                <a:srgbClr val="FFFFCC"/>
              </a:solidFill>
              <a:latin typeface="Frutiger 57Cn"/>
              <a:cs typeface="Frutiger 57Cn"/>
            </a:endParaRPr>
          </a:p>
        </p:txBody>
      </p:sp>
      <p:pic>
        <p:nvPicPr>
          <p:cNvPr id="5" name="Picture 2" descr="406-Augustus-Caesar-Bust"/>
          <p:cNvPicPr>
            <a:picLocks noChangeAspect="1" noChangeArrowheads="1"/>
          </p:cNvPicPr>
          <p:nvPr/>
        </p:nvPicPr>
        <p:blipFill>
          <a:blip r:embed="rId2">
            <a:extLst>
              <a:ext uri="{28A0092B-C50C-407E-A947-70E740481C1C}">
                <a14:useLocalDpi xmlns:a14="http://schemas.microsoft.com/office/drawing/2010/main" val="0"/>
              </a:ext>
            </a:extLst>
          </a:blip>
          <a:srcRect r="13179"/>
          <a:stretch>
            <a:fillRect/>
          </a:stretch>
        </p:blipFill>
        <p:spPr bwMode="auto">
          <a:xfrm>
            <a:off x="4419600" y="3200400"/>
            <a:ext cx="2746435" cy="3922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3"/>
          <p:cNvSpPr>
            <a:spLocks noChangeArrowheads="1"/>
          </p:cNvSpPr>
          <p:nvPr/>
        </p:nvSpPr>
        <p:spPr bwMode="auto">
          <a:xfrm>
            <a:off x="2286000" y="4038600"/>
            <a:ext cx="1905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3600" dirty="0" smtClean="0">
                <a:latin typeface="Frutiger 57Cn" charset="0"/>
              </a:rPr>
              <a:t>Augustus Caesar</a:t>
            </a:r>
            <a:endParaRPr lang="en-US" sz="3600" dirty="0">
              <a:latin typeface="Frutiger 57Cn" charset="0"/>
            </a:endParaRPr>
          </a:p>
          <a:p>
            <a:pPr algn="l"/>
            <a:r>
              <a:rPr lang="en-US" sz="3600" dirty="0">
                <a:latin typeface="Frutiger 57Cn" charset="0"/>
              </a:rPr>
              <a:t>27 B.C.-</a:t>
            </a:r>
            <a:br>
              <a:rPr lang="en-US" sz="3600" dirty="0">
                <a:latin typeface="Frutiger 57Cn" charset="0"/>
              </a:rPr>
            </a:br>
            <a:r>
              <a:rPr lang="en-US" sz="3600" dirty="0">
                <a:latin typeface="Frutiger 57Cn" charset="0"/>
              </a:rPr>
              <a:t>A.D. 14</a:t>
            </a:r>
          </a:p>
        </p:txBody>
      </p:sp>
    </p:spTree>
    <p:extLst>
      <p:ext uri="{BB962C8B-B14F-4D97-AF65-F5344CB8AC3E}">
        <p14:creationId xmlns:p14="http://schemas.microsoft.com/office/powerpoint/2010/main" val="31969475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Luke 2:1-20</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131888"/>
            <a:ext cx="80772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solidFill>
                  <a:srgbClr val="FFFFCC"/>
                </a:solidFill>
                <a:latin typeface="Frutiger 57Cn"/>
                <a:cs typeface="Frutiger 57Cn"/>
              </a:rPr>
              <a:t>2:1  And it came to pass in those days that a decree went out from Caesar Augustus that all the world should be registered.</a:t>
            </a:r>
          </a:p>
          <a:p>
            <a:pPr algn="l"/>
            <a:r>
              <a:rPr lang="en-US" sz="3200" dirty="0" smtClean="0">
                <a:solidFill>
                  <a:srgbClr val="FFFFCC"/>
                </a:solidFill>
                <a:latin typeface="Frutiger 57Cn"/>
                <a:cs typeface="Frutiger 57Cn"/>
              </a:rPr>
              <a:t>2  This </a:t>
            </a:r>
            <a:r>
              <a:rPr lang="en-US" sz="3200" dirty="0">
                <a:solidFill>
                  <a:srgbClr val="FFFFCC"/>
                </a:solidFill>
                <a:latin typeface="Frutiger 57Cn"/>
                <a:cs typeface="Frutiger 57Cn"/>
              </a:rPr>
              <a:t>census </a:t>
            </a:r>
            <a:r>
              <a:rPr lang="en-US" sz="3200" dirty="0" smtClean="0">
                <a:solidFill>
                  <a:srgbClr val="FFFFCC"/>
                </a:solidFill>
                <a:latin typeface="Frutiger 57Cn"/>
                <a:cs typeface="Frutiger 57Cn"/>
              </a:rPr>
              <a:t>took </a:t>
            </a:r>
            <a:r>
              <a:rPr lang="en-US" sz="3200" dirty="0">
                <a:solidFill>
                  <a:srgbClr val="FFFFCC"/>
                </a:solidFill>
                <a:latin typeface="Frutiger 57Cn"/>
                <a:cs typeface="Frutiger 57Cn"/>
              </a:rPr>
              <a:t>place </a:t>
            </a:r>
            <a:r>
              <a:rPr lang="en-US" sz="3200" i="1" dirty="0" smtClean="0">
                <a:solidFill>
                  <a:srgbClr val="FFFFCC"/>
                </a:solidFill>
                <a:latin typeface="Frutiger 57Cn"/>
                <a:cs typeface="Frutiger 57Cn"/>
              </a:rPr>
              <a:t>before</a:t>
            </a:r>
            <a:r>
              <a:rPr lang="en-US" sz="3200" dirty="0" smtClean="0">
                <a:solidFill>
                  <a:srgbClr val="FFFFCC"/>
                </a:solidFill>
                <a:latin typeface="Frutiger 57Cn"/>
                <a:cs typeface="Frutiger 57Cn"/>
              </a:rPr>
              <a:t> </a:t>
            </a:r>
            <a:r>
              <a:rPr lang="en-US" sz="3200" dirty="0" err="1" smtClean="0">
                <a:solidFill>
                  <a:srgbClr val="FFFFCC"/>
                </a:solidFill>
                <a:latin typeface="Frutiger 57Cn"/>
                <a:cs typeface="Frutiger 57Cn"/>
              </a:rPr>
              <a:t>Quirinius</a:t>
            </a:r>
            <a:r>
              <a:rPr lang="en-US" sz="3200" dirty="0" smtClean="0">
                <a:solidFill>
                  <a:srgbClr val="FFFFCC"/>
                </a:solidFill>
                <a:latin typeface="Frutiger 57Cn"/>
                <a:cs typeface="Frutiger 57Cn"/>
              </a:rPr>
              <a:t> </a:t>
            </a:r>
            <a:r>
              <a:rPr lang="en-US" sz="3200" dirty="0">
                <a:solidFill>
                  <a:srgbClr val="FFFFCC"/>
                </a:solidFill>
                <a:latin typeface="Frutiger 57Cn"/>
                <a:cs typeface="Frutiger 57Cn"/>
              </a:rPr>
              <a:t>was governing Syria</a:t>
            </a:r>
            <a:r>
              <a:rPr lang="en-US" sz="3200" dirty="0" smtClean="0">
                <a:solidFill>
                  <a:srgbClr val="FFFFCC"/>
                </a:solidFill>
                <a:latin typeface="Frutiger 57Cn"/>
                <a:cs typeface="Frutiger 57Cn"/>
              </a:rPr>
              <a:t>.</a:t>
            </a:r>
          </a:p>
          <a:p>
            <a:pPr algn="l"/>
            <a:r>
              <a:rPr lang="en-US" sz="3200" dirty="0" smtClean="0">
                <a:solidFill>
                  <a:srgbClr val="FFFFCC"/>
                </a:solidFill>
                <a:latin typeface="Frutiger 57Cn"/>
                <a:cs typeface="Frutiger 57Cn"/>
              </a:rPr>
              <a:t/>
            </a:r>
            <a:br>
              <a:rPr lang="en-US" sz="3200" dirty="0" smtClean="0">
                <a:solidFill>
                  <a:srgbClr val="FFFFCC"/>
                </a:solidFill>
                <a:latin typeface="Frutiger 57Cn"/>
                <a:cs typeface="Frutiger 57Cn"/>
              </a:rPr>
            </a:br>
            <a:endParaRPr lang="en-US" sz="3200" dirty="0">
              <a:solidFill>
                <a:srgbClr val="FFFFCC"/>
              </a:solidFill>
              <a:latin typeface="Frutiger 57Cn"/>
              <a:cs typeface="Frutiger 57Cn"/>
            </a:endParaRPr>
          </a:p>
        </p:txBody>
      </p:sp>
    </p:spTree>
    <p:extLst>
      <p:ext uri="{BB962C8B-B14F-4D97-AF65-F5344CB8AC3E}">
        <p14:creationId xmlns:p14="http://schemas.microsoft.com/office/powerpoint/2010/main" val="29529092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Luke 2:1-20</a:t>
            </a:r>
            <a:endParaRPr lang="en-US" sz="4400" b="1" i="1" dirty="0">
              <a:solidFill>
                <a:schemeClr val="tx2"/>
              </a:solidFill>
              <a:effectLst>
                <a:outerShdw blurRad="50800" dist="38100" dir="8100000" algn="tr" rotWithShape="0">
                  <a:prstClr val="black">
                    <a:alpha val="40000"/>
                  </a:prstClr>
                </a:outerShdw>
              </a:effectLst>
              <a:latin typeface="BL Frutiger Black" charset="0"/>
            </a:endParaRPr>
          </a:p>
        </p:txBody>
      </p:sp>
      <p:sp>
        <p:nvSpPr>
          <p:cNvPr id="52226" name="Text Box 3"/>
          <p:cNvSpPr txBox="1">
            <a:spLocks noChangeArrowheads="1"/>
          </p:cNvSpPr>
          <p:nvPr/>
        </p:nvSpPr>
        <p:spPr bwMode="auto">
          <a:xfrm>
            <a:off x="762000" y="1131888"/>
            <a:ext cx="80772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solidFill>
                  <a:srgbClr val="FFFFCC"/>
                </a:solidFill>
                <a:latin typeface="Frutiger 57Cn"/>
                <a:cs typeface="Frutiger 57Cn"/>
              </a:rPr>
              <a:t>2:1  And it came to pass in those days that a decree went out from Caesar Augustus that all the world should be registered.</a:t>
            </a:r>
          </a:p>
          <a:p>
            <a:pPr algn="l"/>
            <a:r>
              <a:rPr lang="en-US" sz="3200" dirty="0" smtClean="0">
                <a:solidFill>
                  <a:srgbClr val="FFFFCC"/>
                </a:solidFill>
                <a:latin typeface="Frutiger 57Cn"/>
                <a:cs typeface="Frutiger 57Cn"/>
              </a:rPr>
              <a:t>2  This </a:t>
            </a:r>
            <a:r>
              <a:rPr lang="en-US" sz="3200" dirty="0">
                <a:solidFill>
                  <a:srgbClr val="FFFFCC"/>
                </a:solidFill>
                <a:latin typeface="Frutiger 57Cn"/>
                <a:cs typeface="Frutiger 57Cn"/>
              </a:rPr>
              <a:t>census </a:t>
            </a:r>
            <a:r>
              <a:rPr lang="en-US" sz="3200" dirty="0" smtClean="0">
                <a:solidFill>
                  <a:srgbClr val="FFFFCC"/>
                </a:solidFill>
                <a:latin typeface="Frutiger 57Cn"/>
                <a:cs typeface="Frutiger 57Cn"/>
              </a:rPr>
              <a:t>took </a:t>
            </a:r>
            <a:r>
              <a:rPr lang="en-US" sz="3200" dirty="0">
                <a:solidFill>
                  <a:srgbClr val="FFFFCC"/>
                </a:solidFill>
                <a:latin typeface="Frutiger 57Cn"/>
                <a:cs typeface="Frutiger 57Cn"/>
              </a:rPr>
              <a:t>place </a:t>
            </a:r>
            <a:r>
              <a:rPr lang="en-US" sz="3200" i="1" dirty="0" smtClean="0">
                <a:solidFill>
                  <a:srgbClr val="FFFFCC"/>
                </a:solidFill>
                <a:latin typeface="Frutiger 57Cn"/>
                <a:cs typeface="Frutiger 57Cn"/>
              </a:rPr>
              <a:t>before</a:t>
            </a:r>
            <a:r>
              <a:rPr lang="en-US" sz="3200" dirty="0" smtClean="0">
                <a:solidFill>
                  <a:srgbClr val="FFFFCC"/>
                </a:solidFill>
                <a:latin typeface="Frutiger 57Cn"/>
                <a:cs typeface="Frutiger 57Cn"/>
              </a:rPr>
              <a:t> </a:t>
            </a:r>
            <a:r>
              <a:rPr lang="en-US" sz="3200" dirty="0" err="1" smtClean="0">
                <a:solidFill>
                  <a:srgbClr val="FFFFCC"/>
                </a:solidFill>
                <a:latin typeface="Frutiger 57Cn"/>
                <a:cs typeface="Frutiger 57Cn"/>
              </a:rPr>
              <a:t>Quirinius</a:t>
            </a:r>
            <a:r>
              <a:rPr lang="en-US" sz="3200" dirty="0" smtClean="0">
                <a:solidFill>
                  <a:srgbClr val="FFFFCC"/>
                </a:solidFill>
                <a:latin typeface="Frutiger 57Cn"/>
                <a:cs typeface="Frutiger 57Cn"/>
              </a:rPr>
              <a:t> </a:t>
            </a:r>
            <a:r>
              <a:rPr lang="en-US" sz="3200" dirty="0">
                <a:solidFill>
                  <a:srgbClr val="FFFFCC"/>
                </a:solidFill>
                <a:latin typeface="Frutiger 57Cn"/>
                <a:cs typeface="Frutiger 57Cn"/>
              </a:rPr>
              <a:t>was governing Syria</a:t>
            </a:r>
            <a:r>
              <a:rPr lang="en-US" sz="3200" dirty="0" smtClean="0">
                <a:solidFill>
                  <a:srgbClr val="FFFFCC"/>
                </a:solidFill>
                <a:latin typeface="Frutiger 57Cn"/>
                <a:cs typeface="Frutiger 57Cn"/>
              </a:rPr>
              <a:t>.</a:t>
            </a:r>
          </a:p>
          <a:p>
            <a:pPr algn="l"/>
            <a:r>
              <a:rPr lang="en-US" sz="3200" dirty="0" smtClean="0">
                <a:solidFill>
                  <a:srgbClr val="FFFFCC"/>
                </a:solidFill>
                <a:latin typeface="Frutiger 57Cn"/>
                <a:cs typeface="Frutiger 57Cn"/>
              </a:rPr>
              <a:t/>
            </a:r>
            <a:br>
              <a:rPr lang="en-US" sz="3200" dirty="0" smtClean="0">
                <a:solidFill>
                  <a:srgbClr val="FFFFCC"/>
                </a:solidFill>
                <a:latin typeface="Frutiger 57Cn"/>
                <a:cs typeface="Frutiger 57Cn"/>
              </a:rPr>
            </a:br>
            <a:r>
              <a:rPr lang="en-US" sz="3200" dirty="0" smtClean="0">
                <a:solidFill>
                  <a:srgbClr val="FFFFCC"/>
                </a:solidFill>
                <a:latin typeface="Frutiger 57Cn"/>
                <a:cs typeface="Frutiger 57Cn"/>
              </a:rPr>
              <a:t>translated “before” in John 1:15; 15:58</a:t>
            </a:r>
            <a:endParaRPr lang="en-US" sz="3200" dirty="0">
              <a:solidFill>
                <a:srgbClr val="FFFFCC"/>
              </a:solidFill>
              <a:latin typeface="Frutiger 57Cn"/>
              <a:cs typeface="Frutiger 57Cn"/>
            </a:endParaRPr>
          </a:p>
        </p:txBody>
      </p:sp>
    </p:spTree>
    <p:extLst>
      <p:ext uri="{BB962C8B-B14F-4D97-AF65-F5344CB8AC3E}">
        <p14:creationId xmlns:p14="http://schemas.microsoft.com/office/powerpoint/2010/main" val="16667621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BL Frutiger Black"/>
        <a:ea typeface=""/>
        <a:cs typeface=""/>
      </a:majorFont>
      <a:minorFont>
        <a:latin typeface="B Frutiger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HD:Old Mac Files:Microsoft Office 98:Templates:Presentation Designs:Fireball</Template>
  <TotalTime>18685</TotalTime>
  <Words>2553</Words>
  <Application>Microsoft Macintosh PowerPoint</Application>
  <PresentationFormat>On-screen Show (4:3)</PresentationFormat>
  <Paragraphs>151</Paragraphs>
  <Slides>69</Slides>
  <Notes>11</Notes>
  <HiddenSlides>0</HiddenSlides>
  <MMClips>0</MMClips>
  <ScaleCrop>false</ScaleCrop>
  <HeadingPairs>
    <vt:vector size="4" baseType="variant">
      <vt:variant>
        <vt:lpstr>Theme</vt:lpstr>
      </vt:variant>
      <vt:variant>
        <vt:i4>3</vt:i4>
      </vt:variant>
      <vt:variant>
        <vt:lpstr>Slide Titles</vt:lpstr>
      </vt:variant>
      <vt:variant>
        <vt:i4>69</vt:i4>
      </vt:variant>
    </vt:vector>
  </HeadingPairs>
  <TitlesOfParts>
    <vt:vector size="72" baseType="lpstr">
      <vt:lpstr>Fireball</vt:lpstr>
      <vt:lpstr>1_Custom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Ideas for The Good News  </dc:title>
  <dc:creator/>
  <cp:lastModifiedBy>Scott Ashley</cp:lastModifiedBy>
  <cp:revision>486</cp:revision>
  <cp:lastPrinted>2002-04-29T19:33:49Z</cp:lastPrinted>
  <dcterms:created xsi:type="dcterms:W3CDTF">2002-04-29T15:32:00Z</dcterms:created>
  <dcterms:modified xsi:type="dcterms:W3CDTF">2012-04-22T23:28:17Z</dcterms:modified>
</cp:coreProperties>
</file>