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67"/>
  </p:notesMasterIdLst>
  <p:handoutMasterIdLst>
    <p:handoutMasterId r:id="rId68"/>
  </p:handoutMasterIdLst>
  <p:sldIdLst>
    <p:sldId id="1298" r:id="rId4"/>
    <p:sldId id="2727" r:id="rId5"/>
    <p:sldId id="2866" r:id="rId6"/>
    <p:sldId id="2723" r:id="rId7"/>
    <p:sldId id="2728" r:id="rId8"/>
    <p:sldId id="2806" r:id="rId9"/>
    <p:sldId id="2738" r:id="rId10"/>
    <p:sldId id="2813" r:id="rId11"/>
    <p:sldId id="2815" r:id="rId12"/>
    <p:sldId id="2839" r:id="rId13"/>
    <p:sldId id="2816" r:id="rId14"/>
    <p:sldId id="2817" r:id="rId15"/>
    <p:sldId id="2867" r:id="rId16"/>
    <p:sldId id="2868" r:id="rId17"/>
    <p:sldId id="2818" r:id="rId18"/>
    <p:sldId id="2819" r:id="rId19"/>
    <p:sldId id="2820" r:id="rId20"/>
    <p:sldId id="2596" r:id="rId21"/>
    <p:sldId id="2821" r:id="rId22"/>
    <p:sldId id="2830" r:id="rId23"/>
    <p:sldId id="2823" r:id="rId24"/>
    <p:sldId id="2824" r:id="rId25"/>
    <p:sldId id="2825" r:id="rId26"/>
    <p:sldId id="2828" r:id="rId27"/>
    <p:sldId id="2826" r:id="rId28"/>
    <p:sldId id="2827" r:id="rId29"/>
    <p:sldId id="2829" r:id="rId30"/>
    <p:sldId id="2822" r:id="rId31"/>
    <p:sldId id="2831" r:id="rId32"/>
    <p:sldId id="2832" r:id="rId33"/>
    <p:sldId id="2834" r:id="rId34"/>
    <p:sldId id="2833" r:id="rId35"/>
    <p:sldId id="2835" r:id="rId36"/>
    <p:sldId id="2836" r:id="rId37"/>
    <p:sldId id="2837" r:id="rId38"/>
    <p:sldId id="2869" r:id="rId39"/>
    <p:sldId id="2838" r:id="rId40"/>
    <p:sldId id="2814" r:id="rId41"/>
    <p:sldId id="2840" r:id="rId42"/>
    <p:sldId id="2841" r:id="rId43"/>
    <p:sldId id="2842" r:id="rId44"/>
    <p:sldId id="2843" r:id="rId45"/>
    <p:sldId id="2844" r:id="rId46"/>
    <p:sldId id="2845" r:id="rId47"/>
    <p:sldId id="2846" r:id="rId48"/>
    <p:sldId id="2847" r:id="rId49"/>
    <p:sldId id="2667" r:id="rId50"/>
    <p:sldId id="2852" r:id="rId51"/>
    <p:sldId id="2853" r:id="rId52"/>
    <p:sldId id="2855" r:id="rId53"/>
    <p:sldId id="2854" r:id="rId54"/>
    <p:sldId id="2858" r:id="rId55"/>
    <p:sldId id="2870" r:id="rId56"/>
    <p:sldId id="2859" r:id="rId57"/>
    <p:sldId id="2861" r:id="rId58"/>
    <p:sldId id="2862" r:id="rId59"/>
    <p:sldId id="2863" r:id="rId60"/>
    <p:sldId id="2864" r:id="rId61"/>
    <p:sldId id="2860" r:id="rId62"/>
    <p:sldId id="2856" r:id="rId63"/>
    <p:sldId id="2865" r:id="rId64"/>
    <p:sldId id="2693" r:id="rId65"/>
    <p:sldId id="2706" r:id="rId6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FFFCC"/>
    <a:srgbClr val="F8FFB7"/>
    <a:srgbClr val="FFFFA9"/>
    <a:srgbClr val="FFCC66"/>
    <a:srgbClr val="CC0A0C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9" autoAdjust="0"/>
    <p:restoredTop sz="94732" autoAdjust="0"/>
  </p:normalViewPr>
  <p:slideViewPr>
    <p:cSldViewPr>
      <p:cViewPr>
        <p:scale>
          <a:sx n="90" d="100"/>
          <a:sy n="90" d="100"/>
        </p:scale>
        <p:origin x="-536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3BAC10-6CF4-BD4D-B8FC-A748BC84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4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808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524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26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9E6B-C78A-AB4D-B0E3-E8B86D30D9E8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4FF8-93AA-824F-B5CB-0DE1FB90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1E14-CB1A-C340-A5EA-6D621487B8C8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71B-3BC2-AA4B-A2C9-E910B795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5EE0-BB21-D941-BD38-A3A9E9BFFCAA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12B3-9B26-F145-81C7-37618409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0FF6-228D-244F-916D-E5E4B5F1AADE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B984-FE7B-3B41-889D-7E743E55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AD4-CD14-1F4B-A9CB-38BAA2D25F09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8CA6-CB3C-1B47-B0E3-28FBCD05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0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1803-D18A-A040-9D71-AD0A5D03AF66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FEAD-1B8C-5F4A-B023-355726D28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A24F-8597-AB43-988C-09EB50160BE9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FC45-F942-3C4B-ACD4-E5B82879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D356-3372-004A-A50F-33F115C288AD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EC1D-0195-EC47-88F8-108A697D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4806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7FE2-88CB-7744-8875-36325658A55D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72C-5764-3A4B-BCA4-7860BFC48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CB84-D37B-ED44-91B0-C5FD8A2E73E6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A780-3035-4141-AD0D-69A2110C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CA8C-D5EB-CF4D-85FE-48B0EF92A79B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8213-D5DC-E14E-9959-6FBA98E4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7EBB-9060-8645-A583-7E2397395E9B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2F50-8B58-824F-AD2F-D46020ED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9302-C1B4-F643-8A01-DD098F83DCF4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1933-263F-D64E-A61C-7C770854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D8AB-BCD2-A647-A378-B9B2ED2F1F8C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7BDA-C8CC-E340-9CAC-91B8111A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FF17-2946-2745-96A9-3D2C322E9D9B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64F2-0457-9F46-AF0C-6E3A7B241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A6F8-C60F-4940-AA15-93EBD388CDBC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51AC-599C-DC48-B271-C02543AF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2FAE-B150-A449-BB1B-9A85F3A0FD05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3169-BD00-2646-9278-98C6D397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4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A974-E2B9-EF48-8E7A-491245BB66B9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5101-8E13-9F44-A35F-F79EAAE9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920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4134-2776-6048-918A-21559751D255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73BD-11E4-6748-97AC-4355CBAE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8367-E441-A44B-9384-E77FE770A92E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9D87-EEDA-8542-BD64-D8202D68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9CD8-034C-4446-AA8B-507C8B852381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C7D3-91E9-6148-BA5E-38CADFA2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6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9BE7-0B7F-0148-8A34-9B46B2DA63DF}" type="datetimeFigureOut">
              <a:rPr lang="en-US"/>
              <a:pPr>
                <a:defRPr/>
              </a:pPr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EE7E-5A74-4E4C-AF25-54022D218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2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608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5933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6809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6149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0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9"/>
          <p:cNvSpPr txBox="1">
            <a:spLocks noChangeArrowheads="1"/>
          </p:cNvSpPr>
          <p:nvPr/>
        </p:nvSpPr>
        <p:spPr bwMode="auto">
          <a:xfrm>
            <a:off x="631825" y="1668463"/>
            <a:ext cx="797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z="3600" smtClean="0">
              <a:solidFill>
                <a:srgbClr val="FFFFFF"/>
              </a:solidFill>
              <a:latin typeface="B Frutiger Bold" charset="0"/>
            </a:endParaRPr>
          </a:p>
        </p:txBody>
      </p:sp>
      <p:sp>
        <p:nvSpPr>
          <p:cNvPr id="1027" name="Text Box 21"/>
          <p:cNvSpPr txBox="1">
            <a:spLocks noChangeArrowheads="1"/>
          </p:cNvSpPr>
          <p:nvPr/>
        </p:nvSpPr>
        <p:spPr bwMode="auto">
          <a:xfrm>
            <a:off x="593725" y="15303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555625" y="174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 userDrawn="1"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</a:pPr>
            <a:endParaRPr lang="en-US" sz="4400" b="1" i="1">
              <a:latin typeface="BL Frutiger Black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28575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1:1-4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733425" y="1120775"/>
            <a:ext cx="822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Inasmuch as many have taken in hand to set in order a narrative of those things which have been fulfilled among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2 just as those who from the beginning were eyewitnesses and ministers of the word delivered them to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3 it seemed good to me also, having had perfect understanding of all things from the very first, to write to you an orderly account, most excellent </a:t>
            </a:r>
            <a:r>
              <a:rPr lang="en-US" sz="3200" dirty="0" err="1" smtClean="0">
                <a:solidFill>
                  <a:srgbClr val="FFFFCC"/>
                </a:solidFill>
                <a:latin typeface="Frutiger 57Cn" charset="0"/>
              </a:rPr>
              <a:t>Theophilus</a:t>
            </a: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,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Verse reference here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62000" y="11207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verses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" descr="open Bible-ppt background ligh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6  </a:t>
            </a:r>
            <a:r>
              <a:rPr lang="en-US" sz="3200" dirty="0">
                <a:latin typeface="Frutiger 57Cn"/>
                <a:cs typeface="Frutiger 57Cn"/>
              </a:rPr>
              <a:t>Blessed are those who hunger and thirst for righteousness, for they shall be filled.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Blessed are the merciful, for they shall obtain mercy.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Blessed are the pure in heart, for they shall see God.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Blessed are the peacemakers, for they shall be called sons of God.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10  Blessed are those who are persecuted for righteousness’ sake, for theirs is the kingdom of heaven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68146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11  Blessed are you when they revile and persecute you, and say all kinds of evil against you falsely for My sake.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12  Rejoice and be exceedingly glad, for great is your reward in heaven, for so they persecuted the prophets who were before you.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9274361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 were others’ priorities?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Jews thought blessing and happiness would come from throwing off the Romans and establishing a Jewish kingdom.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999873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 were others’ priorities?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Jews thought blessing and happiness would come from throwing off the Romans and establishing a Jewish kingdom.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Pharisees </a:t>
            </a:r>
            <a:r>
              <a:rPr lang="en-US" sz="3200" dirty="0">
                <a:latin typeface="Frutiger 57Cn"/>
                <a:cs typeface="Frutiger 57Cn"/>
              </a:rPr>
              <a:t>thought blessing and happiness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came </a:t>
            </a:r>
            <a:r>
              <a:rPr lang="en-US" sz="3200" dirty="0">
                <a:latin typeface="Frutiger 57Cn"/>
                <a:cs typeface="Frutiger 57Cn"/>
              </a:rPr>
              <a:t>about through fastidiously observing </a:t>
            </a:r>
            <a:r>
              <a:rPr lang="en-US" sz="3200" dirty="0" smtClean="0">
                <a:latin typeface="Frutiger 57Cn"/>
                <a:cs typeface="Frutiger 57Cn"/>
              </a:rPr>
              <a:t>their  traditions and every </a:t>
            </a:r>
            <a:r>
              <a:rPr lang="en-US" sz="3200" dirty="0">
                <a:latin typeface="Frutiger 57Cn"/>
                <a:cs typeface="Frutiger 57Cn"/>
              </a:rPr>
              <a:t>detail of the Mosaic law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144826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 were others’ priorities?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Jews thought blessing and happiness would come from throwing off the Romans and establishing a Jewish kingdom.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Pharisees </a:t>
            </a:r>
            <a:r>
              <a:rPr lang="en-US" sz="3200" dirty="0">
                <a:latin typeface="Frutiger 57Cn"/>
                <a:cs typeface="Frutiger 57Cn"/>
              </a:rPr>
              <a:t>thought blessing and happiness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came </a:t>
            </a:r>
            <a:r>
              <a:rPr lang="en-US" sz="3200" dirty="0">
                <a:latin typeface="Frutiger 57Cn"/>
                <a:cs typeface="Frutiger 57Cn"/>
              </a:rPr>
              <a:t>about through fastidiously observing </a:t>
            </a:r>
            <a:r>
              <a:rPr lang="en-US" sz="3200" dirty="0" smtClean="0">
                <a:latin typeface="Frutiger 57Cn"/>
                <a:cs typeface="Frutiger 57Cn"/>
              </a:rPr>
              <a:t>their  traditions and every </a:t>
            </a:r>
            <a:r>
              <a:rPr lang="en-US" sz="3200" dirty="0">
                <a:latin typeface="Frutiger 57Cn"/>
                <a:cs typeface="Frutiger 57Cn"/>
              </a:rPr>
              <a:t>detail of the Mosaic law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The Sadducees’ version </a:t>
            </a:r>
            <a:r>
              <a:rPr lang="en-US" sz="3200" dirty="0">
                <a:latin typeface="Frutiger 57Cn"/>
                <a:cs typeface="Frutiger 57Cn"/>
              </a:rPr>
              <a:t>of happiness </a:t>
            </a:r>
            <a:r>
              <a:rPr lang="en-US" sz="3200" dirty="0" smtClean="0">
                <a:latin typeface="Frutiger 57Cn"/>
                <a:cs typeface="Frutiger 57Cn"/>
              </a:rPr>
              <a:t>was </a:t>
            </a:r>
            <a:r>
              <a:rPr lang="en-US" sz="3200" dirty="0">
                <a:latin typeface="Frutiger 57Cn"/>
                <a:cs typeface="Frutiger 57Cn"/>
              </a:rPr>
              <a:t>to get </a:t>
            </a:r>
            <a:r>
              <a:rPr lang="en-US" sz="3200" dirty="0" smtClean="0">
                <a:latin typeface="Frutiger 57Cn"/>
                <a:cs typeface="Frutiger 57Cn"/>
              </a:rPr>
              <a:t>all you </a:t>
            </a:r>
            <a:r>
              <a:rPr lang="en-US" sz="3200" dirty="0">
                <a:latin typeface="Frutiger 57Cn"/>
                <a:cs typeface="Frutiger 57Cn"/>
              </a:rPr>
              <a:t>could in this life because they didn’t believe in a resurrection or an afterlife.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086034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Jesus’ astounding promises: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3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theirs is the kingdom of heaven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be comforted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inherit the earth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be filled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obtain mercy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see God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they shall be called sons of God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Frutiger 57Cn"/>
                <a:cs typeface="Frutiger 57Cn"/>
              </a:rPr>
              <a:t>For </a:t>
            </a:r>
            <a:r>
              <a:rPr lang="en-US" sz="3200" dirty="0" smtClean="0">
                <a:latin typeface="Frutiger 57Cn"/>
                <a:cs typeface="Frutiger 57Cn"/>
              </a:rPr>
              <a:t>great is your reward</a:t>
            </a:r>
            <a:endParaRPr lang="en-US" sz="3200" dirty="0">
              <a:latin typeface="Frutiger 57Cn"/>
              <a:cs typeface="Frutiger 57Cn"/>
            </a:endParaRPr>
          </a:p>
          <a:p>
            <a:pPr algn="l">
              <a:lnSpc>
                <a:spcPct val="120000"/>
              </a:lnSpc>
            </a:pP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498828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Jesus’ astounding promises: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3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These promises are linked to: 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Frutiger 57Cn"/>
              <a:cs typeface="Frutiger 57Cn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Attitudes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Character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Behavior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What we truly are down deep inside.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Frutiger 57Cn"/>
              <a:cs typeface="Frutiger 57Cn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They are conditional.</a:t>
            </a:r>
            <a:endParaRPr lang="en-US" sz="3200" dirty="0">
              <a:latin typeface="Frutiger 57Cn"/>
              <a:cs typeface="Frutiger 57Cn"/>
            </a:endParaRPr>
          </a:p>
          <a:p>
            <a:pPr algn="l">
              <a:lnSpc>
                <a:spcPct val="120000"/>
              </a:lnSpc>
            </a:pP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809117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Jesus’ astounding teaching: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latin typeface="Frutiger 57Cn"/>
                <a:cs typeface="Frutiger 57Cn"/>
              </a:rPr>
              <a:t>It was RADICAL then, and it is RADICAL now.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Frutiger 57Cn"/>
              <a:cs typeface="Frutiger 57Cn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59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It compels us to turn our priorities in life </a:t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upside-down and inside-out.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59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It compels us to look deeply inside ourselves.</a:t>
            </a:r>
          </a:p>
          <a:p>
            <a:r>
              <a:rPr lang="en-US" sz="3200" dirty="0">
                <a:solidFill>
                  <a:srgbClr val="FFFF59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It </a:t>
            </a:r>
            <a:r>
              <a:rPr lang="en-US" sz="3200" dirty="0">
                <a:latin typeface="Frutiger 57Cn"/>
                <a:cs typeface="Frutiger 57Cn"/>
              </a:rPr>
              <a:t>requires us to take a long hard look at ourselves and compare what we are with what God wants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us </a:t>
            </a:r>
            <a:r>
              <a:rPr lang="en-US" sz="3200" dirty="0">
                <a:latin typeface="Frutiger 57Cn"/>
                <a:cs typeface="Frutiger 57Cn"/>
              </a:rPr>
              <a:t>to be—which is spelled out for us in the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Sermon </a:t>
            </a:r>
            <a:r>
              <a:rPr lang="en-US" sz="3200" dirty="0">
                <a:latin typeface="Frutiger 57Cn"/>
                <a:cs typeface="Frutiger 57Cn"/>
              </a:rPr>
              <a:t>on the Mount. </a:t>
            </a:r>
          </a:p>
        </p:txBody>
      </p:sp>
    </p:spTree>
    <p:extLst>
      <p:ext uri="{BB962C8B-B14F-4D97-AF65-F5344CB8AC3E}">
        <p14:creationId xmlns:p14="http://schemas.microsoft.com/office/powerpoint/2010/main" val="6408058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when He was seated His disciples came to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Then He opened His mouth 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699637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when He was seated </a:t>
            </a:r>
            <a:r>
              <a:rPr lang="en-US" sz="3200" dirty="0">
                <a:latin typeface="Frutiger 57Cn"/>
                <a:cs typeface="Frutiger 57Cn"/>
              </a:rPr>
              <a:t>His disciples came to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Then He opened His mouth 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233335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590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7200" b="1" dirty="0" smtClean="0">
                <a:latin typeface="Papyrus" charset="0"/>
              </a:rPr>
              <a:t>The Gospels</a:t>
            </a: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latin typeface="Papyrus" charset="0"/>
              </a:rPr>
              <a:t>The Sermon on the Mount</a:t>
            </a:r>
          </a:p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latin typeface="Papyrus" charset="0"/>
              </a:rPr>
              <a:t>Part 2: </a:t>
            </a:r>
            <a:br>
              <a:rPr lang="en-US" sz="5400" b="1" dirty="0" smtClean="0">
                <a:latin typeface="Papyrus" charset="0"/>
              </a:rPr>
            </a:br>
            <a:r>
              <a:rPr lang="en-US" sz="5400" b="1" dirty="0" smtClean="0">
                <a:latin typeface="Papyrus" charset="0"/>
              </a:rPr>
              <a:t>Introduction to the Beatitudes</a:t>
            </a: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07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when He was seated </a:t>
            </a:r>
            <a:r>
              <a:rPr lang="en-US" sz="3200" dirty="0">
                <a:latin typeface="Frutiger 57Cn"/>
                <a:cs typeface="Frutiger 57Cn"/>
              </a:rPr>
              <a:t>His disciples came to Him.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Then </a:t>
            </a:r>
            <a:r>
              <a:rPr lang="en-US" sz="3200" dirty="0">
                <a:latin typeface="Frutiger 57Cn"/>
                <a:cs typeface="Frutiger 57Cn"/>
              </a:rPr>
              <a:t>He opened His mouth 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Rabbis gave authoritative teaching while seated.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07165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23:1-3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</a:t>
            </a:r>
            <a:r>
              <a:rPr lang="en-US" sz="3200" dirty="0">
                <a:latin typeface="Frutiger 57Cn"/>
                <a:cs typeface="Frutiger 57Cn"/>
              </a:rPr>
              <a:t>Then Jesus spoke to the multitudes and to His disciples,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saying: “The scribes and the Pharisees </a:t>
            </a:r>
            <a:r>
              <a:rPr lang="en-US" sz="3200" i="1" dirty="0">
                <a:latin typeface="Frutiger 57Cn"/>
                <a:cs typeface="Frutiger 57Cn"/>
              </a:rPr>
              <a:t>sit in Moses’ seat.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“Therefore </a:t>
            </a:r>
            <a:r>
              <a:rPr lang="en-US" sz="3200" i="1" dirty="0">
                <a:latin typeface="Frutiger 57Cn"/>
                <a:cs typeface="Frutiger 57Cn"/>
              </a:rPr>
              <a:t>whatever they tell you to observe,</a:t>
            </a:r>
            <a:r>
              <a:rPr lang="en-US" sz="3200" dirty="0">
                <a:latin typeface="Frutiger 57Cn"/>
                <a:cs typeface="Frutiger 57Cn"/>
              </a:rPr>
              <a:t> that observe and do . . .</a:t>
            </a:r>
          </a:p>
        </p:txBody>
      </p:sp>
    </p:spTree>
    <p:extLst>
      <p:ext uri="{BB962C8B-B14F-4D97-AF65-F5344CB8AC3E}">
        <p14:creationId xmlns:p14="http://schemas.microsoft.com/office/powerpoint/2010/main" val="3856438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4:20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20  Then He closed the book, and gave it back to the attendant and </a:t>
            </a:r>
            <a:r>
              <a:rPr lang="en-US" sz="3200" i="1" dirty="0">
                <a:latin typeface="Frutiger 57Cn"/>
                <a:cs typeface="Frutiger 57Cn"/>
              </a:rPr>
              <a:t>sat down.</a:t>
            </a:r>
            <a:r>
              <a:rPr lang="en-US" sz="3200" dirty="0">
                <a:latin typeface="Frutiger 57Cn"/>
                <a:cs typeface="Frutiger 57Cn"/>
              </a:rPr>
              <a:t> And the eyes of all who were in the synagogue were fixed on Him.</a:t>
            </a:r>
          </a:p>
        </p:txBody>
      </p:sp>
    </p:spTree>
    <p:extLst>
      <p:ext uri="{BB962C8B-B14F-4D97-AF65-F5344CB8AC3E}">
        <p14:creationId xmlns:p14="http://schemas.microsoft.com/office/powerpoint/2010/main" val="1001570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4:20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20  Then He closed the book, and gave it back to the attendant and </a:t>
            </a:r>
            <a:r>
              <a:rPr lang="en-US" sz="3200" i="1" dirty="0">
                <a:latin typeface="Frutiger 57Cn"/>
                <a:cs typeface="Frutiger 57Cn"/>
              </a:rPr>
              <a:t>sat down.</a:t>
            </a:r>
            <a:r>
              <a:rPr lang="en-US" sz="3200" dirty="0">
                <a:latin typeface="Frutiger 57Cn"/>
                <a:cs typeface="Frutiger 57Cn"/>
              </a:rPr>
              <a:t> And the eyes of all who were in the synagogue were fixed on Him.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9:35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016375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35  And </a:t>
            </a:r>
            <a:r>
              <a:rPr lang="en-US" sz="3200" i="1" dirty="0">
                <a:latin typeface="Frutiger 57Cn"/>
                <a:cs typeface="Frutiger 57Cn"/>
              </a:rPr>
              <a:t>He sat down, </a:t>
            </a:r>
            <a:r>
              <a:rPr lang="en-US" sz="3200" dirty="0">
                <a:latin typeface="Frutiger 57Cn"/>
                <a:cs typeface="Frutiger 57Cn"/>
              </a:rPr>
              <a:t>called the twelve, and said to them, “If anyone desires to be first, he shall be last of all and servant of all.” </a:t>
            </a:r>
          </a:p>
        </p:txBody>
      </p:sp>
    </p:spTree>
    <p:extLst>
      <p:ext uri="{BB962C8B-B14F-4D97-AF65-F5344CB8AC3E}">
        <p14:creationId xmlns:p14="http://schemas.microsoft.com/office/powerpoint/2010/main" val="1934727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13:1-2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On the same day Jesus went out of the house and </a:t>
            </a:r>
            <a:r>
              <a:rPr lang="en-US" sz="3200" i="1" dirty="0">
                <a:latin typeface="Frutiger 57Cn"/>
                <a:cs typeface="Frutiger 57Cn"/>
              </a:rPr>
              <a:t>sat</a:t>
            </a:r>
            <a:r>
              <a:rPr lang="en-US" sz="3200" dirty="0">
                <a:latin typeface="Frutiger 57Cn"/>
                <a:cs typeface="Frutiger 57Cn"/>
              </a:rPr>
              <a:t> by the sea.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And great multitudes were gathered together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Him . . 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4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13:1-2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On the same day Jesus went out of the house and </a:t>
            </a:r>
            <a:r>
              <a:rPr lang="en-US" sz="3200" i="1" dirty="0">
                <a:latin typeface="Frutiger 57Cn"/>
                <a:cs typeface="Frutiger 57Cn"/>
              </a:rPr>
              <a:t>sat</a:t>
            </a:r>
            <a:r>
              <a:rPr lang="en-US" sz="3200" dirty="0">
                <a:latin typeface="Frutiger 57Cn"/>
                <a:cs typeface="Frutiger 57Cn"/>
              </a:rPr>
              <a:t> by the sea.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And great multitudes were gathered together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Him . . 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15:29-30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016375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29  Jesus departed from there, skirted the Sea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of </a:t>
            </a:r>
            <a:r>
              <a:rPr lang="en-US" sz="3200" dirty="0">
                <a:latin typeface="Frutiger 57Cn"/>
                <a:cs typeface="Frutiger 57Cn"/>
              </a:rPr>
              <a:t>Galilee, and went up on the mountain and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sat </a:t>
            </a:r>
            <a:r>
              <a:rPr lang="en-US" sz="3200" i="1" dirty="0">
                <a:latin typeface="Frutiger 57Cn"/>
                <a:cs typeface="Frutiger 57Cn"/>
              </a:rPr>
              <a:t>down</a:t>
            </a:r>
            <a:r>
              <a:rPr lang="en-US" sz="3200" dirty="0">
                <a:latin typeface="Frutiger 57Cn"/>
                <a:cs typeface="Frutiger 57Cn"/>
              </a:rPr>
              <a:t> there.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30  Then great multitudes came to Him . . .</a:t>
            </a:r>
          </a:p>
        </p:txBody>
      </p:sp>
    </p:spTree>
    <p:extLst>
      <p:ext uri="{BB962C8B-B14F-4D97-AF65-F5344CB8AC3E}">
        <p14:creationId xmlns:p14="http://schemas.microsoft.com/office/powerpoint/2010/main" val="295442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24:3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3  Now as He </a:t>
            </a:r>
            <a:r>
              <a:rPr lang="en-US" sz="3200" i="1" dirty="0">
                <a:latin typeface="Frutiger 57Cn"/>
                <a:cs typeface="Frutiger 57Cn"/>
              </a:rPr>
              <a:t>sat</a:t>
            </a:r>
            <a:r>
              <a:rPr lang="en-US" sz="3200" dirty="0">
                <a:latin typeface="Frutiger 57Cn"/>
                <a:cs typeface="Frutiger 57Cn"/>
              </a:rPr>
              <a:t> on the Mount of Olives, the disciples came to Him privately, saying, “Tell us, when will these things be?”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964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24:3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3  Now as He </a:t>
            </a:r>
            <a:r>
              <a:rPr lang="en-US" sz="3200" i="1" dirty="0">
                <a:latin typeface="Frutiger 57Cn"/>
                <a:cs typeface="Frutiger 57Cn"/>
              </a:rPr>
              <a:t>sat</a:t>
            </a:r>
            <a:r>
              <a:rPr lang="en-US" sz="3200" dirty="0">
                <a:latin typeface="Frutiger 57Cn"/>
                <a:cs typeface="Frutiger 57Cn"/>
              </a:rPr>
              <a:t> on the Mount of Olives, the disciples came to Him privately, saying, “Tell us, when will these things be?”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26:55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4016375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55  In that hour Jesus said to the multitudes, “Have you come out, as against a robber, with swords and clubs to take Me? </a:t>
            </a:r>
            <a:r>
              <a:rPr lang="en-US" sz="3200" i="1" dirty="0">
                <a:latin typeface="Frutiger 57Cn"/>
                <a:cs typeface="Frutiger 57Cn"/>
              </a:rPr>
              <a:t>I sat daily with you, teaching in the temple,</a:t>
            </a:r>
            <a:r>
              <a:rPr lang="en-US" sz="3200" dirty="0">
                <a:latin typeface="Frutiger 57Cn"/>
                <a:cs typeface="Frutiger 57Cn"/>
              </a:rPr>
              <a:t> and you did not seize Me.”</a:t>
            </a:r>
          </a:p>
        </p:txBody>
      </p:sp>
    </p:spTree>
    <p:extLst>
      <p:ext uri="{BB962C8B-B14F-4D97-AF65-F5344CB8AC3E}">
        <p14:creationId xmlns:p14="http://schemas.microsoft.com/office/powerpoint/2010/main" val="3999681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when He was seated His disciples came to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Then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opened His mouth </a:t>
            </a:r>
            <a:r>
              <a:rPr lang="en-US" sz="3200" dirty="0">
                <a:latin typeface="Frutiger 57Cn"/>
                <a:cs typeface="Frutiger 57Cn"/>
              </a:rPr>
              <a:t>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377574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when He was seated His disciples came to Him.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Then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opened His mouth </a:t>
            </a:r>
            <a:r>
              <a:rPr lang="en-US" sz="3200" dirty="0">
                <a:latin typeface="Frutiger 57Cn"/>
                <a:cs typeface="Frutiger 57Cn"/>
              </a:rPr>
              <a:t>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To “open one’s mouth” is a Hebrew expression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that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signifies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a profound or important discourse </a:t>
            </a: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i="1" dirty="0" smtClean="0">
                <a:solidFill>
                  <a:srgbClr val="FFCC66"/>
                </a:solidFill>
                <a:latin typeface="Frutiger 57Cn"/>
                <a:cs typeface="Frutiger 57Cn"/>
              </a:rPr>
              <a:t>or </a:t>
            </a:r>
            <a:r>
              <a:rPr lang="en-US" sz="3200" i="1" dirty="0">
                <a:solidFill>
                  <a:srgbClr val="FFCC66"/>
                </a:solidFill>
                <a:latin typeface="Frutiger 57Cn"/>
                <a:cs typeface="Frutiger 57Cn"/>
              </a:rPr>
              <a:t>proclamation.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1177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 were Jesus’ credentials?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2400" y="1131888"/>
            <a:ext cx="88392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was of the promised lineage of the Messiah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(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son of Abraham, son of David,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son of others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)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1, Luke 3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His birth was divinely foretold by angels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1, Luke 1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was the fulfillment of prophecy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2, 3, Luke 2, 3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had been preceded by John the Baptist, “Elijah”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3, Luke 3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973225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51:15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From David:  O Lord, </a:t>
            </a:r>
            <a:r>
              <a:rPr lang="en-US" sz="3200" i="1" dirty="0">
                <a:latin typeface="Frutiger 57Cn"/>
                <a:cs typeface="Frutiger 57Cn"/>
              </a:rPr>
              <a:t>open my lips, and my mouth</a:t>
            </a:r>
            <a:r>
              <a:rPr lang="en-US" sz="3200" dirty="0">
                <a:latin typeface="Frutiger 57Cn"/>
                <a:cs typeface="Frutiger 57Cn"/>
              </a:rPr>
              <a:t> shall show forth Your praise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5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51:15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From David:  O Lord, </a:t>
            </a:r>
            <a:r>
              <a:rPr lang="en-US" sz="3200" i="1" dirty="0">
                <a:latin typeface="Frutiger 57Cn"/>
                <a:cs typeface="Frutiger 57Cn"/>
              </a:rPr>
              <a:t>open my lips, and my mouth</a:t>
            </a:r>
            <a:r>
              <a:rPr lang="en-US" sz="3200" dirty="0">
                <a:latin typeface="Frutiger 57Cn"/>
                <a:cs typeface="Frutiger 57Cn"/>
              </a:rPr>
              <a:t> shall show forth Your praise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289" y="3886200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</a:t>
            </a:r>
            <a:r>
              <a:rPr lang="en-US" sz="3200" dirty="0">
                <a:latin typeface="Frutiger 57Cn"/>
                <a:cs typeface="Frutiger 57Cn"/>
              </a:rPr>
              <a:t>From </a:t>
            </a:r>
            <a:r>
              <a:rPr lang="en-US" sz="3200" dirty="0" err="1">
                <a:latin typeface="Frutiger 57Cn"/>
                <a:cs typeface="Frutiger 57Cn"/>
              </a:rPr>
              <a:t>Asaph</a:t>
            </a:r>
            <a:r>
              <a:rPr lang="en-US" sz="3200" dirty="0">
                <a:latin typeface="Frutiger 57Cn"/>
                <a:cs typeface="Frutiger 57Cn"/>
              </a:rPr>
              <a:t>:  Give ear, O my people, to my law; incline your ears to the words of my mouth.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</a:t>
            </a:r>
            <a:r>
              <a:rPr lang="en-US" sz="3200" i="1" dirty="0">
                <a:latin typeface="Frutiger 57Cn"/>
                <a:cs typeface="Frutiger 57Cn"/>
              </a:rPr>
              <a:t>I will open my mouth</a:t>
            </a:r>
            <a:r>
              <a:rPr lang="en-US" sz="3200" dirty="0">
                <a:latin typeface="Frutiger 57Cn"/>
                <a:cs typeface="Frutiger 57Cn"/>
              </a:rPr>
              <a:t> in a parable; I will utter dark sayings of old . . 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Psalm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78:1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9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Proverbs 31:9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9  From </a:t>
            </a:r>
            <a:r>
              <a:rPr lang="en-US" sz="3200" dirty="0">
                <a:latin typeface="Frutiger 57Cn"/>
                <a:cs typeface="Frutiger 57Cn"/>
              </a:rPr>
              <a:t>Solomon:  </a:t>
            </a:r>
            <a:r>
              <a:rPr lang="en-US" sz="3200" i="1" dirty="0">
                <a:latin typeface="Frutiger 57Cn"/>
                <a:cs typeface="Frutiger 57Cn"/>
              </a:rPr>
              <a:t>Open your mouth,</a:t>
            </a:r>
            <a:r>
              <a:rPr lang="en-US" sz="3200" dirty="0">
                <a:latin typeface="Frutiger 57Cn"/>
                <a:cs typeface="Frutiger 57Cn"/>
              </a:rPr>
              <a:t> judge righteously, and plead the cause of the poor and needy.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6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Ezekiel 3:27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27  God </a:t>
            </a:r>
            <a:r>
              <a:rPr lang="en-US" sz="3200" dirty="0">
                <a:latin typeface="Frutiger 57Cn"/>
                <a:cs typeface="Frutiger 57Cn"/>
              </a:rPr>
              <a:t>to Ezekiel:  But when I speak with you,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I </a:t>
            </a:r>
            <a:r>
              <a:rPr lang="en-US" sz="3200" i="1" dirty="0">
                <a:latin typeface="Frutiger 57Cn"/>
                <a:cs typeface="Frutiger 57Cn"/>
              </a:rPr>
              <a:t>will open your mouth,</a:t>
            </a:r>
            <a:r>
              <a:rPr lang="en-US" sz="3200" dirty="0">
                <a:latin typeface="Frutiger 57Cn"/>
                <a:cs typeface="Frutiger 57Cn"/>
              </a:rPr>
              <a:t> and you shall say to them, ‘Thus says the Lord GOD.</a:t>
            </a:r>
            <a:r>
              <a:rPr lang="en-US" sz="3200" dirty="0" smtClean="0">
                <a:latin typeface="Frutiger 57Cn"/>
                <a:cs typeface="Frutiger 57Cn"/>
              </a:rPr>
              <a:t>’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89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Ezekiel 3:27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27  God </a:t>
            </a:r>
            <a:r>
              <a:rPr lang="en-US" sz="3200" dirty="0">
                <a:latin typeface="Frutiger 57Cn"/>
                <a:cs typeface="Frutiger 57Cn"/>
              </a:rPr>
              <a:t>to Ezekiel:  But when I speak with you,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I </a:t>
            </a:r>
            <a:r>
              <a:rPr lang="en-US" sz="3200" i="1" dirty="0">
                <a:latin typeface="Frutiger 57Cn"/>
                <a:cs typeface="Frutiger 57Cn"/>
              </a:rPr>
              <a:t>will open your mouth,</a:t>
            </a:r>
            <a:r>
              <a:rPr lang="en-US" sz="3200" dirty="0">
                <a:latin typeface="Frutiger 57Cn"/>
                <a:cs typeface="Frutiger 57Cn"/>
              </a:rPr>
              <a:t> and you shall say to them, ‘Thus says the Lord GOD.</a:t>
            </a:r>
            <a:r>
              <a:rPr lang="en-US" sz="3200" dirty="0" smtClean="0">
                <a:latin typeface="Frutiger 57Cn"/>
                <a:cs typeface="Frutiger 57Cn"/>
              </a:rPr>
              <a:t>’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289" y="3886200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21  </a:t>
            </a:r>
            <a:r>
              <a:rPr lang="en-US" sz="3200" dirty="0">
                <a:latin typeface="Frutiger 57Cn"/>
                <a:cs typeface="Frutiger 57Cn"/>
              </a:rPr>
              <a:t>In that day I will cause the horn of the house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of </a:t>
            </a:r>
            <a:r>
              <a:rPr lang="en-US" sz="3200" dirty="0">
                <a:latin typeface="Frutiger 57Cn"/>
                <a:cs typeface="Frutiger 57Cn"/>
              </a:rPr>
              <a:t>Israel to spring forth, and </a:t>
            </a:r>
            <a:r>
              <a:rPr lang="en-US" sz="3200" i="1" dirty="0">
                <a:latin typeface="Frutiger 57Cn"/>
                <a:cs typeface="Frutiger 57Cn"/>
              </a:rPr>
              <a:t>I will open your mouth</a:t>
            </a:r>
            <a:r>
              <a:rPr lang="en-US" sz="3200" dirty="0">
                <a:latin typeface="Frutiger 57Cn"/>
                <a:cs typeface="Frutiger 57Cn"/>
              </a:rPr>
              <a:t> to speak in their midst. Then they shall know that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 </a:t>
            </a:r>
            <a:r>
              <a:rPr lang="en-US" sz="3200" dirty="0">
                <a:latin typeface="Frutiger 57Cn"/>
                <a:cs typeface="Frutiger 57Cn"/>
              </a:rPr>
              <a:t>am the LORD.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743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Ezekiel 29:21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91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Then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opened His mouth </a:t>
            </a:r>
            <a:r>
              <a:rPr lang="en-US" sz="3200" dirty="0">
                <a:latin typeface="Frutiger 57Cn"/>
                <a:cs typeface="Frutiger 57Cn"/>
              </a:rPr>
              <a:t>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6032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5:1-2 (background)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Then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opened His mouth </a:t>
            </a:r>
            <a:r>
              <a:rPr lang="en-US" sz="3200" dirty="0">
                <a:latin typeface="Frutiger 57Cn"/>
                <a:cs typeface="Frutiger 57Cn"/>
              </a:rPr>
              <a:t>and taught them, saying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Then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opened His mouth </a:t>
            </a:r>
            <a:r>
              <a:rPr lang="en-US" sz="3200" dirty="0">
                <a:latin typeface="Frutiger 57Cn"/>
                <a:cs typeface="Frutiger 57Cn"/>
              </a:rPr>
              <a:t>and </a:t>
            </a:r>
            <a:r>
              <a:rPr lang="en-US" sz="3200" dirty="0" smtClean="0">
                <a:latin typeface="Frutiger 57Cn"/>
                <a:cs typeface="Frutiger 57Cn"/>
              </a:rPr>
              <a:t>this is what He used to regularly teach </a:t>
            </a:r>
            <a:r>
              <a:rPr lang="en-US" sz="3200" dirty="0">
                <a:latin typeface="Frutiger 57Cn"/>
                <a:cs typeface="Frutiger 57Cn"/>
              </a:rPr>
              <a:t>them, saying: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579337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  </a:t>
            </a:r>
            <a:r>
              <a:rPr lang="en-US" sz="3200" dirty="0">
                <a:latin typeface="Frutiger 57Cn"/>
                <a:cs typeface="Frutiger 57Cn"/>
              </a:rPr>
              <a:t>“Blessed are the poor in spirit, for theirs is the kingdom of heaven.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Blessed are those who mourn, for they shall be comforted.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5  Blessed </a:t>
            </a:r>
            <a:r>
              <a:rPr lang="en-US" sz="3200" dirty="0">
                <a:latin typeface="Frutiger 57Cn"/>
                <a:cs typeface="Frutiger 57Cn"/>
              </a:rPr>
              <a:t>are the meek, for they shall inherit the earth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Blessed are those who hunger and thirst for righteousness, for they shall be filled.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551778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7  </a:t>
            </a:r>
            <a:r>
              <a:rPr lang="en-US" sz="3200" dirty="0">
                <a:latin typeface="Frutiger 57Cn"/>
                <a:cs typeface="Frutiger 57Cn"/>
              </a:rPr>
              <a:t>Blessed are the merciful, for they shall obtain mercy.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Blessed are the pure in heart, for they shall see God.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Blessed are the peacemakers, for they shall be called sons of God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595092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7  </a:t>
            </a:r>
            <a:r>
              <a:rPr lang="en-US" sz="3200" dirty="0">
                <a:latin typeface="Frutiger 57Cn"/>
                <a:cs typeface="Frutiger 57Cn"/>
              </a:rPr>
              <a:t>Blessed are the merciful, for they shall obtain mercy.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Blessed are the pure in heart, for they shall see God.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9  Blessed </a:t>
            </a:r>
            <a:r>
              <a:rPr lang="en-US" sz="3200" dirty="0">
                <a:latin typeface="Frutiger 57Cn"/>
                <a:cs typeface="Frutiger 57Cn"/>
              </a:rPr>
              <a:t>are the peacemakers, for they shall be called sons of God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Is this a </a:t>
            </a:r>
            <a:r>
              <a:rPr lang="en-US" sz="3200" dirty="0" err="1" smtClean="0">
                <a:solidFill>
                  <a:srgbClr val="FFCC66"/>
                </a:solidFill>
                <a:latin typeface="Frutiger 57Cn"/>
                <a:cs typeface="Frutiger 57Cn"/>
              </a:rPr>
              <a:t>remez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? If so, what is the deeper meaning?</a:t>
            </a:r>
            <a:endParaRPr lang="en-US" sz="3200" dirty="0">
              <a:solidFill>
                <a:srgbClr val="FFCC66"/>
              </a:solidFill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609195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 were Jesus’ credentials?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2400" y="1131888"/>
            <a:ext cx="8839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The Father had proclaimed Jesus to be His Beloved Son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3, Luke 3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had defeated Satan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4, Luke 4</a:t>
            </a:r>
          </a:p>
          <a:p>
            <a:r>
              <a:rPr lang="en-US" sz="1800" dirty="0">
                <a:latin typeface="Frutiger 57Cn"/>
                <a:cs typeface="Frutiger 57Cn"/>
              </a:rPr>
              <a:t> </a:t>
            </a:r>
          </a:p>
          <a:p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He had performed miracles</a:t>
            </a:r>
          </a:p>
          <a:p>
            <a:r>
              <a:rPr lang="en-US" sz="3200" dirty="0">
                <a:latin typeface="Frutiger 57Cn"/>
                <a:cs typeface="Frutiger 57Cn"/>
              </a:rPr>
              <a:t>Matthew 4, Luke 4, 5, 6</a:t>
            </a:r>
          </a:p>
        </p:txBody>
      </p:sp>
    </p:spTree>
    <p:extLst>
      <p:ext uri="{BB962C8B-B14F-4D97-AF65-F5344CB8AC3E}">
        <p14:creationId xmlns:p14="http://schemas.microsoft.com/office/powerpoint/2010/main" val="2628179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Psalm 1:1—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that walks not in the counsel of the ungodly, nor stands in the way of sinners, nor sits in the seat of the scornful.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2:12—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all they that put their trust in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32:1—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he whose transgression is forgiven, whose sin is covered.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32:2—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unto whom the LORD imputes not iniquity, and in whose spirit there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is </a:t>
            </a:r>
            <a:r>
              <a:rPr lang="en-US" sz="3200" dirty="0">
                <a:latin typeface="Frutiger 57Cn"/>
                <a:cs typeface="Frutiger 57Cn"/>
              </a:rPr>
              <a:t>no guile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115678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Psalm </a:t>
            </a:r>
            <a:r>
              <a:rPr lang="en-US" sz="3200" dirty="0">
                <a:latin typeface="Frutiger 57Cn"/>
                <a:cs typeface="Frutiger 57Cn"/>
              </a:rPr>
              <a:t>33:12—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nation whose God is the LORD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34:8—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that </a:t>
            </a:r>
            <a:r>
              <a:rPr lang="en-US" sz="3200" dirty="0" err="1">
                <a:latin typeface="Frutiger 57Cn"/>
                <a:cs typeface="Frutiger 57Cn"/>
              </a:rPr>
              <a:t>trusteth</a:t>
            </a:r>
            <a:r>
              <a:rPr lang="en-US" sz="3200" dirty="0">
                <a:latin typeface="Frutiger 57Cn"/>
                <a:cs typeface="Frutiger 57Cn"/>
              </a:rPr>
              <a:t> in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40:4—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that man that makes the LORD his trust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41:1—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he that considers the poor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65:4—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whom You choose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84:4—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they that dwell in Your house . . 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015231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Psalm </a:t>
            </a:r>
            <a:r>
              <a:rPr lang="en-US" sz="3200" dirty="0">
                <a:latin typeface="Frutiger 57Cn"/>
                <a:cs typeface="Frutiger 57Cn"/>
              </a:rPr>
              <a:t>84:5—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whose strength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is </a:t>
            </a:r>
            <a:r>
              <a:rPr lang="en-US" sz="3200" dirty="0">
                <a:latin typeface="Frutiger 57Cn"/>
                <a:cs typeface="Frutiger 57Cn"/>
              </a:rPr>
              <a:t>in You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84:12—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that trusts in You.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89:15—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people that know the joyful sound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94:12—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whom You chasten, . . . and </a:t>
            </a:r>
            <a:r>
              <a:rPr lang="en-US" sz="3200" dirty="0" err="1">
                <a:latin typeface="Frutiger 57Cn"/>
                <a:cs typeface="Frutiger 57Cn"/>
              </a:rPr>
              <a:t>teachest</a:t>
            </a:r>
            <a:r>
              <a:rPr lang="en-US" sz="3200" dirty="0">
                <a:latin typeface="Frutiger 57Cn"/>
                <a:cs typeface="Frutiger 57Cn"/>
              </a:rPr>
              <a:t> him out of Your law;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106:3—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they that keep judgment, and he that does righteousness at all times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958731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Psalm </a:t>
            </a:r>
            <a:r>
              <a:rPr lang="en-US" sz="3200" dirty="0">
                <a:latin typeface="Frutiger 57Cn"/>
                <a:cs typeface="Frutiger 57Cn"/>
              </a:rPr>
              <a:t>112:1—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that fears the LORD, that delights greatly in His commandments.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119:1—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the undefiled in the way, who walk in the law of the LORD.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119:2—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they that keep His testimonies, and that seek Him with the whole heart.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127:5—</a:t>
            </a:r>
            <a:r>
              <a:rPr lang="en-US" sz="3200" i="1" dirty="0">
                <a:latin typeface="Frutiger 57Cn"/>
                <a:cs typeface="Frutiger 57Cn"/>
              </a:rPr>
              <a:t>Happy is</a:t>
            </a:r>
            <a:r>
              <a:rPr lang="en-US" sz="3200" dirty="0">
                <a:latin typeface="Frutiger 57Cn"/>
                <a:cs typeface="Frutiger 57Cn"/>
              </a:rPr>
              <a:t> the man that has his quiver full of [children]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128:1—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every one that fears the LORD; that walks in His ways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603231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Psalm </a:t>
            </a:r>
            <a:r>
              <a:rPr lang="en-US" sz="3200" dirty="0">
                <a:latin typeface="Frutiger 57Cn"/>
                <a:cs typeface="Frutiger 57Cn"/>
              </a:rPr>
              <a:t>128:2—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shalt you be, and it shall be well with you.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144:15—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that people, whose God is the LORD.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Psalm 146:5—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he that hath the God of Jacob for his help, whose hope is in the LORD his God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897684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Proverbs </a:t>
            </a:r>
            <a:r>
              <a:rPr lang="en-US" sz="3200" dirty="0">
                <a:latin typeface="Frutiger 57Cn"/>
                <a:cs typeface="Frutiger 57Cn"/>
              </a:rPr>
              <a:t>3:13—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the man that finds wisdom, and the man that gets understanding.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8:32—</a:t>
            </a:r>
            <a:r>
              <a:rPr lang="en-US" sz="3200" i="1" dirty="0">
                <a:latin typeface="Frutiger 57Cn"/>
                <a:cs typeface="Frutiger 57Cn"/>
              </a:rPr>
              <a:t>Blessed are</a:t>
            </a:r>
            <a:r>
              <a:rPr lang="en-US" sz="3200" dirty="0">
                <a:latin typeface="Frutiger 57Cn"/>
                <a:cs typeface="Frutiger 57Cn"/>
              </a:rPr>
              <a:t> they that keep my ways.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8:34—</a:t>
            </a:r>
            <a:r>
              <a:rPr lang="en-US" sz="3200" i="1" dirty="0">
                <a:latin typeface="Frutiger 57Cn"/>
                <a:cs typeface="Frutiger 57Cn"/>
              </a:rPr>
              <a:t>Blessed is</a:t>
            </a:r>
            <a:r>
              <a:rPr lang="en-US" sz="3200" dirty="0">
                <a:latin typeface="Frutiger 57Cn"/>
                <a:cs typeface="Frutiger 57Cn"/>
              </a:rPr>
              <a:t> the man that hears me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14:21—He that has mercy on the poor, 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he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389888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 are” or “Blessed is”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Proverbs </a:t>
            </a:r>
            <a:r>
              <a:rPr lang="en-US" sz="3200" dirty="0">
                <a:latin typeface="Frutiger 57Cn"/>
                <a:cs typeface="Frutiger 57Cn"/>
              </a:rPr>
              <a:t>14:21—He that has mercy on the poor, 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he.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16:20—Whoso trusts in the LORD, 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 </a:t>
            </a:r>
            <a:r>
              <a:rPr lang="en-US" sz="3200" dirty="0">
                <a:latin typeface="Frutiger 57Cn"/>
                <a:cs typeface="Frutiger 57Cn"/>
              </a:rPr>
              <a:t>he.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28:14—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the man that fears always . . 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Proverbs 29:18—He that keeps the law, </a:t>
            </a:r>
            <a:r>
              <a:rPr lang="en-US" sz="3200" i="1" dirty="0">
                <a:latin typeface="Frutiger 57Cn"/>
                <a:cs typeface="Frutiger 57Cn"/>
              </a:rPr>
              <a:t>happy</a:t>
            </a:r>
            <a:r>
              <a:rPr lang="en-US" sz="3200" dirty="0">
                <a:latin typeface="Frutiger 57Cn"/>
                <a:cs typeface="Frutiger 57Cn"/>
              </a:rPr>
              <a:t> [blessed] </a:t>
            </a:r>
            <a:r>
              <a:rPr lang="en-US" sz="3200" i="1" dirty="0">
                <a:latin typeface="Frutiger 57Cn"/>
                <a:cs typeface="Frutiger 57Cn"/>
              </a:rPr>
              <a:t>is</a:t>
            </a:r>
            <a:r>
              <a:rPr lang="en-US" sz="3200" dirty="0">
                <a:latin typeface="Frutiger 57Cn"/>
                <a:cs typeface="Frutiger 57Cn"/>
              </a:rPr>
              <a:t> he.</a:t>
            </a:r>
          </a:p>
        </p:txBody>
      </p:sp>
    </p:spTree>
    <p:extLst>
      <p:ext uri="{BB962C8B-B14F-4D97-AF65-F5344CB8AC3E}">
        <p14:creationId xmlns:p14="http://schemas.microsoft.com/office/powerpoint/2010/main" val="555544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What’s the point of Jesus’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49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What’s the point of Jesus’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David? </a:t>
            </a:r>
            <a:r>
              <a:rPr lang="en-US" sz="3200" dirty="0">
                <a:latin typeface="Frutiger 57Cn"/>
                <a:cs typeface="Frutiger 57Cn"/>
              </a:rPr>
              <a:t>David was Israel’s greatest and most beloved king.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206810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What’s the point of Jesus’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David? </a:t>
            </a:r>
            <a:r>
              <a:rPr lang="en-US" sz="3200" dirty="0">
                <a:latin typeface="Frutiger 57Cn"/>
                <a:cs typeface="Frutiger 57Cn"/>
              </a:rPr>
              <a:t>David was Israel’s greatest and most beloved king.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Who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is Jesus? </a:t>
            </a:r>
            <a:r>
              <a:rPr lang="en-US" sz="3200" dirty="0">
                <a:latin typeface="Frutiger 57Cn"/>
                <a:cs typeface="Frutiger 57Cn"/>
              </a:rPr>
              <a:t>He’s saying that He will be like David, becoming Israel’s greatest and most beloved King.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648268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867" y="304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t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“The Granddaddy of all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remezim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”:</a:t>
            </a:r>
          </a:p>
          <a:p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escaped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death as an infant </a:t>
            </a:r>
            <a:r>
              <a:rPr lang="en-US" sz="4000" dirty="0">
                <a:latin typeface="Frutiger 57Cn"/>
                <a:cs typeface="Frutiger 57Cn"/>
              </a:rPr>
              <a:t/>
            </a:r>
            <a:br>
              <a:rPr lang="en-US" sz="4000" dirty="0">
                <a:latin typeface="Frutiger 57Cn"/>
                <a:cs typeface="Frutiger 57Cn"/>
              </a:rPr>
            </a:b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entered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Egypt </a:t>
            </a:r>
            <a:endParaRPr lang="en-US" sz="4000" dirty="0" smtClean="0">
              <a:solidFill>
                <a:srgbClr val="FFCC66"/>
              </a:solidFill>
              <a:latin typeface="Frutiger 57Cn"/>
              <a:cs typeface="Frutiger 57Cn"/>
            </a:endParaRP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went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into the wilderness </a:t>
            </a:r>
            <a:b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were tempted </a:t>
            </a:r>
            <a:b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in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the wilderness </a:t>
            </a:r>
            <a:b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fasted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40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days</a:t>
            </a: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ascended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a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mountain</a:t>
            </a:r>
            <a:endParaRPr lang="en-US" sz="4000" dirty="0">
              <a:latin typeface="Frutiger 57Cn"/>
              <a:cs typeface="Frutiger 57Cn"/>
            </a:endParaRPr>
          </a:p>
          <a:p>
            <a:r>
              <a:rPr lang="en-US" sz="40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Jesus and Moses revealed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the law </a:t>
            </a: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4000" dirty="0" smtClean="0">
                <a:solidFill>
                  <a:srgbClr val="FFCC66"/>
                </a:solidFill>
                <a:latin typeface="Frutiger 57Cn"/>
                <a:cs typeface="Frutiger 57Cn"/>
              </a:rPr>
              <a:t>from </a:t>
            </a:r>
            <a: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  <a:t>the mountain </a:t>
            </a:r>
            <a:br>
              <a:rPr lang="en-US" sz="4000" dirty="0">
                <a:solidFill>
                  <a:srgbClr val="FFCC66"/>
                </a:solidFill>
                <a:latin typeface="Frutiger 57Cn"/>
                <a:cs typeface="Frutiger 57Cn"/>
              </a:rPr>
            </a:br>
            <a:endParaRPr lang="en-US" sz="40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179540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What’s the point of Jesus’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David? </a:t>
            </a:r>
            <a:r>
              <a:rPr lang="en-US" sz="3200" dirty="0">
                <a:latin typeface="Frutiger 57Cn"/>
                <a:cs typeface="Frutiger 57Cn"/>
              </a:rPr>
              <a:t>David was Israel’s greatest and most beloved king.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Who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is Jesus? </a:t>
            </a:r>
            <a:r>
              <a:rPr lang="en-US" sz="3200" dirty="0">
                <a:latin typeface="Frutiger 57Cn"/>
                <a:cs typeface="Frutiger 57Cn"/>
              </a:rPr>
              <a:t>He’s saying that He will be like David, becoming Israel’s greatest and most beloved King.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Solomon? </a:t>
            </a:r>
            <a:r>
              <a:rPr lang="en-US" sz="3200" dirty="0">
                <a:latin typeface="Frutiger 57Cn"/>
                <a:cs typeface="Frutiger 57Cn"/>
              </a:rPr>
              <a:t>Solomon was Israel’s wisest king, known through the ancient world for his wisdom.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656743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What’s the point of Jesus’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remez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David? </a:t>
            </a:r>
            <a:r>
              <a:rPr lang="en-US" sz="3200" dirty="0">
                <a:latin typeface="Frutiger 57Cn"/>
                <a:cs typeface="Frutiger 57Cn"/>
              </a:rPr>
              <a:t>David was Israel’s greatest and most beloved king.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Who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is Jesus? </a:t>
            </a:r>
            <a:r>
              <a:rPr lang="en-US" sz="3200" dirty="0">
                <a:latin typeface="Frutiger 57Cn"/>
                <a:cs typeface="Frutiger 57Cn"/>
              </a:rPr>
              <a:t>He’s saying that He will be like David, becoming Israel’s greatest and most beloved King.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Who was Solomon? </a:t>
            </a:r>
            <a:r>
              <a:rPr lang="en-US" sz="3200" dirty="0">
                <a:latin typeface="Frutiger 57Cn"/>
                <a:cs typeface="Frutiger 57Cn"/>
              </a:rPr>
              <a:t>Solomon was Israel’s wisest king, known through the ancient world for his wisdom.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Who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is Jesus? </a:t>
            </a:r>
            <a:r>
              <a:rPr lang="en-US" sz="3200" dirty="0">
                <a:latin typeface="Frutiger 57Cn"/>
                <a:cs typeface="Frutiger 57Cn"/>
              </a:rPr>
              <a:t>He’s saying that He is like Solomon, Israel’s wisest King. 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17777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Hebrew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Hebrew </a:t>
            </a:r>
            <a:r>
              <a:rPr lang="en-US" sz="3200" i="1" dirty="0" err="1" smtClean="0">
                <a:latin typeface="Frutiger 57Cn"/>
                <a:cs typeface="Frutiger 57Cn"/>
              </a:rPr>
              <a:t>esher</a:t>
            </a:r>
            <a:r>
              <a:rPr lang="en-US" sz="3200" i="1" dirty="0" smtClean="0"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meaning “blessed” or “happy”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KJV: Translated “blessed” 60 percent of the time, translated “happy” 40 percent of the time.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336133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Hebrew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Hebrew </a:t>
            </a:r>
            <a:r>
              <a:rPr lang="en-US" sz="3200" i="1" dirty="0" err="1" smtClean="0">
                <a:latin typeface="Frutiger 57Cn"/>
                <a:cs typeface="Frutiger 57Cn"/>
              </a:rPr>
              <a:t>esher</a:t>
            </a:r>
            <a:r>
              <a:rPr lang="en-US" sz="3200" i="1" dirty="0" smtClean="0"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meaning “blessed” or “happy”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KJV: Translated “blessed” 60 percent of the time, translated “happy” 40 percent of the time.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i="1" dirty="0" err="1" smtClean="0">
                <a:latin typeface="Frutiger 57Cn"/>
                <a:cs typeface="Frutiger 57Cn"/>
              </a:rPr>
              <a:t>Esher</a:t>
            </a:r>
            <a:r>
              <a:rPr lang="en-US" sz="3200" dirty="0" smtClean="0">
                <a:latin typeface="Frutiger 57Cn"/>
                <a:cs typeface="Frutiger 57Cn"/>
              </a:rPr>
              <a:t> is a noun, referring to a person living in a state or condition of blessedness or happiness.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511295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Hebrew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i="1" dirty="0">
                <a:latin typeface="Frutiger 57Cn"/>
                <a:cs typeface="Frutiger 57Cn"/>
              </a:rPr>
              <a:t>Vine’s Complete Expository Dictionary of Old </a:t>
            </a:r>
            <a:r>
              <a:rPr lang="en-US" sz="3200" i="1" dirty="0" smtClean="0">
                <a:latin typeface="Frutiger 57Cn"/>
                <a:cs typeface="Frutiger 57Cn"/>
              </a:rPr>
              <a:t/>
            </a:r>
            <a:br>
              <a:rPr lang="en-US" sz="3200" i="1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and </a:t>
            </a:r>
            <a:r>
              <a:rPr lang="en-US" sz="3200" i="1" dirty="0">
                <a:latin typeface="Frutiger 57Cn"/>
                <a:cs typeface="Frutiger 57Cn"/>
              </a:rPr>
              <a:t>New Testament Words: </a:t>
            </a:r>
            <a:r>
              <a:rPr lang="en-US" sz="3200" i="1" dirty="0" smtClean="0">
                <a:latin typeface="Frutiger 57Cn"/>
                <a:cs typeface="Frutiger 57Cn"/>
              </a:rPr>
              <a:t> </a:t>
            </a:r>
          </a:p>
          <a:p>
            <a:pPr algn="l"/>
            <a:endParaRPr lang="en-US" sz="3200" i="1" dirty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“</a:t>
            </a:r>
            <a:r>
              <a:rPr lang="en-US" sz="3200" dirty="0">
                <a:latin typeface="Frutiger 57Cn"/>
                <a:cs typeface="Frutiger 57Cn"/>
              </a:rPr>
              <a:t>Basically, this word connotes the state of ‘prosperity’ or ‘happiness’ that comes when a superior bestows his favor (blessing) on one.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smtClean="0">
                <a:latin typeface="Frutiger 57Cn"/>
                <a:cs typeface="Frutiger 57Cn"/>
              </a:rPr>
              <a:t>In </a:t>
            </a:r>
            <a:r>
              <a:rPr lang="en-US" sz="3200" dirty="0">
                <a:latin typeface="Frutiger 57Cn"/>
                <a:cs typeface="Frutiger 57Cn"/>
              </a:rPr>
              <a:t>most passages [where this word is used]</a:t>
            </a:r>
            <a:r>
              <a:rPr lang="en-US" sz="3200">
                <a:latin typeface="Frutiger 57Cn"/>
                <a:cs typeface="Frutiger 57Cn"/>
              </a:rPr>
              <a:t>, </a:t>
            </a:r>
            <a:r>
              <a:rPr lang="en-US" sz="3200" smtClean="0">
                <a:latin typeface="Frutiger 57Cn"/>
                <a:cs typeface="Frutiger 57Cn"/>
              </a:rPr>
              <a:t/>
            </a:r>
            <a:br>
              <a:rPr lang="en-US" sz="3200" smtClean="0">
                <a:latin typeface="Frutiger 57Cn"/>
                <a:cs typeface="Frutiger 57Cn"/>
              </a:rPr>
            </a:br>
            <a:r>
              <a:rPr lang="en-US" sz="3200" smtClean="0">
                <a:latin typeface="Frutiger 57Cn"/>
                <a:cs typeface="Frutiger 57Cn"/>
              </a:rPr>
              <a:t>the </a:t>
            </a:r>
            <a:r>
              <a:rPr lang="en-US" sz="3200" dirty="0">
                <a:latin typeface="Frutiger 57Cn"/>
                <a:cs typeface="Frutiger 57Cn"/>
              </a:rPr>
              <a:t>one bestowing favor is God Himself . . .”</a:t>
            </a:r>
          </a:p>
        </p:txBody>
      </p:sp>
    </p:spTree>
    <p:extLst>
      <p:ext uri="{BB962C8B-B14F-4D97-AF65-F5344CB8AC3E}">
        <p14:creationId xmlns:p14="http://schemas.microsoft.com/office/powerpoint/2010/main" val="2784725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Greek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Greek </a:t>
            </a:r>
            <a:r>
              <a:rPr lang="en-US" sz="3200" i="1" dirty="0" err="1" smtClean="0">
                <a:latin typeface="Frutiger 57Cn"/>
                <a:cs typeface="Frutiger 57Cn"/>
              </a:rPr>
              <a:t>makarios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083014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Greek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Greek </a:t>
            </a:r>
            <a:r>
              <a:rPr lang="en-US" sz="3200" i="1" dirty="0" err="1" smtClean="0">
                <a:latin typeface="Frutiger 57Cn"/>
                <a:cs typeface="Frutiger 57Cn"/>
              </a:rPr>
              <a:t>makarios</a:t>
            </a:r>
            <a:r>
              <a:rPr lang="en-US" sz="3200" i="1" dirty="0" smtClean="0"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meaning “blessed” or “happy”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204068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Greek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0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“Blessed” in Greek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" y="1219200"/>
            <a:ext cx="918487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38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Philippians 4:11-13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11  I have learned in whatever state I am, to be content: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12  I know how to be abased, and I know how to abound. Everywhere and in all things I have learned both to be full and to be hungry, both to abound and to suffer need.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851999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Matthew’s parallels with Moses: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2400" y="1131888"/>
            <a:ext cx="8839200" cy="61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Frutiger 57Cn"/>
                <a:cs typeface="Frutiger 57Cn"/>
              </a:rPr>
              <a:t>What’s the point?</a:t>
            </a:r>
          </a:p>
          <a:p>
            <a:endParaRPr lang="en-US" sz="3200" dirty="0">
              <a:latin typeface="Frutiger 57Cn"/>
              <a:cs typeface="Frutiger 57Cn"/>
            </a:endParaRP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Jesus is a second Moses, fulfilling the prophecy that God would raise up another prophet like Moses.</a:t>
            </a:r>
          </a:p>
          <a:p>
            <a:endParaRPr lang="en-US" sz="3200" dirty="0">
              <a:latin typeface="Frutiger 57Cn"/>
              <a:cs typeface="Frutiger 57Cn"/>
            </a:endParaRP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As </a:t>
            </a:r>
            <a:r>
              <a:rPr lang="en-US" sz="3200" dirty="0">
                <a:latin typeface="Frutiger 57Cn"/>
                <a:cs typeface="Frutiger 57Cn"/>
              </a:rPr>
              <a:t>Moses was the great lawgiver, </a:t>
            </a:r>
            <a:br>
              <a:rPr lang="en-US" sz="3200" dirty="0">
                <a:latin typeface="Frutiger 57Cn"/>
                <a:cs typeface="Frutiger 57Cn"/>
              </a:rPr>
            </a:br>
            <a:r>
              <a:rPr lang="en-US" sz="3200" dirty="0">
                <a:latin typeface="Frutiger 57Cn"/>
                <a:cs typeface="Frutiger 57Cn"/>
              </a:rPr>
              <a:t>Jesus is also a great lawgiver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endParaRPr lang="en-US" sz="3200" dirty="0">
              <a:latin typeface="Frutiger 57Cn"/>
              <a:cs typeface="Frutiger 57Cn"/>
            </a:endParaRP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Jesus was </a:t>
            </a:r>
            <a:r>
              <a:rPr lang="en-US" sz="3200" dirty="0">
                <a:latin typeface="Frutiger 57Cn"/>
                <a:cs typeface="Frutiger 57Cn"/>
              </a:rPr>
              <a:t>the I AM, the LORD, </a:t>
            </a:r>
            <a:br>
              <a:rPr lang="en-US" sz="3200" dirty="0">
                <a:latin typeface="Frutiger 57Cn"/>
                <a:cs typeface="Frutiger 57Cn"/>
              </a:rPr>
            </a:br>
            <a:r>
              <a:rPr lang="en-US" sz="3200" dirty="0">
                <a:latin typeface="Frutiger 57Cn"/>
                <a:cs typeface="Frutiger 57Cn"/>
              </a:rPr>
              <a:t>Yahweh, who gave the </a:t>
            </a:r>
            <a:r>
              <a:rPr lang="en-US" sz="3200" dirty="0" smtClean="0">
                <a:latin typeface="Frutiger 57Cn"/>
                <a:cs typeface="Frutiger 57Cn"/>
              </a:rPr>
              <a:t>law.</a:t>
            </a:r>
            <a:endParaRPr lang="en-US" sz="3200" dirty="0">
              <a:latin typeface="Frutiger 57Cn"/>
              <a:cs typeface="Frutiger 57Cn"/>
            </a:endParaRPr>
          </a:p>
          <a:p>
            <a:r>
              <a:rPr lang="en-US" sz="3200" dirty="0" smtClean="0">
                <a:latin typeface="Frutiger 57Cn"/>
                <a:cs typeface="Frutiger 57Cn"/>
              </a:rPr>
              <a:t> </a:t>
            </a:r>
            <a:endParaRPr lang="en-US" sz="3200" dirty="0">
              <a:latin typeface="Frutiger 57Cn"/>
              <a:cs typeface="Frutiger 57Cn"/>
            </a:endParaRPr>
          </a:p>
          <a:p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507957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How do we have that relationship?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48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poor in spirit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mourning</a:t>
            </a:r>
            <a:endParaRPr lang="en-US" sz="3200" dirty="0">
              <a:latin typeface="Frutiger 57Cn"/>
              <a:cs typeface="Frutiger 57Cn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meek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hungering </a:t>
            </a:r>
            <a:r>
              <a:rPr lang="en-US" sz="3200" dirty="0">
                <a:latin typeface="Frutiger 57Cn"/>
                <a:cs typeface="Frutiger 57Cn"/>
              </a:rPr>
              <a:t>and thirsting for righteousness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merciful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pure in heart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peacemakers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being </a:t>
            </a:r>
            <a:r>
              <a:rPr lang="en-US" sz="3200" dirty="0">
                <a:latin typeface="Frutiger 57Cn"/>
                <a:cs typeface="Frutiger 57Cn"/>
              </a:rPr>
              <a:t>persecuted for righteousness’ </a:t>
            </a:r>
            <a:r>
              <a:rPr lang="en-US" sz="3200" dirty="0" smtClean="0">
                <a:latin typeface="Frutiger 57Cn"/>
                <a:cs typeface="Frutiger 57Cn"/>
              </a:rPr>
              <a:t>sake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851636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How are we blessed?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34400" cy="48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>
                <a:latin typeface="Frutiger 57Cn"/>
                <a:cs typeface="Frutiger 57Cn"/>
              </a:rPr>
              <a:t>For theirs is the kingdom of heaven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be comforted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inherit the earth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be filled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obtain mercy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see God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they shall be called sons of God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FF00"/>
                </a:solidFill>
                <a:latin typeface="Frutiger 57Cn"/>
                <a:cs typeface="Frutiger 57Cn"/>
              </a:rPr>
              <a:t>• </a:t>
            </a: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theirs is the kingdom of heaven</a:t>
            </a:r>
          </a:p>
        </p:txBody>
      </p:sp>
    </p:spTree>
    <p:extLst>
      <p:ext uri="{BB962C8B-B14F-4D97-AF65-F5344CB8AC3E}">
        <p14:creationId xmlns:p14="http://schemas.microsoft.com/office/powerpoint/2010/main" val="1994716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21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937" y="-9702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16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Christianity 101: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2400" y="1131888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Frutiger 57Cn"/>
                <a:cs typeface="Frutiger 57Cn"/>
              </a:rPr>
              <a:t>The basic Christianity that Jesus Christ </a:t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wants and expects </a:t>
            </a:r>
            <a:r>
              <a:rPr lang="en-US" sz="3200" dirty="0" smtClean="0">
                <a:latin typeface="Frutiger 57Cn"/>
                <a:cs typeface="Frutiger 57Cn"/>
              </a:rPr>
              <a:t>His followers to practice. 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840030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Christianity 101: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152400" y="1131888"/>
            <a:ext cx="8839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latin typeface="Frutiger 57Cn"/>
                <a:cs typeface="Frutiger 57Cn"/>
              </a:rPr>
              <a:t>The basic Christianity that Jesus Christ </a:t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>wants and expects </a:t>
            </a:r>
            <a:r>
              <a:rPr lang="en-US" sz="3200" dirty="0" smtClean="0">
                <a:latin typeface="Frutiger 57Cn"/>
                <a:cs typeface="Frutiger 57Cn"/>
              </a:rPr>
              <a:t>His followers to practice.</a:t>
            </a:r>
          </a:p>
          <a:p>
            <a:endParaRPr lang="en-US" sz="3200" dirty="0">
              <a:latin typeface="Frutiger 57Cn"/>
              <a:cs typeface="Frutiger 57Cn"/>
            </a:endParaRPr>
          </a:p>
          <a:p>
            <a:r>
              <a:rPr lang="en-US" sz="3200" dirty="0" smtClean="0">
                <a:latin typeface="Frutiger 57Cn"/>
                <a:cs typeface="Frutiger 57Cn"/>
              </a:rPr>
              <a:t>Beatitude: from Latin </a:t>
            </a:r>
            <a:r>
              <a:rPr lang="en-US" sz="3200" i="1" dirty="0" err="1" smtClean="0">
                <a:latin typeface="Frutiger 57Cn"/>
                <a:cs typeface="Frutiger 57Cn"/>
              </a:rPr>
              <a:t>beatus</a:t>
            </a:r>
            <a:r>
              <a:rPr lang="en-US" sz="3200" i="1" dirty="0" smtClean="0">
                <a:latin typeface="Frutiger 57Cn"/>
                <a:cs typeface="Frutiger 57Cn"/>
              </a:rPr>
              <a:t>, </a:t>
            </a:r>
            <a:r>
              <a:rPr lang="en-US" sz="3200" dirty="0" smtClean="0">
                <a:latin typeface="Frutiger 57Cn"/>
                <a:cs typeface="Frutiger 57Cn"/>
              </a:rPr>
              <a:t>“blessed” or “happy” 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733957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5:1-12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seeing the multitudes, He went up on a mountain, and when He was seated His disciples came to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Then He opened His mouth and taught them, saying: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“Blessed are the poor in spirit, for theirs is the kingdom of heaven.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Blessed are those who mourn, for they shall be comforted.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5  Blessed are the meek, for they shall inherit the earth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699307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BL Frutiger Black"/>
        <a:ea typeface=""/>
        <a:cs typeface=""/>
      </a:majorFont>
      <a:minorFont>
        <a:latin typeface="B Frutiger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HD:Old Mac Files:Microsoft Office 98:Templates:Presentation Designs:Fireball</Template>
  <TotalTime>49049</TotalTime>
  <Words>2633</Words>
  <Application>Microsoft Macintosh PowerPoint</Application>
  <PresentationFormat>On-screen Show (4:3)</PresentationFormat>
  <Paragraphs>326</Paragraphs>
  <Slides>63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Fireball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Ideas for The Good News  </dc:title>
  <dc:creator/>
  <cp:lastModifiedBy>Scott Ashley</cp:lastModifiedBy>
  <cp:revision>1390</cp:revision>
  <cp:lastPrinted>2002-04-29T19:33:49Z</cp:lastPrinted>
  <dcterms:created xsi:type="dcterms:W3CDTF">2002-04-29T15:32:00Z</dcterms:created>
  <dcterms:modified xsi:type="dcterms:W3CDTF">2016-09-03T15:39:56Z</dcterms:modified>
</cp:coreProperties>
</file>