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81"/>
  </p:notesMasterIdLst>
  <p:handoutMasterIdLst>
    <p:handoutMasterId r:id="rId82"/>
  </p:handoutMasterIdLst>
  <p:sldIdLst>
    <p:sldId id="1298" r:id="rId4"/>
    <p:sldId id="1301" r:id="rId5"/>
    <p:sldId id="2596" r:id="rId6"/>
    <p:sldId id="2713" r:id="rId7"/>
    <p:sldId id="2667" r:id="rId8"/>
    <p:sldId id="2724" r:id="rId9"/>
    <p:sldId id="2725" r:id="rId10"/>
    <p:sldId id="2726" r:id="rId11"/>
    <p:sldId id="2727" r:id="rId12"/>
    <p:sldId id="2721" r:id="rId13"/>
    <p:sldId id="2722" r:id="rId14"/>
    <p:sldId id="2723" r:id="rId15"/>
    <p:sldId id="2728" r:id="rId16"/>
    <p:sldId id="2658" r:id="rId17"/>
    <p:sldId id="2777" r:id="rId18"/>
    <p:sldId id="2787" r:id="rId19"/>
    <p:sldId id="2788" r:id="rId20"/>
    <p:sldId id="2789" r:id="rId21"/>
    <p:sldId id="2790" r:id="rId22"/>
    <p:sldId id="2791" r:id="rId23"/>
    <p:sldId id="2792" r:id="rId24"/>
    <p:sldId id="2793" r:id="rId25"/>
    <p:sldId id="2778" r:id="rId26"/>
    <p:sldId id="2794" r:id="rId27"/>
    <p:sldId id="2795" r:id="rId28"/>
    <p:sldId id="2799" r:id="rId29"/>
    <p:sldId id="2796" r:id="rId30"/>
    <p:sldId id="2800" r:id="rId31"/>
    <p:sldId id="2797" r:id="rId32"/>
    <p:sldId id="2801" r:id="rId33"/>
    <p:sldId id="2798" r:id="rId34"/>
    <p:sldId id="2802" r:id="rId35"/>
    <p:sldId id="2779" r:id="rId36"/>
    <p:sldId id="2803" r:id="rId37"/>
    <p:sldId id="2780" r:id="rId38"/>
    <p:sldId id="2781" r:id="rId39"/>
    <p:sldId id="2737" r:id="rId40"/>
    <p:sldId id="2806" r:id="rId41"/>
    <p:sldId id="2807" r:id="rId42"/>
    <p:sldId id="2738" r:id="rId43"/>
    <p:sldId id="2739" r:id="rId44"/>
    <p:sldId id="2740" r:id="rId45"/>
    <p:sldId id="2741" r:id="rId46"/>
    <p:sldId id="2808" r:id="rId47"/>
    <p:sldId id="2742" r:id="rId48"/>
    <p:sldId id="2743" r:id="rId49"/>
    <p:sldId id="2748" r:id="rId50"/>
    <p:sldId id="2744" r:id="rId51"/>
    <p:sldId id="2749" r:id="rId52"/>
    <p:sldId id="2750" r:id="rId53"/>
    <p:sldId id="2751" r:id="rId54"/>
    <p:sldId id="2772" r:id="rId55"/>
    <p:sldId id="2757" r:id="rId56"/>
    <p:sldId id="2755" r:id="rId57"/>
    <p:sldId id="2756" r:id="rId58"/>
    <p:sldId id="2760" r:id="rId59"/>
    <p:sldId id="2696" r:id="rId60"/>
    <p:sldId id="2809" r:id="rId61"/>
    <p:sldId id="2711" r:id="rId62"/>
    <p:sldId id="2769" r:id="rId63"/>
    <p:sldId id="2768" r:id="rId64"/>
    <p:sldId id="2759" r:id="rId65"/>
    <p:sldId id="2764" r:id="rId66"/>
    <p:sldId id="2763" r:id="rId67"/>
    <p:sldId id="2754" r:id="rId68"/>
    <p:sldId id="2752" r:id="rId69"/>
    <p:sldId id="2770" r:id="rId70"/>
    <p:sldId id="2774" r:id="rId71"/>
    <p:sldId id="2773" r:id="rId72"/>
    <p:sldId id="2775" r:id="rId73"/>
    <p:sldId id="2810" r:id="rId74"/>
    <p:sldId id="2753" r:id="rId75"/>
    <p:sldId id="2654" r:id="rId76"/>
    <p:sldId id="2811" r:id="rId77"/>
    <p:sldId id="2776" r:id="rId78"/>
    <p:sldId id="2693" r:id="rId79"/>
    <p:sldId id="2706" r:id="rId8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21" autoAdjust="0"/>
    <p:restoredTop sz="94732" autoAdjust="0"/>
  </p:normalViewPr>
  <p:slideViewPr>
    <p:cSldViewPr>
      <p:cViewPr>
        <p:scale>
          <a:sx n="90" d="100"/>
          <a:sy n="90" d="100"/>
        </p:scale>
        <p:origin x="-288" y="-400"/>
      </p:cViewPr>
      <p:guideLst>
        <p:guide orient="horz" pos="2160"/>
        <p:guide pos="2880"/>
      </p:guideLst>
    </p:cSldViewPr>
  </p:slideViewPr>
  <p:outlineViewPr>
    <p:cViewPr>
      <p:scale>
        <a:sx n="33" d="100"/>
        <a:sy n="33" d="100"/>
      </p:scale>
      <p:origin x="0" y="3800"/>
    </p:cViewPr>
  </p:outlin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5/6/16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5/6/16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5/6/16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5/6/16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5/6/16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5/6/16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5/6/16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5/6/16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5/6/16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5/6/16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5/6/16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5/6/16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5/6/16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were Jesus’ credentials?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CC66"/>
                </a:solidFill>
                <a:latin typeface="Frutiger 57Cn"/>
                <a:cs typeface="Frutiger 57Cn"/>
              </a:rPr>
              <a:t>The Father had proclaimed Jesus to be His Beloved Son</a:t>
            </a:r>
          </a:p>
          <a:p>
            <a:r>
              <a:rPr lang="en-US" sz="3200" dirty="0">
                <a:latin typeface="Frutiger 57Cn"/>
                <a:cs typeface="Frutiger 57Cn"/>
              </a:rPr>
              <a:t>Matthew 3, Luke 3</a:t>
            </a:r>
          </a:p>
          <a:p>
            <a:r>
              <a:rPr lang="en-US" sz="1800" dirty="0">
                <a:latin typeface="Frutiger 57Cn"/>
                <a:cs typeface="Frutiger 57Cn"/>
              </a:rPr>
              <a:t> </a:t>
            </a:r>
          </a:p>
        </p:txBody>
      </p:sp>
    </p:spTree>
    <p:extLst>
      <p:ext uri="{BB962C8B-B14F-4D97-AF65-F5344CB8AC3E}">
        <p14:creationId xmlns:p14="http://schemas.microsoft.com/office/powerpoint/2010/main" val="3076223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were Jesus’ credentials?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CC66"/>
                </a:solidFill>
                <a:latin typeface="Frutiger 57Cn"/>
                <a:cs typeface="Frutiger 57Cn"/>
              </a:rPr>
              <a:t>The Father had proclaimed Jesus to be His Beloved Son</a:t>
            </a:r>
          </a:p>
          <a:p>
            <a:r>
              <a:rPr lang="en-US" sz="3200" dirty="0">
                <a:latin typeface="Frutiger 57Cn"/>
                <a:cs typeface="Frutiger 57Cn"/>
              </a:rPr>
              <a:t>Matthew 3, Luke 3</a:t>
            </a:r>
          </a:p>
          <a:p>
            <a:r>
              <a:rPr lang="en-US" sz="1800" dirty="0">
                <a:latin typeface="Frutiger 57Cn"/>
                <a:cs typeface="Frutiger 57Cn"/>
              </a:rPr>
              <a:t> </a:t>
            </a:r>
          </a:p>
          <a:p>
            <a:r>
              <a:rPr lang="en-US" sz="3200" dirty="0">
                <a:solidFill>
                  <a:srgbClr val="FFCC66"/>
                </a:solidFill>
                <a:latin typeface="Frutiger 57Cn"/>
                <a:cs typeface="Frutiger 57Cn"/>
              </a:rPr>
              <a:t>He had defeated Satan</a:t>
            </a:r>
          </a:p>
          <a:p>
            <a:r>
              <a:rPr lang="en-US" sz="3200" dirty="0">
                <a:latin typeface="Frutiger 57Cn"/>
                <a:cs typeface="Frutiger 57Cn"/>
              </a:rPr>
              <a:t>Matthew 4, Luke 4</a:t>
            </a:r>
          </a:p>
          <a:p>
            <a:r>
              <a:rPr lang="en-US" sz="1800" dirty="0">
                <a:latin typeface="Frutiger 57Cn"/>
                <a:cs typeface="Frutiger 57Cn"/>
              </a:rPr>
              <a:t> </a:t>
            </a:r>
          </a:p>
        </p:txBody>
      </p:sp>
    </p:spTree>
    <p:extLst>
      <p:ext uri="{BB962C8B-B14F-4D97-AF65-F5344CB8AC3E}">
        <p14:creationId xmlns:p14="http://schemas.microsoft.com/office/powerpoint/2010/main" val="698599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were Jesus’ credentials?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CC66"/>
                </a:solidFill>
                <a:latin typeface="Frutiger 57Cn"/>
                <a:cs typeface="Frutiger 57Cn"/>
              </a:rPr>
              <a:t>The Father had proclaimed Jesus to be His Beloved Son</a:t>
            </a:r>
          </a:p>
          <a:p>
            <a:r>
              <a:rPr lang="en-US" sz="3200" dirty="0">
                <a:latin typeface="Frutiger 57Cn"/>
                <a:cs typeface="Frutiger 57Cn"/>
              </a:rPr>
              <a:t>Matthew 3, Luke 3</a:t>
            </a:r>
          </a:p>
          <a:p>
            <a:r>
              <a:rPr lang="en-US" sz="1800" dirty="0">
                <a:latin typeface="Frutiger 57Cn"/>
                <a:cs typeface="Frutiger 57Cn"/>
              </a:rPr>
              <a:t> </a:t>
            </a:r>
          </a:p>
          <a:p>
            <a:r>
              <a:rPr lang="en-US" sz="3200" dirty="0">
                <a:solidFill>
                  <a:srgbClr val="FFCC66"/>
                </a:solidFill>
                <a:latin typeface="Frutiger 57Cn"/>
                <a:cs typeface="Frutiger 57Cn"/>
              </a:rPr>
              <a:t>He had defeated Satan</a:t>
            </a:r>
          </a:p>
          <a:p>
            <a:r>
              <a:rPr lang="en-US" sz="3200" dirty="0">
                <a:latin typeface="Frutiger 57Cn"/>
                <a:cs typeface="Frutiger 57Cn"/>
              </a:rPr>
              <a:t>Matthew 4, Luke 4</a:t>
            </a:r>
          </a:p>
          <a:p>
            <a:r>
              <a:rPr lang="en-US" sz="1800" dirty="0">
                <a:latin typeface="Frutiger 57Cn"/>
                <a:cs typeface="Frutiger 57Cn"/>
              </a:rPr>
              <a:t> </a:t>
            </a:r>
          </a:p>
          <a:p>
            <a:r>
              <a:rPr lang="en-US" sz="3200" dirty="0">
                <a:solidFill>
                  <a:srgbClr val="FFCC66"/>
                </a:solidFill>
                <a:latin typeface="Frutiger 57Cn"/>
                <a:cs typeface="Frutiger 57Cn"/>
              </a:rPr>
              <a:t>He had performed miracles</a:t>
            </a:r>
          </a:p>
          <a:p>
            <a:r>
              <a:rPr lang="en-US" sz="3200" dirty="0">
                <a:latin typeface="Frutiger 57Cn"/>
                <a:cs typeface="Frutiger 57Cn"/>
              </a:rPr>
              <a:t>Matthew 4, Luke 4, 5, 6</a:t>
            </a:r>
          </a:p>
        </p:txBody>
      </p:sp>
    </p:spTree>
    <p:extLst>
      <p:ext uri="{BB962C8B-B14F-4D97-AF65-F5344CB8AC3E}">
        <p14:creationId xmlns:p14="http://schemas.microsoft.com/office/powerpoint/2010/main" val="2628179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“The Granddaddy of all </a:t>
            </a:r>
            <a:r>
              <a:rPr lang="en-US" sz="4000" b="1" dirty="0" err="1" smtClean="0">
                <a:solidFill>
                  <a:schemeClr val="tx2"/>
                </a:solidFill>
                <a:effectLst>
                  <a:outerShdw blurRad="50800" dist="38100" dir="8100000" algn="tr" rotWithShape="0">
                    <a:prstClr val="black">
                      <a:alpha val="40000"/>
                    </a:prstClr>
                  </a:outerShdw>
                </a:effectLst>
                <a:latin typeface="BI Frutiger BoldItalic" charset="0"/>
              </a:rPr>
              <a:t>remezim</a:t>
            </a: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2179540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And </a:t>
            </a:r>
            <a:r>
              <a:rPr lang="en-US" sz="3200" dirty="0">
                <a:latin typeface="Frutiger 57Cn"/>
                <a:cs typeface="Frutiger 57Cn"/>
              </a:rPr>
              <a:t>seeing the multitudes, He went up on a mountain, and when He was seated His disciples came to Him.</a:t>
            </a:r>
          </a:p>
        </p:txBody>
      </p:sp>
    </p:spTree>
    <p:extLst>
      <p:ext uri="{BB962C8B-B14F-4D97-AF65-F5344CB8AC3E}">
        <p14:creationId xmlns:p14="http://schemas.microsoft.com/office/powerpoint/2010/main" val="3931987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950054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endParaRPr lang="en-US" sz="3200" dirty="0" smtClean="0">
              <a:latin typeface="Frutiger 57Cn"/>
              <a:cs typeface="Frutiger 57Cn"/>
            </a:endParaRPr>
          </a:p>
        </p:txBody>
      </p:sp>
    </p:spTree>
    <p:extLst>
      <p:ext uri="{BB962C8B-B14F-4D97-AF65-F5344CB8AC3E}">
        <p14:creationId xmlns:p14="http://schemas.microsoft.com/office/powerpoint/2010/main" val="2278509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endParaRPr lang="en-US" sz="3200" dirty="0" smtClean="0">
              <a:latin typeface="Frutiger 57Cn"/>
              <a:cs typeface="Frutiger 57Cn"/>
            </a:endParaRPr>
          </a:p>
        </p:txBody>
      </p:sp>
    </p:spTree>
    <p:extLst>
      <p:ext uri="{BB962C8B-B14F-4D97-AF65-F5344CB8AC3E}">
        <p14:creationId xmlns:p14="http://schemas.microsoft.com/office/powerpoint/2010/main" val="2432642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endParaRPr lang="en-US" sz="3200" dirty="0" smtClean="0">
              <a:latin typeface="Frutiger 57Cn"/>
              <a:cs typeface="Frutiger 57Cn"/>
            </a:endParaRPr>
          </a:p>
        </p:txBody>
      </p:sp>
    </p:spTree>
    <p:extLst>
      <p:ext uri="{BB962C8B-B14F-4D97-AF65-F5344CB8AC3E}">
        <p14:creationId xmlns:p14="http://schemas.microsoft.com/office/powerpoint/2010/main" val="1262422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endParaRPr lang="en-US" sz="3200" dirty="0" smtClean="0">
              <a:latin typeface="Frutiger 57Cn"/>
              <a:cs typeface="Frutiger 57Cn"/>
            </a:endParaRPr>
          </a:p>
        </p:txBody>
      </p:sp>
    </p:spTree>
    <p:extLst>
      <p:ext uri="{BB962C8B-B14F-4D97-AF65-F5344CB8AC3E}">
        <p14:creationId xmlns:p14="http://schemas.microsoft.com/office/powerpoint/2010/main" val="1674515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114839"/>
            <a:ext cx="9144000" cy="5590761"/>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The Sermon on the Mount</a:t>
            </a:r>
          </a:p>
          <a:p>
            <a:pPr>
              <a:lnSpc>
                <a:spcPct val="90000"/>
              </a:lnSpc>
              <a:defRPr/>
            </a:pPr>
            <a:r>
              <a:rPr lang="en-US" sz="5400" b="1" dirty="0" smtClean="0">
                <a:latin typeface="Papyrus" charset="0"/>
              </a:rPr>
              <a:t>Part 1: Background </a:t>
            </a:r>
            <a:br>
              <a:rPr lang="en-US" sz="5400" b="1" dirty="0" smtClean="0">
                <a:latin typeface="Papyrus" charset="0"/>
              </a:rPr>
            </a:br>
            <a:r>
              <a:rPr lang="en-US" sz="5400" b="1" dirty="0" smtClean="0">
                <a:latin typeface="Papyrus" charset="0"/>
              </a:rPr>
              <a:t>and Introduction</a:t>
            </a:r>
            <a:endParaRPr lang="en-US" sz="5400" b="1" dirty="0" smtClean="0">
              <a:latin typeface="Papyrus" charset="0"/>
            </a:endParaRPr>
          </a:p>
          <a:p>
            <a:pPr>
              <a:lnSpc>
                <a:spcPct val="90000"/>
              </a:lnSpc>
              <a:defRPr/>
            </a:pPr>
            <a:endParaRPr lang="en-US" sz="5400" b="1" dirty="0" smtClean="0">
              <a:latin typeface="Papyrus" charset="0"/>
            </a:endParaRP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endParaRPr lang="en-US" sz="3200" dirty="0" smtClean="0">
              <a:latin typeface="Frutiger 57Cn"/>
              <a:cs typeface="Frutiger 57Cn"/>
            </a:endParaRPr>
          </a:p>
        </p:txBody>
      </p:sp>
    </p:spTree>
    <p:extLst>
      <p:ext uri="{BB962C8B-B14F-4D97-AF65-F5344CB8AC3E}">
        <p14:creationId xmlns:p14="http://schemas.microsoft.com/office/powerpoint/2010/main" val="585562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ascended </a:t>
            </a:r>
            <a:r>
              <a:rPr lang="en-US" sz="3200" dirty="0">
                <a:solidFill>
                  <a:srgbClr val="FFCC66"/>
                </a:solidFill>
                <a:latin typeface="Frutiger 57Cn"/>
                <a:cs typeface="Frutiger 57Cn"/>
              </a:rPr>
              <a:t>a mountain </a:t>
            </a:r>
            <a:endParaRPr lang="en-US" sz="3200" dirty="0" smtClean="0">
              <a:latin typeface="Frutiger 57Cn"/>
              <a:cs typeface="Frutiger 57Cn"/>
            </a:endParaRPr>
          </a:p>
        </p:txBody>
      </p:sp>
    </p:spTree>
    <p:extLst>
      <p:ext uri="{BB962C8B-B14F-4D97-AF65-F5344CB8AC3E}">
        <p14:creationId xmlns:p14="http://schemas.microsoft.com/office/powerpoint/2010/main" val="2462405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ascended </a:t>
            </a:r>
            <a:r>
              <a:rPr lang="en-US" sz="3200" dirty="0">
                <a:solidFill>
                  <a:srgbClr val="FFCC66"/>
                </a:solidFill>
                <a:latin typeface="Frutiger 57Cn"/>
                <a:cs typeface="Frutiger 57Cn"/>
              </a:rPr>
              <a:t>a mountain </a:t>
            </a:r>
            <a:endParaRPr lang="en-US" sz="3200" dirty="0" smtClean="0">
              <a:latin typeface="Frutiger 57Cn"/>
              <a:cs typeface="Frutiger 57Cn"/>
            </a:endParaRPr>
          </a:p>
          <a:p>
            <a:r>
              <a:rPr lang="en-US" sz="3200" dirty="0" smtClean="0">
                <a:latin typeface="Frutiger 57Cn"/>
                <a:cs typeface="Frutiger 57Cn"/>
              </a:rPr>
              <a:t>Matthew </a:t>
            </a:r>
            <a:r>
              <a:rPr lang="en-US" sz="3200" dirty="0">
                <a:latin typeface="Frutiger 57Cn"/>
                <a:cs typeface="Frutiger 57Cn"/>
              </a:rPr>
              <a:t>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revealed </a:t>
            </a:r>
            <a:r>
              <a:rPr lang="en-US" sz="3200" dirty="0">
                <a:solidFill>
                  <a:srgbClr val="FFCC66"/>
                </a:solidFill>
                <a:latin typeface="Frutiger 57Cn"/>
                <a:cs typeface="Frutiger 57Cn"/>
              </a:rPr>
              <a:t>the law from the mountain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endParaRPr lang="en-US" sz="3200" dirty="0" smtClean="0">
              <a:latin typeface="Frutiger 57Cn"/>
              <a:cs typeface="Frutiger 57Cn"/>
            </a:endParaRPr>
          </a:p>
        </p:txBody>
      </p:sp>
    </p:spTree>
    <p:extLst>
      <p:ext uri="{BB962C8B-B14F-4D97-AF65-F5344CB8AC3E}">
        <p14:creationId xmlns:p14="http://schemas.microsoft.com/office/powerpoint/2010/main" val="1940737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4190446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598530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solidFill>
                  <a:schemeClr val="bg2"/>
                </a:solidFill>
                <a:latin typeface="Frutiger 57Cn"/>
                <a:cs typeface="Frutiger 57Cn"/>
              </a:rPr>
              <a:t>(as did Moses</a:t>
            </a:r>
            <a:r>
              <a:rPr lang="en-US" sz="3200" dirty="0" smtClean="0">
                <a:solidFill>
                  <a:schemeClr val="bg2"/>
                </a:solidFill>
                <a:latin typeface="Frutiger 57Cn"/>
                <a:cs typeface="Frutiger 57Cn"/>
              </a:rPr>
              <a:t>)</a:t>
            </a:r>
            <a:endParaRPr lang="en-US" sz="3200" dirty="0">
              <a:solidFill>
                <a:schemeClr val="bg2"/>
              </a:solidFill>
              <a:latin typeface="Frutiger 57Cn"/>
              <a:cs typeface="Frutiger 57Cn"/>
            </a:endParaRPr>
          </a:p>
        </p:txBody>
      </p:sp>
    </p:spTree>
    <p:extLst>
      <p:ext uri="{BB962C8B-B14F-4D97-AF65-F5344CB8AC3E}">
        <p14:creationId xmlns:p14="http://schemas.microsoft.com/office/powerpoint/2010/main" val="2331816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solidFill>
                  <a:srgbClr val="FFFFCC"/>
                </a:solidFill>
                <a:latin typeface="Frutiger 57Cn"/>
                <a:cs typeface="Frutiger 57Cn"/>
              </a:rPr>
              <a:t>(as did Moses</a:t>
            </a:r>
            <a:r>
              <a:rPr lang="en-US" sz="3200" dirty="0" smtClean="0">
                <a:solidFill>
                  <a:srgbClr val="FFFFCC"/>
                </a:solidFill>
                <a:latin typeface="Frutiger 57Cn"/>
                <a:cs typeface="Frutiger 57Cn"/>
              </a:rPr>
              <a:t>)</a:t>
            </a:r>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496462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13228564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265683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4294214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1:14-15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Now after John was put in prison, Jesus came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Galilee, preaching the gospel of the kingdom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God,</a:t>
            </a:r>
          </a:p>
          <a:p>
            <a:pPr algn="l"/>
            <a:r>
              <a:rPr lang="en-US" sz="3200" dirty="0">
                <a:latin typeface="Frutiger 57Cn"/>
                <a:cs typeface="Frutiger 57Cn"/>
              </a:rPr>
              <a:t>15  and saying, “The time is fulfilled, and the kingdom of God is at hand. Repent, and believe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the gospel.”</a:t>
            </a:r>
          </a:p>
        </p:txBody>
      </p:sp>
    </p:spTree>
    <p:extLst>
      <p:ext uri="{BB962C8B-B14F-4D97-AF65-F5344CB8AC3E}">
        <p14:creationId xmlns:p14="http://schemas.microsoft.com/office/powerpoint/2010/main" val="2699637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was Moses and Israel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59648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was Moses and Israel)</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r>
              <a:rPr lang="en-US" sz="3200" dirty="0">
                <a:solidFill>
                  <a:schemeClr val="bg1"/>
                </a:solidFill>
                <a:latin typeface="Frutiger 57Cn"/>
                <a:cs typeface="Frutiger 57Cn"/>
              </a:rPr>
              <a:t>(as did Moses</a:t>
            </a:r>
            <a:r>
              <a:rPr lang="en-US" sz="3200" dirty="0" smtClean="0">
                <a:solidFill>
                  <a:schemeClr val="bg1"/>
                </a:solidFill>
                <a:latin typeface="Frutiger 57Cn"/>
                <a:cs typeface="Frutiger 57Cn"/>
              </a:rPr>
              <a:t>)</a:t>
            </a:r>
            <a:endParaRPr lang="en-US" sz="3200" dirty="0">
              <a:solidFill>
                <a:schemeClr val="bg1"/>
              </a:solidFill>
              <a:latin typeface="Frutiger 57Cn"/>
              <a:cs typeface="Frutiger 57Cn"/>
            </a:endParaRPr>
          </a:p>
        </p:txBody>
      </p:sp>
    </p:spTree>
    <p:extLst>
      <p:ext uri="{BB962C8B-B14F-4D97-AF65-F5344CB8AC3E}">
        <p14:creationId xmlns:p14="http://schemas.microsoft.com/office/powerpoint/2010/main" val="3204135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was Moses and Israel)</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r>
              <a:rPr lang="en-US" sz="3200" dirty="0">
                <a:latin typeface="Frutiger 57Cn"/>
                <a:cs typeface="Frutiger 57Cn"/>
              </a:rPr>
              <a:t>(as did Moses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132151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was Moses and Israel)</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r>
              <a:rPr lang="en-US" sz="3200" dirty="0">
                <a:latin typeface="Frutiger 57Cn"/>
                <a:cs typeface="Frutiger 57Cn"/>
              </a:rPr>
              <a:t>(as did Moses)</a:t>
            </a:r>
          </a:p>
          <a:p>
            <a:r>
              <a:rPr lang="en-US" sz="3200" dirty="0">
                <a:latin typeface="Frutiger 57Cn"/>
                <a:cs typeface="Frutiger 57Cn"/>
              </a:rPr>
              <a:t>Matthew 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ascended </a:t>
            </a:r>
            <a:r>
              <a:rPr lang="en-US" sz="3200" dirty="0">
                <a:solidFill>
                  <a:srgbClr val="FFCC66"/>
                </a:solidFill>
                <a:latin typeface="Frutiger 57Cn"/>
                <a:cs typeface="Frutiger 57Cn"/>
              </a:rPr>
              <a:t>a </a:t>
            </a:r>
            <a:r>
              <a:rPr lang="en-US" sz="3200" dirty="0" smtClean="0">
                <a:solidFill>
                  <a:srgbClr val="FFCC66"/>
                </a:solidFill>
                <a:latin typeface="Frutiger 57Cn"/>
                <a:cs typeface="Frutiger 57Cn"/>
              </a:rPr>
              <a:t>mountain </a:t>
            </a:r>
            <a:r>
              <a:rPr lang="en-US" sz="3200" dirty="0" smtClean="0">
                <a:solidFill>
                  <a:srgbClr val="000000"/>
                </a:solidFill>
                <a:latin typeface="Frutiger 57Cn"/>
                <a:cs typeface="Frutiger 57Cn"/>
              </a:rPr>
              <a:t>(as did Moses)</a:t>
            </a:r>
            <a:endParaRPr lang="en-US" sz="3200" dirty="0">
              <a:solidFill>
                <a:srgbClr val="000000"/>
              </a:solidFill>
              <a:latin typeface="Frutiger 57Cn"/>
              <a:cs typeface="Frutiger 57Cn"/>
            </a:endParaRPr>
          </a:p>
        </p:txBody>
      </p:sp>
    </p:spTree>
    <p:extLst>
      <p:ext uri="{BB962C8B-B14F-4D97-AF65-F5344CB8AC3E}">
        <p14:creationId xmlns:p14="http://schemas.microsoft.com/office/powerpoint/2010/main" val="601738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was Moses and Israel)</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r>
              <a:rPr lang="en-US" sz="3200" dirty="0">
                <a:latin typeface="Frutiger 57Cn"/>
                <a:cs typeface="Frutiger 57Cn"/>
              </a:rPr>
              <a:t>(as did Moses)</a:t>
            </a:r>
          </a:p>
          <a:p>
            <a:r>
              <a:rPr lang="en-US" sz="3200" dirty="0">
                <a:latin typeface="Frutiger 57Cn"/>
                <a:cs typeface="Frutiger 57Cn"/>
              </a:rPr>
              <a:t>Matthew 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ascended </a:t>
            </a:r>
            <a:r>
              <a:rPr lang="en-US" sz="3200" dirty="0">
                <a:solidFill>
                  <a:srgbClr val="FFCC66"/>
                </a:solidFill>
                <a:latin typeface="Frutiger 57Cn"/>
                <a:cs typeface="Frutiger 57Cn"/>
              </a:rPr>
              <a:t>a mountain </a:t>
            </a:r>
            <a:r>
              <a:rPr lang="en-US" sz="3200" dirty="0">
                <a:latin typeface="Frutiger 57Cn"/>
                <a:cs typeface="Frutiger 57Cn"/>
              </a:rPr>
              <a:t>(as did Moses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458803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was Moses and Israel)</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r>
              <a:rPr lang="en-US" sz="3200" dirty="0">
                <a:latin typeface="Frutiger 57Cn"/>
                <a:cs typeface="Frutiger 57Cn"/>
              </a:rPr>
              <a:t>(as did Moses)</a:t>
            </a:r>
          </a:p>
          <a:p>
            <a:r>
              <a:rPr lang="en-US" sz="3200" dirty="0">
                <a:latin typeface="Frutiger 57Cn"/>
                <a:cs typeface="Frutiger 57Cn"/>
              </a:rPr>
              <a:t>Matthew 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ascended </a:t>
            </a:r>
            <a:r>
              <a:rPr lang="en-US" sz="3200" dirty="0">
                <a:solidFill>
                  <a:srgbClr val="FFCC66"/>
                </a:solidFill>
                <a:latin typeface="Frutiger 57Cn"/>
                <a:cs typeface="Frutiger 57Cn"/>
              </a:rPr>
              <a:t>a mountain </a:t>
            </a:r>
            <a:r>
              <a:rPr lang="en-US" sz="3200" dirty="0">
                <a:latin typeface="Frutiger 57Cn"/>
                <a:cs typeface="Frutiger 57Cn"/>
              </a:rPr>
              <a:t>(as did Moses)</a:t>
            </a:r>
          </a:p>
          <a:p>
            <a:r>
              <a:rPr lang="en-US" sz="3200" dirty="0">
                <a:latin typeface="Frutiger 57Cn"/>
                <a:cs typeface="Frutiger 57Cn"/>
              </a:rPr>
              <a:t>Matthew 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revealed </a:t>
            </a:r>
            <a:r>
              <a:rPr lang="en-US" sz="3200" dirty="0">
                <a:solidFill>
                  <a:srgbClr val="FFCC66"/>
                </a:solidFill>
                <a:latin typeface="Frutiger 57Cn"/>
                <a:cs typeface="Frutiger 57Cn"/>
              </a:rPr>
              <a:t>the law from the mountain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3439085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escaped </a:t>
            </a:r>
            <a:r>
              <a:rPr lang="en-US" sz="3200" dirty="0">
                <a:solidFill>
                  <a:srgbClr val="FFCC66"/>
                </a:solidFill>
                <a:latin typeface="Frutiger 57Cn"/>
                <a:cs typeface="Frutiger 57Cn"/>
              </a:rPr>
              <a:t>death as an infant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2: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entered </a:t>
            </a:r>
            <a:r>
              <a:rPr lang="en-US" sz="3200" dirty="0">
                <a:solidFill>
                  <a:srgbClr val="FFCC66"/>
                </a:solidFill>
                <a:latin typeface="Frutiger 57Cn"/>
                <a:cs typeface="Frutiger 57Cn"/>
              </a:rPr>
              <a:t>Egypt </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went into </a:t>
            </a:r>
            <a:r>
              <a:rPr lang="en-US" sz="3200" dirty="0">
                <a:solidFill>
                  <a:srgbClr val="FFCC66"/>
                </a:solidFill>
                <a:latin typeface="Frutiger 57Cn"/>
                <a:cs typeface="Frutiger 57Cn"/>
              </a:rPr>
              <a:t>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was </a:t>
            </a:r>
            <a:r>
              <a:rPr lang="en-US" sz="3200" dirty="0">
                <a:solidFill>
                  <a:srgbClr val="FFCC66"/>
                </a:solidFill>
                <a:latin typeface="Frutiger 57Cn"/>
                <a:cs typeface="Frutiger 57Cn"/>
              </a:rPr>
              <a:t>tempted in the wilderness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was Moses and Israel)</a:t>
            </a:r>
          </a:p>
          <a:p>
            <a:r>
              <a:rPr lang="en-US" sz="3200" dirty="0">
                <a:latin typeface="Frutiger 57Cn"/>
                <a:cs typeface="Frutiger 57Cn"/>
              </a:rPr>
              <a:t>Matthew 4: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fasted </a:t>
            </a:r>
            <a:r>
              <a:rPr lang="en-US" sz="3200" dirty="0">
                <a:solidFill>
                  <a:srgbClr val="FFCC66"/>
                </a:solidFill>
                <a:latin typeface="Frutiger 57Cn"/>
                <a:cs typeface="Frutiger 57Cn"/>
              </a:rPr>
              <a:t>40 days </a:t>
            </a:r>
            <a:r>
              <a:rPr lang="en-US" sz="3200" dirty="0">
                <a:latin typeface="Frutiger 57Cn"/>
                <a:cs typeface="Frutiger 57Cn"/>
              </a:rPr>
              <a:t>(as did Moses)</a:t>
            </a:r>
          </a:p>
          <a:p>
            <a:r>
              <a:rPr lang="en-US" sz="3200" dirty="0">
                <a:latin typeface="Frutiger 57Cn"/>
                <a:cs typeface="Frutiger 57Cn"/>
              </a:rPr>
              <a:t>Matthew 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ascended </a:t>
            </a:r>
            <a:r>
              <a:rPr lang="en-US" sz="3200" dirty="0">
                <a:solidFill>
                  <a:srgbClr val="FFCC66"/>
                </a:solidFill>
                <a:latin typeface="Frutiger 57Cn"/>
                <a:cs typeface="Frutiger 57Cn"/>
              </a:rPr>
              <a:t>a mountain </a:t>
            </a:r>
            <a:r>
              <a:rPr lang="en-US" sz="3200" dirty="0">
                <a:latin typeface="Frutiger 57Cn"/>
                <a:cs typeface="Frutiger 57Cn"/>
              </a:rPr>
              <a:t>(as did Moses)</a:t>
            </a:r>
          </a:p>
          <a:p>
            <a:r>
              <a:rPr lang="en-US" sz="3200" dirty="0">
                <a:latin typeface="Frutiger 57Cn"/>
                <a:cs typeface="Frutiger 57Cn"/>
              </a:rPr>
              <a:t>Matthew 5: </a:t>
            </a:r>
            <a:r>
              <a:rPr lang="en-US" sz="3200" dirty="0">
                <a:solidFill>
                  <a:srgbClr val="FFCC66"/>
                </a:solidFill>
                <a:latin typeface="Frutiger 57Cn"/>
                <a:cs typeface="Frutiger 57Cn"/>
              </a:rPr>
              <a:t>Jesus </a:t>
            </a:r>
            <a:r>
              <a:rPr lang="en-US" sz="3200" dirty="0" smtClean="0">
                <a:solidFill>
                  <a:srgbClr val="FFCC66"/>
                </a:solidFill>
                <a:latin typeface="Frutiger 57Cn"/>
                <a:cs typeface="Frutiger 57Cn"/>
              </a:rPr>
              <a:t>revealed </a:t>
            </a:r>
            <a:r>
              <a:rPr lang="en-US" sz="3200" dirty="0">
                <a:solidFill>
                  <a:srgbClr val="FFCC66"/>
                </a:solidFill>
                <a:latin typeface="Frutiger 57Cn"/>
                <a:cs typeface="Frutiger 57Cn"/>
              </a:rPr>
              <a:t>the law from the mountain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a:t>
            </a:r>
            <a:r>
              <a:rPr lang="en-US" sz="3200" dirty="0">
                <a:latin typeface="Frutiger 57Cn"/>
                <a:cs typeface="Frutiger 57Cn"/>
              </a:rPr>
              <a:t>as did Moses)</a:t>
            </a:r>
          </a:p>
        </p:txBody>
      </p:sp>
    </p:spTree>
    <p:extLst>
      <p:ext uri="{BB962C8B-B14F-4D97-AF65-F5344CB8AC3E}">
        <p14:creationId xmlns:p14="http://schemas.microsoft.com/office/powerpoint/2010/main" val="376666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What’s the point?</a:t>
            </a:r>
          </a:p>
          <a:p>
            <a:endParaRPr lang="en-US" sz="3200" dirty="0">
              <a:latin typeface="Frutiger 57Cn"/>
              <a:cs typeface="Frutiger 57Cn"/>
            </a:endParaRPr>
          </a:p>
        </p:txBody>
      </p:sp>
    </p:spTree>
    <p:extLst>
      <p:ext uri="{BB962C8B-B14F-4D97-AF65-F5344CB8AC3E}">
        <p14:creationId xmlns:p14="http://schemas.microsoft.com/office/powerpoint/2010/main" val="2033729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What’s the point?</a:t>
            </a:r>
          </a:p>
          <a:p>
            <a:endParaRPr lang="en-US" sz="3200" dirty="0">
              <a:latin typeface="Frutiger 57Cn"/>
              <a:cs typeface="Frutiger 57Cn"/>
            </a:endParaRPr>
          </a:p>
          <a:p>
            <a:r>
              <a:rPr lang="en-US" sz="3200" dirty="0" smtClean="0">
                <a:latin typeface="Frutiger 57Cn"/>
                <a:cs typeface="Frutiger 57Cn"/>
              </a:rPr>
              <a:t>Jesus is a second Moses, fulfilling the prophecy that God would raise up another prophet like Moses.</a:t>
            </a:r>
            <a:endParaRPr lang="en-US" sz="3200" dirty="0">
              <a:latin typeface="Frutiger 57Cn"/>
              <a:cs typeface="Frutiger 57Cn"/>
            </a:endParaRPr>
          </a:p>
        </p:txBody>
      </p:sp>
    </p:spTree>
    <p:extLst>
      <p:ext uri="{BB962C8B-B14F-4D97-AF65-F5344CB8AC3E}">
        <p14:creationId xmlns:p14="http://schemas.microsoft.com/office/powerpoint/2010/main" val="3507957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What’s the point?</a:t>
            </a:r>
          </a:p>
          <a:p>
            <a:endParaRPr lang="en-US" sz="3200" dirty="0">
              <a:latin typeface="Frutiger 57Cn"/>
              <a:cs typeface="Frutiger 57Cn"/>
            </a:endParaRPr>
          </a:p>
          <a:p>
            <a:r>
              <a:rPr lang="en-US" sz="3200" dirty="0" smtClean="0">
                <a:latin typeface="Frutiger 57Cn"/>
                <a:cs typeface="Frutiger 57Cn"/>
              </a:rPr>
              <a:t>Jesus is a second Moses, fulfilling the prophecy that God would raise up another prophet like Moses.</a:t>
            </a:r>
            <a:endParaRPr lang="en-US" sz="3200" dirty="0">
              <a:latin typeface="Frutiger 57Cn"/>
              <a:cs typeface="Frutiger 57Cn"/>
            </a:endParaRPr>
          </a:p>
        </p:txBody>
      </p:sp>
      <p:sp>
        <p:nvSpPr>
          <p:cNvPr id="5" name="Rectangle 2"/>
          <p:cNvSpPr>
            <a:spLocks noChangeArrowheads="1"/>
          </p:cNvSpPr>
          <p:nvPr/>
        </p:nvSpPr>
        <p:spPr bwMode="auto">
          <a:xfrm>
            <a:off x="0" y="3158868"/>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18:15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279643"/>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a:t>
            </a:r>
            <a:r>
              <a:rPr lang="en-US" sz="3200" dirty="0">
                <a:latin typeface="Frutiger 57Cn"/>
                <a:cs typeface="Frutiger 57Cn"/>
              </a:rPr>
              <a:t>The LORD your God will raise up for you a Prophet like me from your midst, from your brethren. Him you shall hear.</a:t>
            </a:r>
          </a:p>
        </p:txBody>
      </p:sp>
    </p:spTree>
    <p:extLst>
      <p:ext uri="{BB962C8B-B14F-4D97-AF65-F5344CB8AC3E}">
        <p14:creationId xmlns:p14="http://schemas.microsoft.com/office/powerpoint/2010/main" val="3507239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522287"/>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457200"/>
            <a:ext cx="83820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FFCC"/>
                </a:solidFill>
                <a:latin typeface="Frutiger 57Cn"/>
                <a:cs typeface="Frutiger 57Cn"/>
              </a:rPr>
              <a:t>Matthew 4:23</a:t>
            </a:r>
            <a:r>
              <a:rPr lang="en-US" sz="3200" dirty="0">
                <a:latin typeface="Frutiger 57Cn"/>
                <a:cs typeface="Frutiger 57Cn"/>
              </a:rPr>
              <a:t>—And Jesus went about all Galilee, </a:t>
            </a:r>
            <a:r>
              <a:rPr lang="en-US" sz="3200" i="1" dirty="0">
                <a:solidFill>
                  <a:srgbClr val="FFCC66"/>
                </a:solidFill>
                <a:latin typeface="Frutiger 57Cn"/>
                <a:cs typeface="Frutiger 57Cn"/>
              </a:rPr>
              <a:t>teaching</a:t>
            </a:r>
            <a:r>
              <a:rPr lang="en-US" sz="3200" dirty="0">
                <a:solidFill>
                  <a:srgbClr val="FFCC66"/>
                </a:solidFill>
                <a:latin typeface="Frutiger 57Cn"/>
                <a:cs typeface="Frutiger 57Cn"/>
              </a:rPr>
              <a:t> in their </a:t>
            </a:r>
            <a:r>
              <a:rPr lang="en-US" sz="3200" dirty="0" smtClean="0">
                <a:solidFill>
                  <a:srgbClr val="FFCC66"/>
                </a:solidFill>
                <a:latin typeface="Frutiger 57Cn"/>
                <a:cs typeface="Frutiger 57Cn"/>
              </a:rPr>
              <a:t>synagogues . . .</a:t>
            </a:r>
            <a:endParaRPr lang="en-US" sz="3200" dirty="0">
              <a:solidFill>
                <a:srgbClr val="FFCC66"/>
              </a:solidFill>
              <a:latin typeface="Frutiger 57Cn"/>
              <a:cs typeface="Frutiger 57Cn"/>
            </a:endParaRPr>
          </a:p>
          <a:p>
            <a:pPr algn="l"/>
            <a:r>
              <a:rPr lang="en-US" sz="3200" dirty="0">
                <a:solidFill>
                  <a:srgbClr val="FFFFCC"/>
                </a:solidFill>
                <a:latin typeface="Frutiger 57Cn"/>
                <a:cs typeface="Frutiger 57Cn"/>
              </a:rPr>
              <a:t>Mark 1:21</a:t>
            </a:r>
            <a:r>
              <a:rPr lang="en-US" sz="3200" dirty="0">
                <a:latin typeface="Frutiger 57Cn"/>
                <a:cs typeface="Frutiger 57Cn"/>
              </a:rPr>
              <a:t>—Then they went into Capernaum, and immediately on the Sabbath </a:t>
            </a:r>
            <a:r>
              <a:rPr lang="en-US" sz="3200" i="1" dirty="0">
                <a:solidFill>
                  <a:srgbClr val="FFCC66"/>
                </a:solidFill>
                <a:latin typeface="Frutiger 57Cn"/>
                <a:cs typeface="Frutiger 57Cn"/>
              </a:rPr>
              <a:t>He entered the synagogue and taught.</a:t>
            </a:r>
            <a:endParaRPr lang="en-US" sz="3200" dirty="0">
              <a:solidFill>
                <a:srgbClr val="FFCC66"/>
              </a:solidFill>
              <a:latin typeface="Frutiger 57Cn"/>
              <a:cs typeface="Frutiger 57Cn"/>
            </a:endParaRPr>
          </a:p>
          <a:p>
            <a:pPr algn="l"/>
            <a:r>
              <a:rPr lang="en-US" sz="3200" dirty="0">
                <a:solidFill>
                  <a:srgbClr val="FFFFCC"/>
                </a:solidFill>
                <a:latin typeface="Frutiger 57Cn"/>
                <a:cs typeface="Frutiger 57Cn"/>
              </a:rPr>
              <a:t>Mark 2:13</a:t>
            </a:r>
            <a:r>
              <a:rPr lang="en-US" sz="3200" dirty="0">
                <a:latin typeface="Frutiger 57Cn"/>
                <a:cs typeface="Frutiger 57Cn"/>
              </a:rPr>
              <a:t>—Then He went out again by the sea; and all the multitude came to Him, and </a:t>
            </a:r>
            <a:r>
              <a:rPr lang="en-US" sz="3200" i="1" dirty="0">
                <a:solidFill>
                  <a:srgbClr val="FFCC66"/>
                </a:solidFill>
                <a:latin typeface="Frutiger 57Cn"/>
                <a:cs typeface="Frutiger 57Cn"/>
              </a:rPr>
              <a:t>He taught them.</a:t>
            </a:r>
            <a:endParaRPr lang="en-US" sz="3200" dirty="0">
              <a:solidFill>
                <a:srgbClr val="FFCC66"/>
              </a:solidFill>
              <a:latin typeface="Frutiger 57Cn"/>
              <a:cs typeface="Frutiger 57Cn"/>
            </a:endParaRPr>
          </a:p>
          <a:p>
            <a:pPr algn="l"/>
            <a:r>
              <a:rPr lang="en-US" sz="3200" dirty="0">
                <a:solidFill>
                  <a:srgbClr val="FFFFCC"/>
                </a:solidFill>
                <a:latin typeface="Frutiger 57Cn"/>
                <a:cs typeface="Frutiger 57Cn"/>
              </a:rPr>
              <a:t>Luke 4:15</a:t>
            </a:r>
            <a:r>
              <a:rPr lang="en-US" sz="3200" dirty="0">
                <a:latin typeface="Frutiger 57Cn"/>
                <a:cs typeface="Frutiger 57Cn"/>
              </a:rPr>
              <a:t>—And </a:t>
            </a:r>
            <a:r>
              <a:rPr lang="en-US" sz="3200" i="1" dirty="0">
                <a:solidFill>
                  <a:srgbClr val="FFCC66"/>
                </a:solidFill>
                <a:latin typeface="Frutiger 57Cn"/>
                <a:cs typeface="Frutiger 57Cn"/>
              </a:rPr>
              <a:t>He taught in their synagogues,</a:t>
            </a:r>
            <a:r>
              <a:rPr lang="en-US" sz="3200" dirty="0">
                <a:solidFill>
                  <a:srgbClr val="FFCC66"/>
                </a:solidFill>
                <a:latin typeface="Frutiger 57Cn"/>
                <a:cs typeface="Frutiger 57Cn"/>
              </a:rPr>
              <a:t> </a:t>
            </a:r>
            <a:r>
              <a:rPr lang="en-US" sz="3200" dirty="0">
                <a:latin typeface="Frutiger 57Cn"/>
                <a:cs typeface="Frutiger 57Cn"/>
              </a:rPr>
              <a:t>being glorified by all.</a:t>
            </a:r>
          </a:p>
          <a:p>
            <a:pPr algn="l"/>
            <a:r>
              <a:rPr lang="en-US" sz="3200" dirty="0">
                <a:solidFill>
                  <a:srgbClr val="FFFFCC"/>
                </a:solidFill>
                <a:latin typeface="Frutiger 57Cn"/>
                <a:cs typeface="Frutiger 57Cn"/>
              </a:rPr>
              <a:t>Luke 4:31</a:t>
            </a:r>
            <a:r>
              <a:rPr lang="en-US" sz="3200" dirty="0">
                <a:latin typeface="Frutiger 57Cn"/>
                <a:cs typeface="Frutiger 57Cn"/>
              </a:rPr>
              <a:t>—Then He went down to Capernaum,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city of Galilee, and </a:t>
            </a:r>
            <a:r>
              <a:rPr lang="en-US" sz="3200" i="1" dirty="0">
                <a:solidFill>
                  <a:srgbClr val="FFCC66"/>
                </a:solidFill>
                <a:latin typeface="Frutiger 57Cn"/>
                <a:cs typeface="Frutiger 57Cn"/>
              </a:rPr>
              <a:t>was teaching them on the Sabbaths.</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671498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Matthew makes another point:</a:t>
            </a:r>
            <a:endParaRPr lang="en-US" sz="3200" dirty="0" smtClean="0">
              <a:latin typeface="Frutiger 57Cn"/>
              <a:cs typeface="Frutiger 57Cn"/>
            </a:endParaRPr>
          </a:p>
          <a:p>
            <a:endParaRPr lang="en-US" sz="3200" dirty="0">
              <a:latin typeface="Frutiger 57Cn"/>
              <a:cs typeface="Frutiger 57Cn"/>
            </a:endParaRPr>
          </a:p>
          <a:p>
            <a:r>
              <a:rPr lang="en-US" sz="3200" dirty="0">
                <a:latin typeface="Frutiger 57Cn"/>
                <a:cs typeface="Frutiger 57Cn"/>
              </a:rPr>
              <a:t>As Moses was the great lawgiver,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Jesus </a:t>
            </a:r>
            <a:r>
              <a:rPr lang="en-US" sz="3200" dirty="0">
                <a:latin typeface="Frutiger 57Cn"/>
                <a:cs typeface="Frutiger 57Cn"/>
              </a:rPr>
              <a:t>is also a great lawgiver. </a:t>
            </a:r>
          </a:p>
        </p:txBody>
      </p:sp>
    </p:spTree>
    <p:extLst>
      <p:ext uri="{BB962C8B-B14F-4D97-AF65-F5344CB8AC3E}">
        <p14:creationId xmlns:p14="http://schemas.microsoft.com/office/powerpoint/2010/main" val="840030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What’s the point?</a:t>
            </a:r>
          </a:p>
          <a:p>
            <a:endParaRPr lang="en-US" sz="3200" dirty="0">
              <a:latin typeface="Frutiger 57Cn"/>
              <a:cs typeface="Frutiger 57Cn"/>
            </a:endParaRPr>
          </a:p>
          <a:p>
            <a:r>
              <a:rPr lang="en-US" sz="3200" dirty="0">
                <a:latin typeface="Frutiger 57Cn"/>
                <a:cs typeface="Frutiger 57Cn"/>
              </a:rPr>
              <a:t>As Moses was the great lawgiver,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Jesus </a:t>
            </a:r>
            <a:r>
              <a:rPr lang="en-US" sz="3200" dirty="0">
                <a:latin typeface="Frutiger 57Cn"/>
                <a:cs typeface="Frutiger 57Cn"/>
              </a:rPr>
              <a:t>is also a great lawgiver. </a:t>
            </a:r>
          </a:p>
        </p:txBody>
      </p:sp>
      <p:sp>
        <p:nvSpPr>
          <p:cNvPr id="5" name="Rectangle 2"/>
          <p:cNvSpPr>
            <a:spLocks noChangeArrowheads="1"/>
          </p:cNvSpPr>
          <p:nvPr/>
        </p:nvSpPr>
        <p:spPr bwMode="auto">
          <a:xfrm>
            <a:off x="0" y="3158868"/>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42:21 (KJV)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279643"/>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21  </a:t>
            </a:r>
            <a:r>
              <a:rPr lang="en-US" sz="3200" dirty="0">
                <a:latin typeface="Frutiger 57Cn"/>
                <a:cs typeface="Frutiger 57Cn"/>
              </a:rPr>
              <a:t>The LORD is well pleased for his righteousness’ sake; he will magnify the law, and make it </a:t>
            </a:r>
            <a:r>
              <a:rPr lang="en-US" sz="3200" dirty="0" err="1">
                <a:latin typeface="Frutiger 57Cn"/>
                <a:cs typeface="Frutiger 57Cn"/>
              </a:rPr>
              <a:t>honourable</a:t>
            </a:r>
            <a:r>
              <a:rPr lang="en-US" sz="3200" dirty="0">
                <a:latin typeface="Frutiger 57Cn"/>
                <a:cs typeface="Frutiger 57Cn"/>
              </a:rPr>
              <a:t>.</a:t>
            </a:r>
          </a:p>
        </p:txBody>
      </p:sp>
    </p:spTree>
    <p:extLst>
      <p:ext uri="{BB962C8B-B14F-4D97-AF65-F5344CB8AC3E}">
        <p14:creationId xmlns:p14="http://schemas.microsoft.com/office/powerpoint/2010/main" val="1595128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Matthew’s parallels with Moses: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0" y="1131888"/>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Who was the I AM, the LORD, </a:t>
            </a:r>
            <a:br>
              <a:rPr lang="en-US" sz="3200" dirty="0" smtClean="0">
                <a:latin typeface="Frutiger 57Cn"/>
                <a:cs typeface="Frutiger 57Cn"/>
              </a:rPr>
            </a:br>
            <a:r>
              <a:rPr lang="en-US" sz="3200" dirty="0" smtClean="0">
                <a:latin typeface="Frutiger 57Cn"/>
                <a:cs typeface="Frutiger 57Cn"/>
              </a:rPr>
              <a:t>Yahweh, who gave the law?</a:t>
            </a:r>
          </a:p>
        </p:txBody>
      </p:sp>
    </p:spTree>
    <p:extLst>
      <p:ext uri="{BB962C8B-B14F-4D97-AF65-F5344CB8AC3E}">
        <p14:creationId xmlns:p14="http://schemas.microsoft.com/office/powerpoint/2010/main" val="34439538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10:1-4, 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1120775"/>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Moreover</a:t>
            </a:r>
            <a:r>
              <a:rPr lang="en-US" sz="3200" dirty="0">
                <a:latin typeface="Frutiger 57Cn"/>
                <a:cs typeface="Frutiger 57Cn"/>
              </a:rPr>
              <a:t>, brethren, I do not want you to be unaware that all our fathers were under the cloud, all passed through the sea,</a:t>
            </a:r>
          </a:p>
          <a:p>
            <a:pPr algn="l"/>
            <a:r>
              <a:rPr lang="en-US" sz="3200" dirty="0">
                <a:latin typeface="Frutiger 57Cn"/>
                <a:cs typeface="Frutiger 57Cn"/>
              </a:rPr>
              <a:t>2  all were baptized into Moses in the cloud and in the sea,</a:t>
            </a:r>
          </a:p>
          <a:p>
            <a:pPr algn="l"/>
            <a:r>
              <a:rPr lang="en-US" sz="3200" dirty="0">
                <a:latin typeface="Frutiger 57Cn"/>
                <a:cs typeface="Frutiger 57Cn"/>
              </a:rPr>
              <a:t>3  all ate the same spiritual food,</a:t>
            </a:r>
          </a:p>
          <a:p>
            <a:pPr algn="l"/>
            <a:r>
              <a:rPr lang="en-US" sz="3200" dirty="0">
                <a:latin typeface="Frutiger 57Cn"/>
                <a:cs typeface="Frutiger 57Cn"/>
              </a:rPr>
              <a:t>4  and all drank the same spiritual drink. For they drank of that spiritual Rock that followed them, and that Rock was Christ. . . .</a:t>
            </a:r>
          </a:p>
          <a:p>
            <a:pPr algn="l"/>
            <a:r>
              <a:rPr lang="en-US" sz="3200" dirty="0">
                <a:latin typeface="Frutiger 57Cn"/>
                <a:cs typeface="Frutiger 57Cn"/>
              </a:rPr>
              <a:t>9  nor let us tempt Christ, as some of them also tempted . . .</a:t>
            </a:r>
          </a:p>
        </p:txBody>
      </p:sp>
    </p:spTree>
    <p:extLst>
      <p:ext uri="{BB962C8B-B14F-4D97-AF65-F5344CB8AC3E}">
        <p14:creationId xmlns:p14="http://schemas.microsoft.com/office/powerpoint/2010/main" val="3782970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 Hebrews 1, Colossians 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11207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All show that Jesus was the Creator and the Divine Being who interacted with people before His birth as a human being.</a:t>
            </a:r>
            <a:endParaRPr lang="en-US" sz="3200" dirty="0">
              <a:latin typeface="Frutiger 57Cn"/>
              <a:cs typeface="Frutiger 57Cn"/>
            </a:endParaRPr>
          </a:p>
        </p:txBody>
      </p:sp>
    </p:spTree>
    <p:extLst>
      <p:ext uri="{BB962C8B-B14F-4D97-AF65-F5344CB8AC3E}">
        <p14:creationId xmlns:p14="http://schemas.microsoft.com/office/powerpoint/2010/main" val="109657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2"/>
            <a:ext cx="9144000" cy="1589088"/>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differences do we see </a:t>
            </a:r>
          </a:p>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between Matthew and Luke?</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580673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2"/>
            <a:ext cx="9144000" cy="1589088"/>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differences do we see </a:t>
            </a:r>
          </a:p>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between Matthew and Luke?</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609600" y="1752600"/>
            <a:ext cx="8534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 </a:t>
            </a:r>
            <a:r>
              <a:rPr lang="en-US" sz="3200" dirty="0">
                <a:solidFill>
                  <a:srgbClr val="FFCC66"/>
                </a:solidFill>
                <a:latin typeface="Frutiger 57Cn"/>
                <a:cs typeface="Frutiger 57Cn"/>
              </a:rPr>
              <a:t>Some of the wording is different. </a:t>
            </a:r>
            <a:endParaRPr lang="en-US" sz="3200" dirty="0">
              <a:latin typeface="Frutiger 57Cn"/>
              <a:cs typeface="Frutiger 57Cn"/>
            </a:endParaRPr>
          </a:p>
        </p:txBody>
      </p:sp>
    </p:spTree>
    <p:extLst>
      <p:ext uri="{BB962C8B-B14F-4D97-AF65-F5344CB8AC3E}">
        <p14:creationId xmlns:p14="http://schemas.microsoft.com/office/powerpoint/2010/main" val="1194274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2"/>
            <a:ext cx="9144000" cy="1589088"/>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differences do we see </a:t>
            </a:r>
          </a:p>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between Matthew and Luke?</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609600" y="1752600"/>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Some of the wording is different. </a:t>
            </a:r>
            <a:r>
              <a:rPr lang="en-US" sz="3200" dirty="0" smtClean="0">
                <a:latin typeface="Frutiger 57Cn"/>
                <a:cs typeface="Frutiger 57Cn"/>
              </a:rPr>
              <a:t>(Jesus is speaking Hebrew </a:t>
            </a:r>
            <a:r>
              <a:rPr lang="en-US" sz="3200" dirty="0">
                <a:latin typeface="Frutiger 57Cn"/>
                <a:cs typeface="Frutiger 57Cn"/>
              </a:rPr>
              <a:t>or </a:t>
            </a:r>
            <a:r>
              <a:rPr lang="en-US" sz="3200" dirty="0" smtClean="0">
                <a:latin typeface="Frutiger 57Cn"/>
                <a:cs typeface="Frutiger 57Cn"/>
              </a:rPr>
              <a:t>Aramaic, which is translated </a:t>
            </a:r>
            <a:r>
              <a:rPr lang="en-US" sz="3200" dirty="0">
                <a:latin typeface="Frutiger 57Cn"/>
                <a:cs typeface="Frutiger 57Cn"/>
              </a:rPr>
              <a:t>into </a:t>
            </a:r>
            <a:r>
              <a:rPr lang="en-US" sz="3200" dirty="0" smtClean="0">
                <a:latin typeface="Frutiger 57Cn"/>
                <a:cs typeface="Frutiger 57Cn"/>
              </a:rPr>
              <a:t>Greek)</a:t>
            </a:r>
            <a:endParaRPr lang="en-US" sz="3200" dirty="0">
              <a:latin typeface="Frutiger 57Cn"/>
              <a:cs typeface="Frutiger 57Cn"/>
            </a:endParaRPr>
          </a:p>
        </p:txBody>
      </p:sp>
    </p:spTree>
    <p:extLst>
      <p:ext uri="{BB962C8B-B14F-4D97-AF65-F5344CB8AC3E}">
        <p14:creationId xmlns:p14="http://schemas.microsoft.com/office/powerpoint/2010/main" val="3014646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2"/>
            <a:ext cx="9144000" cy="1589088"/>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differences do we see </a:t>
            </a:r>
          </a:p>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between Matthew and Luke?</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609600" y="1752600"/>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Some of the wording is different. </a:t>
            </a:r>
            <a:r>
              <a:rPr lang="en-US" sz="3200" dirty="0" smtClean="0">
                <a:latin typeface="Frutiger 57Cn"/>
                <a:cs typeface="Frutiger 57Cn"/>
              </a:rPr>
              <a:t>(Jesus is speaking Hebrew </a:t>
            </a:r>
            <a:r>
              <a:rPr lang="en-US" sz="3200" dirty="0">
                <a:latin typeface="Frutiger 57Cn"/>
                <a:cs typeface="Frutiger 57Cn"/>
              </a:rPr>
              <a:t>or </a:t>
            </a:r>
            <a:r>
              <a:rPr lang="en-US" sz="3200" dirty="0" smtClean="0">
                <a:latin typeface="Frutiger 57Cn"/>
                <a:cs typeface="Frutiger 57Cn"/>
              </a:rPr>
              <a:t>Aramaic, which is translated </a:t>
            </a:r>
            <a:r>
              <a:rPr lang="en-US" sz="3200" dirty="0">
                <a:latin typeface="Frutiger 57Cn"/>
                <a:cs typeface="Frutiger 57Cn"/>
              </a:rPr>
              <a:t>into </a:t>
            </a:r>
            <a:r>
              <a:rPr lang="en-US" sz="3200" dirty="0" smtClean="0">
                <a:latin typeface="Frutiger 57Cn"/>
                <a:cs typeface="Frutiger 57Cn"/>
              </a:rPr>
              <a:t>Greek)</a:t>
            </a:r>
            <a:endParaRPr lang="en-US" sz="3200" dirty="0">
              <a:latin typeface="Frutiger 57Cn"/>
              <a:cs typeface="Frutiger 57Cn"/>
            </a:endParaRPr>
          </a:p>
          <a:p>
            <a:pPr algn="l"/>
            <a:r>
              <a:rPr lang="en-US" sz="3200" dirty="0">
                <a:solidFill>
                  <a:srgbClr val="FFCC66"/>
                </a:solidFill>
                <a:latin typeface="Frutiger 57Cn"/>
                <a:cs typeface="Frutiger 57Cn"/>
              </a:rPr>
              <a:t>• Matthew is much longer and Luke is much shorter</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2701423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2"/>
            <a:ext cx="9144000" cy="1589088"/>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differences do we see </a:t>
            </a:r>
          </a:p>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between Matthew and Luke?</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609600" y="1752600"/>
            <a:ext cx="8534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Some of the wording is different. </a:t>
            </a:r>
            <a:r>
              <a:rPr lang="en-US" sz="3200" dirty="0" smtClean="0">
                <a:latin typeface="Frutiger 57Cn"/>
                <a:cs typeface="Frutiger 57Cn"/>
              </a:rPr>
              <a:t>(Jesus is speaking Hebrew </a:t>
            </a:r>
            <a:r>
              <a:rPr lang="en-US" sz="3200" dirty="0">
                <a:latin typeface="Frutiger 57Cn"/>
                <a:cs typeface="Frutiger 57Cn"/>
              </a:rPr>
              <a:t>or </a:t>
            </a:r>
            <a:r>
              <a:rPr lang="en-US" sz="3200" dirty="0" smtClean="0">
                <a:latin typeface="Frutiger 57Cn"/>
                <a:cs typeface="Frutiger 57Cn"/>
              </a:rPr>
              <a:t>Aramaic, which is translated </a:t>
            </a:r>
            <a:r>
              <a:rPr lang="en-US" sz="3200" dirty="0">
                <a:latin typeface="Frutiger 57Cn"/>
                <a:cs typeface="Frutiger 57Cn"/>
              </a:rPr>
              <a:t>into </a:t>
            </a:r>
            <a:r>
              <a:rPr lang="en-US" sz="3200" dirty="0" smtClean="0">
                <a:latin typeface="Frutiger 57Cn"/>
                <a:cs typeface="Frutiger 57Cn"/>
              </a:rPr>
              <a:t>Greek)</a:t>
            </a:r>
            <a:endParaRPr lang="en-US" sz="3200" dirty="0">
              <a:latin typeface="Frutiger 57Cn"/>
              <a:cs typeface="Frutiger 57Cn"/>
            </a:endParaRPr>
          </a:p>
          <a:p>
            <a:pPr algn="l"/>
            <a:r>
              <a:rPr lang="en-US" sz="3200" dirty="0">
                <a:solidFill>
                  <a:srgbClr val="FFCC66"/>
                </a:solidFill>
                <a:latin typeface="Frutiger 57Cn"/>
                <a:cs typeface="Frutiger 57Cn"/>
              </a:rPr>
              <a:t>• Matthew is much longer and Luke is much shorter.</a:t>
            </a:r>
          </a:p>
          <a:p>
            <a:pPr algn="l"/>
            <a:r>
              <a:rPr lang="en-US" sz="3200" dirty="0">
                <a:solidFill>
                  <a:srgbClr val="FFCC66"/>
                </a:solidFill>
                <a:latin typeface="Frutiger 57Cn"/>
                <a:cs typeface="Frutiger 57Cn"/>
              </a:rPr>
              <a:t>• Matthew has several long sections that aren’t found at all in Luke. </a:t>
            </a:r>
            <a:r>
              <a:rPr lang="en-US" sz="3200" dirty="0">
                <a:latin typeface="Frutiger 57Cn"/>
                <a:cs typeface="Frutiger 57Cn"/>
              </a:rPr>
              <a:t>(47 verses total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500609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were Jesus’ credentials?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296549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2"/>
            <a:ext cx="9144000" cy="1589088"/>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differences do we see </a:t>
            </a:r>
          </a:p>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between Matthew and Luke?</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609600" y="1752600"/>
            <a:ext cx="8534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Some of the wording is different. </a:t>
            </a:r>
            <a:r>
              <a:rPr lang="en-US" sz="3200" dirty="0" smtClean="0">
                <a:latin typeface="Frutiger 57Cn"/>
                <a:cs typeface="Frutiger 57Cn"/>
              </a:rPr>
              <a:t>(Jesus is speaking Hebrew </a:t>
            </a:r>
            <a:r>
              <a:rPr lang="en-US" sz="3200" dirty="0">
                <a:latin typeface="Frutiger 57Cn"/>
                <a:cs typeface="Frutiger 57Cn"/>
              </a:rPr>
              <a:t>or </a:t>
            </a:r>
            <a:r>
              <a:rPr lang="en-US" sz="3200" dirty="0" smtClean="0">
                <a:latin typeface="Frutiger 57Cn"/>
                <a:cs typeface="Frutiger 57Cn"/>
              </a:rPr>
              <a:t>Aramaic, which is translated </a:t>
            </a:r>
            <a:r>
              <a:rPr lang="en-US" sz="3200" dirty="0">
                <a:latin typeface="Frutiger 57Cn"/>
                <a:cs typeface="Frutiger 57Cn"/>
              </a:rPr>
              <a:t>into </a:t>
            </a:r>
            <a:r>
              <a:rPr lang="en-US" sz="3200" dirty="0" smtClean="0">
                <a:latin typeface="Frutiger 57Cn"/>
                <a:cs typeface="Frutiger 57Cn"/>
              </a:rPr>
              <a:t>Greek)</a:t>
            </a:r>
            <a:endParaRPr lang="en-US" sz="3200" dirty="0">
              <a:latin typeface="Frutiger 57Cn"/>
              <a:cs typeface="Frutiger 57Cn"/>
            </a:endParaRPr>
          </a:p>
          <a:p>
            <a:pPr algn="l"/>
            <a:r>
              <a:rPr lang="en-US" sz="3200" dirty="0">
                <a:solidFill>
                  <a:srgbClr val="FFCC66"/>
                </a:solidFill>
                <a:latin typeface="Frutiger 57Cn"/>
                <a:cs typeface="Frutiger 57Cn"/>
              </a:rPr>
              <a:t>• Matthew is much longer and Luke is much shorter.</a:t>
            </a:r>
          </a:p>
          <a:p>
            <a:pPr algn="l"/>
            <a:r>
              <a:rPr lang="en-US" sz="3200" dirty="0">
                <a:solidFill>
                  <a:srgbClr val="FFCC66"/>
                </a:solidFill>
                <a:latin typeface="Frutiger 57Cn"/>
                <a:cs typeface="Frutiger 57Cn"/>
              </a:rPr>
              <a:t>• Matthew has several long sections that aren’t found at all in Luke. </a:t>
            </a:r>
            <a:r>
              <a:rPr lang="en-US" sz="3200" dirty="0">
                <a:latin typeface="Frutiger 57Cn"/>
                <a:cs typeface="Frutiger 57Cn"/>
              </a:rPr>
              <a:t>(47 verses total)</a:t>
            </a:r>
          </a:p>
          <a:p>
            <a:pPr algn="l"/>
            <a:r>
              <a:rPr lang="en-US" sz="3200" dirty="0">
                <a:solidFill>
                  <a:srgbClr val="FFCC66"/>
                </a:solidFill>
                <a:latin typeface="Frutiger 57Cn"/>
                <a:cs typeface="Frutiger 57Cn"/>
              </a:rPr>
              <a:t>• Luke has a few sections that aren’t found at all in Matthew. </a:t>
            </a:r>
            <a:r>
              <a:rPr lang="en-US" sz="3200" dirty="0">
                <a:latin typeface="Frutiger 57Cn"/>
                <a:cs typeface="Frutiger 57Cn"/>
              </a:rPr>
              <a:t>(12 verses total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45684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2"/>
            <a:ext cx="9144000" cy="1589088"/>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differences do we see </a:t>
            </a:r>
          </a:p>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between Matthew and Luke?</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609600" y="1752600"/>
            <a:ext cx="85344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Some of the wording is different. </a:t>
            </a:r>
            <a:r>
              <a:rPr lang="en-US" sz="3200" dirty="0" smtClean="0">
                <a:latin typeface="Frutiger 57Cn"/>
                <a:cs typeface="Frutiger 57Cn"/>
              </a:rPr>
              <a:t>(Jesus is speaking Hebrew </a:t>
            </a:r>
            <a:r>
              <a:rPr lang="en-US" sz="3200" dirty="0">
                <a:latin typeface="Frutiger 57Cn"/>
                <a:cs typeface="Frutiger 57Cn"/>
              </a:rPr>
              <a:t>or </a:t>
            </a:r>
            <a:r>
              <a:rPr lang="en-US" sz="3200" dirty="0" smtClean="0">
                <a:latin typeface="Frutiger 57Cn"/>
                <a:cs typeface="Frutiger 57Cn"/>
              </a:rPr>
              <a:t>Aramaic, which is translated </a:t>
            </a:r>
            <a:r>
              <a:rPr lang="en-US" sz="3200" dirty="0">
                <a:latin typeface="Frutiger 57Cn"/>
                <a:cs typeface="Frutiger 57Cn"/>
              </a:rPr>
              <a:t>into </a:t>
            </a:r>
            <a:r>
              <a:rPr lang="en-US" sz="3200" dirty="0" smtClean="0">
                <a:latin typeface="Frutiger 57Cn"/>
                <a:cs typeface="Frutiger 57Cn"/>
              </a:rPr>
              <a:t>Greek)</a:t>
            </a:r>
            <a:endParaRPr lang="en-US" sz="3200" dirty="0">
              <a:latin typeface="Frutiger 57Cn"/>
              <a:cs typeface="Frutiger 57Cn"/>
            </a:endParaRPr>
          </a:p>
          <a:p>
            <a:pPr algn="l"/>
            <a:r>
              <a:rPr lang="en-US" sz="3200" dirty="0">
                <a:solidFill>
                  <a:srgbClr val="FFCC66"/>
                </a:solidFill>
                <a:latin typeface="Frutiger 57Cn"/>
                <a:cs typeface="Frutiger 57Cn"/>
              </a:rPr>
              <a:t>• Matthew is much longer and Luke is much shorter.</a:t>
            </a:r>
          </a:p>
          <a:p>
            <a:pPr algn="l"/>
            <a:r>
              <a:rPr lang="en-US" sz="3200" dirty="0">
                <a:solidFill>
                  <a:srgbClr val="FFCC66"/>
                </a:solidFill>
                <a:latin typeface="Frutiger 57Cn"/>
                <a:cs typeface="Frutiger 57Cn"/>
              </a:rPr>
              <a:t>• Matthew has several long sections that aren’t found at all in Luke. </a:t>
            </a:r>
            <a:r>
              <a:rPr lang="en-US" sz="3200" dirty="0">
                <a:latin typeface="Frutiger 57Cn"/>
                <a:cs typeface="Frutiger 57Cn"/>
              </a:rPr>
              <a:t>(47 verses total)</a:t>
            </a:r>
          </a:p>
          <a:p>
            <a:pPr algn="l"/>
            <a:r>
              <a:rPr lang="en-US" sz="3200" dirty="0">
                <a:solidFill>
                  <a:srgbClr val="FFCC66"/>
                </a:solidFill>
                <a:latin typeface="Frutiger 57Cn"/>
                <a:cs typeface="Frutiger 57Cn"/>
              </a:rPr>
              <a:t>• Luke has a few sections that aren’t found at all in Matthew. </a:t>
            </a:r>
            <a:r>
              <a:rPr lang="en-US" sz="3200" dirty="0">
                <a:latin typeface="Frutiger 57Cn"/>
                <a:cs typeface="Frutiger 57Cn"/>
              </a:rPr>
              <a:t>(12 verses total)</a:t>
            </a:r>
          </a:p>
          <a:p>
            <a:pPr algn="l"/>
            <a:r>
              <a:rPr lang="en-US" sz="3200" dirty="0">
                <a:solidFill>
                  <a:srgbClr val="FFCC66"/>
                </a:solidFill>
                <a:latin typeface="Frutiger 57Cn"/>
                <a:cs typeface="Frutiger 57Cn"/>
              </a:rPr>
              <a:t>• Some parts that are found in Matthew appear in completely different places and contexts in Luke.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34 verses)</a:t>
            </a:r>
          </a:p>
        </p:txBody>
      </p:sp>
    </p:spTree>
    <p:extLst>
      <p:ext uri="{BB962C8B-B14F-4D97-AF65-F5344CB8AC3E}">
        <p14:creationId xmlns:p14="http://schemas.microsoft.com/office/powerpoint/2010/main" val="3676504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Examples of differences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7772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FFCC"/>
                </a:solidFill>
                <a:latin typeface="Frutiger 57Cn"/>
                <a:cs typeface="Frutiger 57Cn"/>
              </a:rPr>
              <a:t>Matthew 5:13 = Luke 14:34-35 </a:t>
            </a:r>
          </a:p>
          <a:p>
            <a:endParaRPr lang="en-US" sz="3200" dirty="0" smtClean="0">
              <a:solidFill>
                <a:srgbClr val="FFFFCC"/>
              </a:solidFill>
              <a:latin typeface="Frutiger 57Cn"/>
              <a:cs typeface="Frutiger 57Cn"/>
            </a:endParaRPr>
          </a:p>
          <a:p>
            <a:r>
              <a:rPr lang="en-US" sz="3200" dirty="0" smtClean="0">
                <a:solidFill>
                  <a:srgbClr val="FFFFCC"/>
                </a:solidFill>
                <a:latin typeface="Frutiger 57Cn"/>
                <a:cs typeface="Frutiger 57Cn"/>
              </a:rPr>
              <a:t>Matthew </a:t>
            </a:r>
            <a:r>
              <a:rPr lang="en-US" sz="3200" dirty="0">
                <a:solidFill>
                  <a:srgbClr val="FFFFCC"/>
                </a:solidFill>
                <a:latin typeface="Frutiger 57Cn"/>
                <a:cs typeface="Frutiger 57Cn"/>
              </a:rPr>
              <a:t>5:</a:t>
            </a:r>
            <a:r>
              <a:rPr lang="en-US" sz="3200" dirty="0" smtClean="0">
                <a:solidFill>
                  <a:srgbClr val="FFFFCC"/>
                </a:solidFill>
                <a:latin typeface="Frutiger 57Cn"/>
                <a:cs typeface="Frutiger 57Cn"/>
              </a:rPr>
              <a:t>15 </a:t>
            </a:r>
            <a:r>
              <a:rPr lang="en-US" sz="3200" dirty="0">
                <a:solidFill>
                  <a:srgbClr val="FFFFCC"/>
                </a:solidFill>
                <a:latin typeface="Frutiger 57Cn"/>
                <a:cs typeface="Frutiger 57Cn"/>
              </a:rPr>
              <a:t>= Luke </a:t>
            </a:r>
            <a:r>
              <a:rPr lang="en-US" sz="3200" dirty="0" smtClean="0">
                <a:solidFill>
                  <a:srgbClr val="FFFFCC"/>
                </a:solidFill>
                <a:latin typeface="Frutiger 57Cn"/>
                <a:cs typeface="Frutiger 57Cn"/>
              </a:rPr>
              <a:t>8:16</a:t>
            </a:r>
            <a:endParaRPr lang="en-US" sz="3200" dirty="0">
              <a:solidFill>
                <a:srgbClr val="FFFFCC"/>
              </a:solidFill>
              <a:latin typeface="Frutiger 57Cn"/>
              <a:cs typeface="Frutiger 57Cn"/>
            </a:endParaRPr>
          </a:p>
          <a:p>
            <a:endParaRPr lang="en-US" sz="3200" dirty="0" smtClean="0">
              <a:solidFill>
                <a:srgbClr val="FFFFCC"/>
              </a:solidFill>
              <a:latin typeface="Frutiger 57Cn"/>
              <a:cs typeface="Frutiger 57Cn"/>
            </a:endParaRPr>
          </a:p>
          <a:p>
            <a:r>
              <a:rPr lang="en-US" sz="3200" dirty="0" smtClean="0">
                <a:solidFill>
                  <a:srgbClr val="FFFFCC"/>
                </a:solidFill>
                <a:latin typeface="Frutiger 57Cn"/>
                <a:cs typeface="Frutiger 57Cn"/>
              </a:rPr>
              <a:t>Matthew </a:t>
            </a:r>
            <a:r>
              <a:rPr lang="en-US" sz="3200" dirty="0">
                <a:solidFill>
                  <a:srgbClr val="FFFFCC"/>
                </a:solidFill>
                <a:latin typeface="Frutiger 57Cn"/>
                <a:cs typeface="Frutiger 57Cn"/>
              </a:rPr>
              <a:t>5:</a:t>
            </a:r>
            <a:r>
              <a:rPr lang="en-US" sz="3200" dirty="0" smtClean="0">
                <a:solidFill>
                  <a:srgbClr val="FFFFCC"/>
                </a:solidFill>
                <a:latin typeface="Frutiger 57Cn"/>
                <a:cs typeface="Frutiger 57Cn"/>
              </a:rPr>
              <a:t>18 </a:t>
            </a:r>
            <a:r>
              <a:rPr lang="en-US" sz="3200" dirty="0">
                <a:solidFill>
                  <a:srgbClr val="FFFFCC"/>
                </a:solidFill>
                <a:latin typeface="Frutiger 57Cn"/>
                <a:cs typeface="Frutiger 57Cn"/>
              </a:rPr>
              <a:t>= Luke </a:t>
            </a:r>
            <a:r>
              <a:rPr lang="en-US" sz="3200" dirty="0" smtClean="0">
                <a:solidFill>
                  <a:srgbClr val="FFFFCC"/>
                </a:solidFill>
                <a:latin typeface="Frutiger 57Cn"/>
                <a:cs typeface="Frutiger 57Cn"/>
              </a:rPr>
              <a:t>16:17</a:t>
            </a:r>
            <a:endParaRPr lang="en-US" sz="3200" dirty="0">
              <a:solidFill>
                <a:srgbClr val="FFFFCC"/>
              </a:solidFill>
              <a:latin typeface="Frutiger 57Cn"/>
              <a:cs typeface="Frutiger 57Cn"/>
            </a:endParaRPr>
          </a:p>
          <a:p>
            <a:endParaRPr lang="en-US" sz="3200" dirty="0" smtClean="0">
              <a:solidFill>
                <a:srgbClr val="FFFFCC"/>
              </a:solidFill>
              <a:latin typeface="Frutiger 57Cn"/>
              <a:cs typeface="Frutiger 57Cn"/>
            </a:endParaRPr>
          </a:p>
          <a:p>
            <a:r>
              <a:rPr lang="en-US" sz="3200" dirty="0" smtClean="0">
                <a:solidFill>
                  <a:srgbClr val="FFFFCC"/>
                </a:solidFill>
                <a:latin typeface="Frutiger 57Cn"/>
                <a:cs typeface="Frutiger 57Cn"/>
              </a:rPr>
              <a:t>Matthew 7:7-11= </a:t>
            </a:r>
            <a:r>
              <a:rPr lang="en-US" sz="3200" dirty="0">
                <a:solidFill>
                  <a:srgbClr val="FFFFCC"/>
                </a:solidFill>
                <a:latin typeface="Frutiger 57Cn"/>
                <a:cs typeface="Frutiger 57Cn"/>
              </a:rPr>
              <a:t>Luke </a:t>
            </a:r>
            <a:r>
              <a:rPr lang="en-US" sz="3200" dirty="0" smtClean="0">
                <a:solidFill>
                  <a:srgbClr val="FFFFCC"/>
                </a:solidFill>
                <a:latin typeface="Frutiger 57Cn"/>
                <a:cs typeface="Frutiger 57Cn"/>
              </a:rPr>
              <a:t>11:9-13</a:t>
            </a:r>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3143726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“You are the salt of the earth”</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Matthew 5:18</a:t>
            </a:r>
            <a:r>
              <a:rPr lang="en-US" sz="3200" dirty="0" smtClean="0">
                <a:latin typeface="Frutiger 57Cn"/>
                <a:cs typeface="Frutiger 57Cn"/>
              </a:rPr>
              <a:t>—For </a:t>
            </a:r>
            <a:r>
              <a:rPr lang="en-US" sz="3200" dirty="0">
                <a:latin typeface="Frutiger 57Cn"/>
                <a:cs typeface="Frutiger 57Cn"/>
              </a:rPr>
              <a:t>assuredly, I say to you, till heaven and earth pass away, one jot or one tittle will by no means pass from the law till all is fulfilled.</a:t>
            </a:r>
          </a:p>
          <a:p>
            <a:pPr algn="l"/>
            <a:r>
              <a:rPr lang="en-US" sz="3200" dirty="0" smtClean="0">
                <a:solidFill>
                  <a:srgbClr val="FFCC66"/>
                </a:solidFill>
                <a:latin typeface="Frutiger 57Cn"/>
                <a:cs typeface="Frutiger 57Cn"/>
              </a:rPr>
              <a:t>Luke </a:t>
            </a:r>
            <a:r>
              <a:rPr lang="en-US" sz="3200" dirty="0">
                <a:solidFill>
                  <a:srgbClr val="FFCC66"/>
                </a:solidFill>
                <a:latin typeface="Frutiger 57Cn"/>
                <a:cs typeface="Frutiger 57Cn"/>
              </a:rPr>
              <a:t>14:34-35</a:t>
            </a:r>
            <a:r>
              <a:rPr lang="en-US" sz="3200" dirty="0">
                <a:latin typeface="Frutiger 57Cn"/>
                <a:cs typeface="Frutiger 57Cn"/>
              </a:rPr>
              <a:t>—Salt is good; but if the salt has lost its flavor, how shall it be seasoned?</a:t>
            </a:r>
          </a:p>
          <a:p>
            <a:pPr algn="l"/>
            <a:r>
              <a:rPr lang="en-US" sz="3200" dirty="0">
                <a:latin typeface="Frutiger 57Cn"/>
                <a:cs typeface="Frutiger 57Cn"/>
              </a:rPr>
              <a:t>35  It is neither fit for the land nor for the dunghill, but men throw it out. He who has ears to hear, let him hear! </a:t>
            </a:r>
            <a:endParaRPr lang="en-US" sz="3200" dirty="0">
              <a:latin typeface="Frutiger 57Cn"/>
              <a:cs typeface="Frutiger 57Cn"/>
            </a:endParaRPr>
          </a:p>
        </p:txBody>
      </p:sp>
    </p:spTree>
    <p:extLst>
      <p:ext uri="{BB962C8B-B14F-4D97-AF65-F5344CB8AC3E}">
        <p14:creationId xmlns:p14="http://schemas.microsoft.com/office/powerpoint/2010/main" val="26468374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“You are the light of the world”</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Matthew 5:15</a:t>
            </a:r>
            <a:r>
              <a:rPr lang="en-US" sz="3200" dirty="0">
                <a:latin typeface="Frutiger 57Cn"/>
                <a:cs typeface="Frutiger 57Cn"/>
              </a:rPr>
              <a:t>—Nor do they light a lamp and put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it </a:t>
            </a:r>
            <a:r>
              <a:rPr lang="en-US" sz="3200" dirty="0">
                <a:latin typeface="Frutiger 57Cn"/>
                <a:cs typeface="Frutiger 57Cn"/>
              </a:rPr>
              <a:t>under a basket, but on a lampstand, and it gives light to all who are in the house.</a:t>
            </a:r>
          </a:p>
          <a:p>
            <a:pPr algn="l"/>
            <a:r>
              <a:rPr lang="en-US" sz="3200" dirty="0" smtClean="0">
                <a:solidFill>
                  <a:srgbClr val="FFCC66"/>
                </a:solidFill>
                <a:latin typeface="Frutiger 57Cn"/>
                <a:cs typeface="Frutiger 57Cn"/>
              </a:rPr>
              <a:t>Luke 8:16</a:t>
            </a:r>
            <a:r>
              <a:rPr lang="en-US" sz="3200" dirty="0" smtClean="0">
                <a:latin typeface="Frutiger 57Cn"/>
                <a:cs typeface="Frutiger 57Cn"/>
              </a:rPr>
              <a:t>— No one, when he has lit a lamp, covers it with a vessel or puts it under a bed, but sets it </a:t>
            </a:r>
            <a:br>
              <a:rPr lang="en-US" sz="3200" dirty="0" smtClean="0">
                <a:latin typeface="Frutiger 57Cn"/>
                <a:cs typeface="Frutiger 57Cn"/>
              </a:rPr>
            </a:br>
            <a:r>
              <a:rPr lang="en-US" sz="3200" dirty="0" smtClean="0">
                <a:latin typeface="Frutiger 57Cn"/>
                <a:cs typeface="Frutiger 57Cn"/>
              </a:rPr>
              <a:t>on a lampstand, that those who enter may see the light.</a:t>
            </a:r>
            <a:endParaRPr lang="en-US" sz="3200" dirty="0">
              <a:latin typeface="Frutiger 57Cn"/>
              <a:cs typeface="Frutiger 57Cn"/>
            </a:endParaRPr>
          </a:p>
        </p:txBody>
      </p:sp>
    </p:spTree>
    <p:extLst>
      <p:ext uri="{BB962C8B-B14F-4D97-AF65-F5344CB8AC3E}">
        <p14:creationId xmlns:p14="http://schemas.microsoft.com/office/powerpoint/2010/main" val="2124183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The law isn’t done away</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Matthew 5:</a:t>
            </a:r>
            <a:r>
              <a:rPr lang="en-US" sz="3200" dirty="0" smtClean="0">
                <a:solidFill>
                  <a:srgbClr val="FFCC66"/>
                </a:solidFill>
                <a:latin typeface="Frutiger 57Cn"/>
                <a:cs typeface="Frutiger 57Cn"/>
              </a:rPr>
              <a:t>18</a:t>
            </a:r>
            <a:r>
              <a:rPr lang="en-US" sz="3200" dirty="0" smtClean="0">
                <a:latin typeface="Frutiger 57Cn"/>
                <a:cs typeface="Frutiger 57Cn"/>
              </a:rPr>
              <a:t>—</a:t>
            </a:r>
            <a:r>
              <a:rPr lang="en-US" sz="3200" dirty="0">
                <a:latin typeface="Frutiger 57Cn"/>
                <a:cs typeface="Frutiger 57Cn"/>
              </a:rPr>
              <a:t>For assuredly, I say to you, till heaven and earth pass away, one jot or one tittle will by no means pass from the law till all is fulfilled.</a:t>
            </a:r>
          </a:p>
          <a:p>
            <a:pPr algn="l"/>
            <a:r>
              <a:rPr lang="en-US" sz="3200" dirty="0" smtClean="0">
                <a:solidFill>
                  <a:srgbClr val="FFCC66"/>
                </a:solidFill>
                <a:latin typeface="Frutiger 57Cn"/>
                <a:cs typeface="Frutiger 57Cn"/>
              </a:rPr>
              <a:t>Luke 16:17</a:t>
            </a:r>
            <a:r>
              <a:rPr lang="en-US" sz="3200" dirty="0" smtClean="0">
                <a:latin typeface="Frutiger 57Cn"/>
                <a:cs typeface="Frutiger 57Cn"/>
              </a:rPr>
              <a:t>—</a:t>
            </a:r>
            <a:r>
              <a:rPr lang="en-US" sz="3200" dirty="0" smtClean="0">
                <a:latin typeface="Frutiger 57Cn"/>
                <a:cs typeface="Frutiger 57Cn"/>
              </a:rPr>
              <a:t>And </a:t>
            </a:r>
            <a:r>
              <a:rPr lang="en-US" sz="3200" dirty="0">
                <a:latin typeface="Frutiger 57Cn"/>
                <a:cs typeface="Frutiger 57Cn"/>
              </a:rPr>
              <a:t>it is easier for heaven and earth to pass away than for one tittle of the law to fail.</a:t>
            </a:r>
            <a:r>
              <a:rPr lang="en-US" sz="3200" dirty="0">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33895414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“Ask, and it will be given to you”</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304800" y="1131888"/>
            <a:ext cx="8686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Matthew 7:7</a:t>
            </a:r>
            <a:r>
              <a:rPr lang="en-US" sz="3200" dirty="0" smtClean="0">
                <a:latin typeface="Frutiger 57Cn"/>
                <a:cs typeface="Frutiger 57Cn"/>
              </a:rPr>
              <a:t>—“</a:t>
            </a:r>
            <a:r>
              <a:rPr lang="en-US" sz="3200" dirty="0">
                <a:latin typeface="Frutiger 57Cn"/>
                <a:cs typeface="Frutiger 57Cn"/>
              </a:rPr>
              <a:t>Ask, and it will be given to you; seek, and you will find; knock, and it will be opened to you.</a:t>
            </a:r>
          </a:p>
          <a:p>
            <a:pPr algn="l"/>
            <a:r>
              <a:rPr lang="en-US" sz="3200" dirty="0">
                <a:latin typeface="Frutiger 57Cn"/>
                <a:cs typeface="Frutiger 57Cn"/>
              </a:rPr>
              <a:t>8  “For everyone who asks receives, and he who seeks finds, and to him who knocks it will be opened.</a:t>
            </a:r>
          </a:p>
          <a:p>
            <a:pPr algn="l"/>
            <a:r>
              <a:rPr lang="en-US" sz="3200" dirty="0">
                <a:latin typeface="Frutiger 57Cn"/>
                <a:cs typeface="Frutiger 57Cn"/>
              </a:rPr>
              <a:t>9  “Or what man is there among you who, if his son asks for bread, will give him a stone?</a:t>
            </a:r>
          </a:p>
          <a:p>
            <a:pPr algn="l"/>
            <a:r>
              <a:rPr lang="en-US" sz="3200" dirty="0">
                <a:latin typeface="Frutiger 57Cn"/>
                <a:cs typeface="Frutiger 57Cn"/>
              </a:rPr>
              <a:t>10  “Or if he asks for a fish, will he give him a serpent?</a:t>
            </a:r>
          </a:p>
          <a:p>
            <a:pPr algn="l"/>
            <a:r>
              <a:rPr lang="en-US" sz="3200" dirty="0">
                <a:latin typeface="Frutiger 57Cn"/>
                <a:cs typeface="Frutiger 57Cn"/>
              </a:rPr>
              <a:t>11  “If you then, being evil, know how to give good gifts to your children, how much more will your Father who is in heaven give good things to those who ask Him</a:t>
            </a:r>
            <a:r>
              <a:rPr lang="en-US" sz="3200" dirty="0" smtClean="0">
                <a:latin typeface="Frutiger 57Cn"/>
                <a:cs typeface="Frutiger 57Cn"/>
              </a:rPr>
              <a:t>!”     Appears in Luke in </a:t>
            </a:r>
            <a:r>
              <a:rPr lang="en-US" sz="3200" dirty="0" smtClean="0">
                <a:solidFill>
                  <a:srgbClr val="FFCC66"/>
                </a:solidFill>
                <a:latin typeface="Frutiger 57Cn"/>
                <a:cs typeface="Frutiger 57Cn"/>
              </a:rPr>
              <a:t>Luke </a:t>
            </a:r>
            <a:r>
              <a:rPr lang="en-US" sz="3200" dirty="0">
                <a:solidFill>
                  <a:srgbClr val="FFCC66"/>
                </a:solidFill>
                <a:latin typeface="Frutiger 57Cn"/>
                <a:cs typeface="Frutiger 57Cn"/>
              </a:rPr>
              <a:t>11:</a:t>
            </a:r>
            <a:r>
              <a:rPr lang="en-US" sz="3200" dirty="0" smtClean="0">
                <a:solidFill>
                  <a:srgbClr val="FFCC66"/>
                </a:solidFill>
                <a:latin typeface="Frutiger 57Cn"/>
                <a:cs typeface="Frutiger 57Cn"/>
              </a:rPr>
              <a:t>9-13 </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5084031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1440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3200" dirty="0" smtClean="0">
              <a:solidFill>
                <a:srgbClr val="FFCC66"/>
              </a:solidFill>
              <a:latin typeface="Frutiger 57Cn"/>
              <a:cs typeface="Frutiger 57Cn"/>
            </a:endParaRPr>
          </a:p>
          <a:p>
            <a:pPr algn="l"/>
            <a:r>
              <a:rPr lang="en-US" sz="3200" dirty="0" smtClean="0">
                <a:solidFill>
                  <a:srgbClr val="FFFFCC"/>
                </a:solidFill>
                <a:latin typeface="Frutiger 57Cn"/>
                <a:cs typeface="Frutiger 57Cn"/>
              </a:rPr>
              <a:t>Matthew </a:t>
            </a:r>
            <a:r>
              <a:rPr lang="en-US" sz="3200" dirty="0">
                <a:solidFill>
                  <a:srgbClr val="FFFFCC"/>
                </a:solidFill>
                <a:latin typeface="Frutiger 57Cn"/>
                <a:cs typeface="Frutiger 57Cn"/>
              </a:rPr>
              <a:t>and Luke took different approaches </a:t>
            </a:r>
            <a:r>
              <a:rPr lang="en-US" sz="3200" dirty="0" smtClean="0">
                <a:solidFill>
                  <a:srgbClr val="FFFFCC"/>
                </a:solidFill>
                <a:latin typeface="Frutiger 57Cn"/>
                <a:cs typeface="Frutiger 57Cn"/>
              </a:rPr>
              <a:t/>
            </a:r>
            <a:br>
              <a:rPr lang="en-US" sz="3200" dirty="0" smtClean="0">
                <a:solidFill>
                  <a:srgbClr val="FFFFCC"/>
                </a:solidFill>
                <a:latin typeface="Frutiger 57Cn"/>
                <a:cs typeface="Frutiger 57Cn"/>
              </a:rPr>
            </a:br>
            <a:r>
              <a:rPr lang="en-US" sz="3200" dirty="0" smtClean="0">
                <a:solidFill>
                  <a:srgbClr val="FFFFCC"/>
                </a:solidFill>
                <a:latin typeface="Frutiger 57Cn"/>
                <a:cs typeface="Frutiger 57Cn"/>
              </a:rPr>
              <a:t>to </a:t>
            </a:r>
            <a:r>
              <a:rPr lang="en-US" sz="3200" dirty="0">
                <a:solidFill>
                  <a:srgbClr val="FFFFCC"/>
                </a:solidFill>
                <a:latin typeface="Frutiger 57Cn"/>
                <a:cs typeface="Frutiger 57Cn"/>
              </a:rPr>
              <a:t>writing their Gospels. </a:t>
            </a:r>
            <a:endParaRPr lang="en-US" sz="3200" dirty="0">
              <a:solidFill>
                <a:srgbClr val="FFFFCC"/>
              </a:solidFill>
              <a:latin typeface="Frutiger 57Cn"/>
              <a:cs typeface="Frutiger 57Cn"/>
            </a:endParaRPr>
          </a:p>
        </p:txBody>
      </p:sp>
      <p:sp>
        <p:nvSpPr>
          <p:cNvPr id="5" name="Rectangle 2"/>
          <p:cNvSpPr>
            <a:spLocks noChangeArrowheads="1"/>
          </p:cNvSpPr>
          <p:nvPr/>
        </p:nvSpPr>
        <p:spPr bwMode="auto">
          <a:xfrm>
            <a:off x="8467" y="11289"/>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Why do we see differences?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824457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914400"/>
            <a:ext cx="82296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Inasmuch as many have taken in hand to set in order a narrative of those things which have been fulfilled among us,</a:t>
            </a:r>
            <a:br>
              <a:rPr lang="en-US" sz="3200" dirty="0">
                <a:latin typeface="Frutiger 57Cn"/>
                <a:cs typeface="Frutiger 57Cn"/>
              </a:rPr>
            </a:br>
            <a:r>
              <a:rPr lang="en-US" sz="3200" dirty="0">
                <a:latin typeface="Frutiger 57Cn"/>
                <a:cs typeface="Frutiger 57Cn"/>
              </a:rPr>
              <a:t>2  just as those who from the beginning were eyewitnesses and ministers of the word delivered them to us,</a:t>
            </a:r>
          </a:p>
          <a:p>
            <a:pPr algn="l"/>
            <a:r>
              <a:rPr lang="en-US" sz="3200" dirty="0" smtClean="0">
                <a:latin typeface="Frutiger 57Cn"/>
                <a:cs typeface="Frutiger 57Cn"/>
              </a:rPr>
              <a:t>3  </a:t>
            </a:r>
            <a:r>
              <a:rPr lang="en-US" sz="3200" dirty="0">
                <a:latin typeface="Frutiger 57Cn"/>
                <a:cs typeface="Frutiger 57Cn"/>
              </a:rPr>
              <a:t>“It seemed good to me also, having had perfect understanding of all things from the very first, to write to you an orderly account, most excellent </a:t>
            </a:r>
            <a:r>
              <a:rPr lang="en-US" sz="3200" dirty="0" err="1">
                <a:latin typeface="Frutiger 57Cn"/>
                <a:cs typeface="Frutiger 57Cn"/>
              </a:rPr>
              <a:t>Theophilus</a:t>
            </a:r>
            <a:r>
              <a:rPr lang="en-US" sz="3200" dirty="0">
                <a:latin typeface="Frutiger 57Cn"/>
                <a:cs typeface="Frutiger 57Cn"/>
              </a:rPr>
              <a:t>, </a:t>
            </a:r>
            <a:br>
              <a:rPr lang="en-US" sz="3200" dirty="0">
                <a:latin typeface="Frutiger 57Cn"/>
                <a:cs typeface="Frutiger 57Cn"/>
              </a:rPr>
            </a:br>
            <a:r>
              <a:rPr lang="en-US" sz="3200" dirty="0">
                <a:latin typeface="Frutiger 57Cn"/>
                <a:cs typeface="Frutiger 57Cn"/>
              </a:rPr>
              <a:t>4  that you may know the certainty of those things in which you were instructed.”</a:t>
            </a:r>
          </a:p>
        </p:txBody>
      </p:sp>
    </p:spTree>
    <p:extLst>
      <p:ext uri="{BB962C8B-B14F-4D97-AF65-F5344CB8AC3E}">
        <p14:creationId xmlns:p14="http://schemas.microsoft.com/office/powerpoint/2010/main" val="3862196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2" name="Picture 1" descr="jpg_papyru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5944938" cy="7315200"/>
          </a:xfrm>
          <a:prstGeom prst="rect">
            <a:avLst/>
          </a:prstGeom>
        </p:spPr>
      </p:pic>
    </p:spTree>
    <p:extLst>
      <p:ext uri="{BB962C8B-B14F-4D97-AF65-F5344CB8AC3E}">
        <p14:creationId xmlns:p14="http://schemas.microsoft.com/office/powerpoint/2010/main" val="1636781818"/>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were Jesus’ credentials?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CC66"/>
                </a:solidFill>
                <a:latin typeface="Frutiger 57Cn"/>
                <a:cs typeface="Frutiger 57Cn"/>
              </a:rPr>
              <a:t>He was of the promised lineage of the Messiah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a:t>
            </a:r>
            <a:r>
              <a:rPr lang="en-US" sz="3200" dirty="0">
                <a:solidFill>
                  <a:srgbClr val="FFCC66"/>
                </a:solidFill>
                <a:latin typeface="Frutiger 57Cn"/>
                <a:cs typeface="Frutiger 57Cn"/>
              </a:rPr>
              <a:t>son of Abraham, son of David, </a:t>
            </a:r>
            <a:r>
              <a:rPr lang="en-US" sz="3200" dirty="0" smtClean="0">
                <a:solidFill>
                  <a:srgbClr val="FFCC66"/>
                </a:solidFill>
                <a:latin typeface="Frutiger 57Cn"/>
                <a:cs typeface="Frutiger 57Cn"/>
              </a:rPr>
              <a:t>son of others</a:t>
            </a:r>
            <a:r>
              <a:rPr lang="en-US" sz="3200" dirty="0">
                <a:solidFill>
                  <a:srgbClr val="FFCC66"/>
                </a:solidFill>
                <a:latin typeface="Frutiger 57Cn"/>
                <a:cs typeface="Frutiger 57Cn"/>
              </a:rPr>
              <a:t>)</a:t>
            </a:r>
          </a:p>
          <a:p>
            <a:r>
              <a:rPr lang="en-US" sz="3200" dirty="0">
                <a:latin typeface="Frutiger 57Cn"/>
                <a:cs typeface="Frutiger 57Cn"/>
              </a:rPr>
              <a:t>Matthew 1, Luke 3</a:t>
            </a:r>
          </a:p>
          <a:p>
            <a:r>
              <a:rPr lang="en-US" sz="1800" dirty="0">
                <a:latin typeface="Frutiger 57Cn"/>
                <a:cs typeface="Frutiger 57Cn"/>
              </a:rPr>
              <a:t> </a:t>
            </a:r>
          </a:p>
        </p:txBody>
      </p:sp>
    </p:spTree>
    <p:extLst>
      <p:ext uri="{BB962C8B-B14F-4D97-AF65-F5344CB8AC3E}">
        <p14:creationId xmlns:p14="http://schemas.microsoft.com/office/powerpoint/2010/main" val="2719256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2" name="Picture 1" descr="isaiah-scro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0600"/>
            <a:ext cx="9096839" cy="4724400"/>
          </a:xfrm>
          <a:prstGeom prst="rect">
            <a:avLst/>
          </a:prstGeom>
        </p:spPr>
      </p:pic>
    </p:spTree>
    <p:extLst>
      <p:ext uri="{BB962C8B-B14F-4D97-AF65-F5344CB8AC3E}">
        <p14:creationId xmlns:p14="http://schemas.microsoft.com/office/powerpoint/2010/main" val="4177516133"/>
      </p:ext>
    </p:extLst>
  </p:cSld>
  <p:clrMapOvr>
    <a:masterClrMapping/>
  </p:clrMapOvr>
  <p:transition xmlns:p14="http://schemas.microsoft.com/office/powerpoint/2010/mai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2" name="Picture 1" descr="Dead-Sea-Scro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749290"/>
          </a:xfrm>
          <a:prstGeom prst="rect">
            <a:avLst/>
          </a:prstGeom>
        </p:spPr>
      </p:pic>
    </p:spTree>
    <p:extLst>
      <p:ext uri="{BB962C8B-B14F-4D97-AF65-F5344CB8AC3E}">
        <p14:creationId xmlns:p14="http://schemas.microsoft.com/office/powerpoint/2010/main" val="3396654096"/>
      </p:ext>
    </p:extLst>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800" b="1" dirty="0" smtClean="0">
                <a:solidFill>
                  <a:schemeClr val="tx2"/>
                </a:solidFill>
                <a:effectLst>
                  <a:outerShdw blurRad="50800" dist="38100" dir="8100000" algn="tr" rotWithShape="0">
                    <a:prstClr val="black">
                      <a:alpha val="40000"/>
                    </a:prstClr>
                  </a:outerShdw>
                </a:effectLst>
                <a:latin typeface="BI Frutiger BoldItalic" charset="0"/>
              </a:rPr>
              <a:t>How is Matthew’s Gospel structured?</a:t>
            </a:r>
            <a:endParaRPr lang="en-US" sz="38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2718565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800" b="1" dirty="0" smtClean="0">
                <a:solidFill>
                  <a:schemeClr val="tx2"/>
                </a:solidFill>
                <a:effectLst>
                  <a:outerShdw blurRad="50800" dist="38100" dir="8100000" algn="tr" rotWithShape="0">
                    <a:prstClr val="black">
                      <a:alpha val="40000"/>
                    </a:prstClr>
                  </a:outerShdw>
                </a:effectLst>
                <a:latin typeface="BI Frutiger BoldItalic" charset="0"/>
              </a:rPr>
              <a:t>How is Matthew’s Gospel structured?</a:t>
            </a:r>
            <a:endParaRPr lang="en-US" sz="38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solidFill>
                  <a:srgbClr val="FFCC66"/>
                </a:solidFill>
                <a:latin typeface="Frutiger 57Cn"/>
                <a:cs typeface="Frutiger 57Cn"/>
              </a:rPr>
              <a:t>Five collections of Jesus Christ’s sayings:</a:t>
            </a:r>
          </a:p>
          <a:p>
            <a:pPr algn="l"/>
            <a:endParaRPr lang="en-US" sz="3200" dirty="0">
              <a:solidFill>
                <a:srgbClr val="FFFFCC"/>
              </a:solidFill>
              <a:latin typeface="Frutiger 57Cn"/>
              <a:cs typeface="Frutiger 57Cn"/>
            </a:endParaRPr>
          </a:p>
          <a:p>
            <a:pPr algn="l"/>
            <a:r>
              <a:rPr lang="en-US" sz="3200" dirty="0" smtClean="0">
                <a:solidFill>
                  <a:srgbClr val="FFFFCC"/>
                </a:solidFill>
                <a:latin typeface="Frutiger 57Cn"/>
                <a:cs typeface="Frutiger 57Cn"/>
              </a:rPr>
              <a:t>The </a:t>
            </a:r>
            <a:r>
              <a:rPr lang="en-US" sz="3200" dirty="0">
                <a:solidFill>
                  <a:srgbClr val="FFFFCC"/>
                </a:solidFill>
                <a:latin typeface="Frutiger 57Cn"/>
                <a:cs typeface="Frutiger 57Cn"/>
              </a:rPr>
              <a:t>sermon on the mount in chapters 5-7. </a:t>
            </a:r>
          </a:p>
          <a:p>
            <a:pPr algn="l"/>
            <a:endParaRPr lang="en-US" sz="3200" dirty="0" smtClean="0">
              <a:solidFill>
                <a:srgbClr val="FFFFCC"/>
              </a:solidFill>
              <a:latin typeface="Frutiger 57Cn"/>
              <a:cs typeface="Frutiger 57Cn"/>
            </a:endParaRPr>
          </a:p>
          <a:p>
            <a:pPr algn="l"/>
            <a:r>
              <a:rPr lang="en-US" sz="3200" dirty="0" smtClean="0">
                <a:solidFill>
                  <a:srgbClr val="FFFFCC"/>
                </a:solidFill>
                <a:latin typeface="Frutiger 57Cn"/>
                <a:cs typeface="Frutiger 57Cn"/>
              </a:rPr>
              <a:t>The </a:t>
            </a:r>
            <a:r>
              <a:rPr lang="en-US" sz="3200" dirty="0">
                <a:solidFill>
                  <a:srgbClr val="FFFFCC"/>
                </a:solidFill>
                <a:latin typeface="Frutiger 57Cn"/>
                <a:cs typeface="Frutiger 57Cn"/>
              </a:rPr>
              <a:t>commission to the 12 disciples in chapter 10. </a:t>
            </a:r>
          </a:p>
          <a:p>
            <a:pPr algn="l"/>
            <a:endParaRPr lang="en-US" sz="3200" dirty="0" smtClean="0">
              <a:solidFill>
                <a:srgbClr val="FFFFCC"/>
              </a:solidFill>
              <a:latin typeface="Frutiger 57Cn"/>
              <a:cs typeface="Frutiger 57Cn"/>
            </a:endParaRPr>
          </a:p>
          <a:p>
            <a:pPr algn="l"/>
            <a:r>
              <a:rPr lang="en-US" sz="3200" dirty="0" smtClean="0">
                <a:solidFill>
                  <a:srgbClr val="FFFFCC"/>
                </a:solidFill>
                <a:latin typeface="Frutiger 57Cn"/>
                <a:cs typeface="Frutiger 57Cn"/>
              </a:rPr>
              <a:t>The </a:t>
            </a:r>
            <a:r>
              <a:rPr lang="en-US" sz="3200" dirty="0">
                <a:solidFill>
                  <a:srgbClr val="FFFFCC"/>
                </a:solidFill>
                <a:latin typeface="Frutiger 57Cn"/>
                <a:cs typeface="Frutiger 57Cn"/>
              </a:rPr>
              <a:t>parables of the kingdom in chapter 13. </a:t>
            </a:r>
          </a:p>
          <a:p>
            <a:pPr algn="l"/>
            <a:endParaRPr lang="en-US" sz="3200" dirty="0" smtClean="0">
              <a:solidFill>
                <a:srgbClr val="FFFFCC"/>
              </a:solidFill>
              <a:latin typeface="Frutiger 57Cn"/>
              <a:cs typeface="Frutiger 57Cn"/>
            </a:endParaRPr>
          </a:p>
          <a:p>
            <a:pPr algn="l"/>
            <a:r>
              <a:rPr lang="en-US" sz="3200" dirty="0" smtClean="0">
                <a:solidFill>
                  <a:srgbClr val="FFFFCC"/>
                </a:solidFill>
                <a:latin typeface="Frutiger 57Cn"/>
                <a:cs typeface="Frutiger 57Cn"/>
              </a:rPr>
              <a:t>The need for </a:t>
            </a:r>
            <a:r>
              <a:rPr lang="en-US" sz="3200" dirty="0">
                <a:solidFill>
                  <a:srgbClr val="FFFFCC"/>
                </a:solidFill>
                <a:latin typeface="Frutiger 57Cn"/>
                <a:cs typeface="Frutiger 57Cn"/>
              </a:rPr>
              <a:t>humility and forgiveness in chapter 18. </a:t>
            </a:r>
          </a:p>
          <a:p>
            <a:pPr algn="l"/>
            <a:endParaRPr lang="en-US" sz="3200" dirty="0" smtClean="0">
              <a:solidFill>
                <a:srgbClr val="FFFFCC"/>
              </a:solidFill>
              <a:latin typeface="Frutiger 57Cn"/>
              <a:cs typeface="Frutiger 57Cn"/>
            </a:endParaRPr>
          </a:p>
          <a:p>
            <a:pPr algn="l"/>
            <a:r>
              <a:rPr lang="en-US" sz="3200" dirty="0" smtClean="0">
                <a:solidFill>
                  <a:srgbClr val="FFFFCC"/>
                </a:solidFill>
                <a:latin typeface="Frutiger 57Cn"/>
                <a:cs typeface="Frutiger 57Cn"/>
              </a:rPr>
              <a:t>The </a:t>
            </a:r>
            <a:r>
              <a:rPr lang="en-US" sz="3200" dirty="0">
                <a:solidFill>
                  <a:srgbClr val="FFFFCC"/>
                </a:solidFill>
                <a:latin typeface="Frutiger 57Cn"/>
                <a:cs typeface="Frutiger 57Cn"/>
              </a:rPr>
              <a:t>Olivet Prophecy in chapters 24-25. </a:t>
            </a:r>
          </a:p>
        </p:txBody>
      </p:sp>
    </p:spTree>
    <p:extLst>
      <p:ext uri="{BB962C8B-B14F-4D97-AF65-F5344CB8AC3E}">
        <p14:creationId xmlns:p14="http://schemas.microsoft.com/office/powerpoint/2010/main" val="3284469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3800" b="1" dirty="0" smtClean="0">
                <a:solidFill>
                  <a:schemeClr val="tx2"/>
                </a:solidFill>
                <a:effectLst>
                  <a:outerShdw blurRad="50800" dist="38100" dir="8100000" algn="tr" rotWithShape="0">
                    <a:prstClr val="black">
                      <a:alpha val="40000"/>
                    </a:prstClr>
                  </a:outerShdw>
                </a:effectLst>
                <a:latin typeface="BI Frutiger BoldItalic" charset="0"/>
              </a:rPr>
              <a:t>How is Matthew’s Gospel structured?</a:t>
            </a:r>
            <a:endParaRPr lang="en-US" sz="38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Matthew 7:28—And so it was, </a:t>
            </a:r>
            <a:r>
              <a:rPr lang="en-US" sz="3200" i="1" dirty="0">
                <a:solidFill>
                  <a:srgbClr val="FFCC66"/>
                </a:solidFill>
                <a:latin typeface="Frutiger 57Cn"/>
                <a:cs typeface="Frutiger 57Cn"/>
              </a:rPr>
              <a:t>when Jesus had ended these sayings . . .</a:t>
            </a:r>
            <a:endParaRPr lang="en-US" sz="3200" dirty="0">
              <a:solidFill>
                <a:srgbClr val="FFCC66"/>
              </a:solidFill>
              <a:latin typeface="Frutiger 57Cn"/>
              <a:cs typeface="Frutiger 57Cn"/>
            </a:endParaRPr>
          </a:p>
          <a:p>
            <a:pPr algn="l"/>
            <a:r>
              <a:rPr lang="en-US" sz="3200" dirty="0">
                <a:latin typeface="Frutiger 57Cn"/>
                <a:cs typeface="Frutiger 57Cn"/>
              </a:rPr>
              <a:t>Matthew 11:1—Now it came to pass, </a:t>
            </a:r>
            <a:r>
              <a:rPr lang="en-US" sz="3200" i="1" dirty="0">
                <a:solidFill>
                  <a:srgbClr val="FFCC66"/>
                </a:solidFill>
                <a:latin typeface="Frutiger 57Cn"/>
                <a:cs typeface="Frutiger 57Cn"/>
              </a:rPr>
              <a:t>when Jesus finished commanding His twelve disciples . . .</a:t>
            </a:r>
            <a:endParaRPr lang="en-US" sz="3200" dirty="0">
              <a:solidFill>
                <a:srgbClr val="FFCC66"/>
              </a:solidFill>
              <a:latin typeface="Frutiger 57Cn"/>
              <a:cs typeface="Frutiger 57Cn"/>
            </a:endParaRPr>
          </a:p>
          <a:p>
            <a:pPr algn="l"/>
            <a:r>
              <a:rPr lang="en-US" sz="3200" dirty="0">
                <a:latin typeface="Frutiger 57Cn"/>
                <a:cs typeface="Frutiger 57Cn"/>
              </a:rPr>
              <a:t>Matthew 13:53—Now it came to pass, </a:t>
            </a:r>
            <a:r>
              <a:rPr lang="en-US" sz="3200" i="1" dirty="0">
                <a:solidFill>
                  <a:srgbClr val="FFCC66"/>
                </a:solidFill>
                <a:latin typeface="Frutiger 57Cn"/>
                <a:cs typeface="Frutiger 57Cn"/>
              </a:rPr>
              <a:t>when Jesus had finished these parables . . .</a:t>
            </a:r>
            <a:endParaRPr lang="en-US" sz="3200" dirty="0">
              <a:solidFill>
                <a:srgbClr val="FFCC66"/>
              </a:solidFill>
              <a:latin typeface="Frutiger 57Cn"/>
              <a:cs typeface="Frutiger 57Cn"/>
            </a:endParaRPr>
          </a:p>
          <a:p>
            <a:pPr algn="l"/>
            <a:r>
              <a:rPr lang="en-US" sz="3200" dirty="0">
                <a:latin typeface="Frutiger 57Cn"/>
                <a:cs typeface="Frutiger 57Cn"/>
              </a:rPr>
              <a:t>Matthew 19:1—Now it came to pass, </a:t>
            </a:r>
            <a:r>
              <a:rPr lang="en-US" sz="3200" i="1" dirty="0">
                <a:solidFill>
                  <a:srgbClr val="FFCC66"/>
                </a:solidFill>
                <a:latin typeface="Frutiger 57Cn"/>
                <a:cs typeface="Frutiger 57Cn"/>
              </a:rPr>
              <a:t>when Jesus had finished these sayings . . .</a:t>
            </a:r>
            <a:endParaRPr lang="en-US" sz="3200" dirty="0">
              <a:solidFill>
                <a:srgbClr val="FFCC66"/>
              </a:solidFill>
              <a:latin typeface="Frutiger 57Cn"/>
              <a:cs typeface="Frutiger 57Cn"/>
            </a:endParaRPr>
          </a:p>
          <a:p>
            <a:pPr algn="l"/>
            <a:r>
              <a:rPr lang="en-US" sz="3200" dirty="0">
                <a:latin typeface="Frutiger 57Cn"/>
                <a:cs typeface="Frutiger 57Cn"/>
              </a:rPr>
              <a:t>Matthew 26:1—Now it came to pass, </a:t>
            </a:r>
            <a:r>
              <a:rPr lang="en-US" sz="3200" i="1" dirty="0">
                <a:solidFill>
                  <a:srgbClr val="FFCC66"/>
                </a:solidFill>
                <a:latin typeface="Frutiger 57Cn"/>
                <a:cs typeface="Frutiger 57Cn"/>
              </a:rPr>
              <a:t>when Jesus had finished all these sayings . . .</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2758604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And </a:t>
            </a:r>
            <a:r>
              <a:rPr lang="en-US" sz="3200" dirty="0">
                <a:latin typeface="Frutiger 57Cn"/>
                <a:cs typeface="Frutiger 57Cn"/>
              </a:rPr>
              <a:t>seeing the multitudes, He went up on a mountain, and when He was seated His disciples came to Him.</a:t>
            </a:r>
          </a:p>
        </p:txBody>
      </p:sp>
      <p:sp>
        <p:nvSpPr>
          <p:cNvPr id="5" name="Rectangle 2"/>
          <p:cNvSpPr>
            <a:spLocks noChangeArrowheads="1"/>
          </p:cNvSpPr>
          <p:nvPr/>
        </p:nvSpPr>
        <p:spPr bwMode="auto">
          <a:xfrm>
            <a:off x="-31044" y="2667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6:17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30956" y="378777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And He came down with them and stood on a level place with a crowd of His disciples and a great multitude of people from all Judea and Jerusalem, and from the seacoast of </a:t>
            </a:r>
            <a:r>
              <a:rPr lang="en-US" sz="3200" dirty="0" err="1">
                <a:latin typeface="Frutiger 57Cn"/>
                <a:cs typeface="Frutiger 57Cn"/>
              </a:rPr>
              <a:t>Tyre</a:t>
            </a:r>
            <a:r>
              <a:rPr lang="en-US" sz="3200" dirty="0">
                <a:latin typeface="Frutiger 57Cn"/>
                <a:cs typeface="Frutiger 57Cn"/>
              </a:rPr>
              <a:t> and Sidon, who came to hear Him and be healed of their </a:t>
            </a:r>
            <a:r>
              <a:rPr lang="en-US" sz="3200" dirty="0" smtClean="0">
                <a:latin typeface="Frutiger 57Cn"/>
                <a:cs typeface="Frutiger 57Cn"/>
              </a:rPr>
              <a:t>diseases . . .</a:t>
            </a:r>
            <a:endParaRPr lang="en-US" sz="3200" dirty="0">
              <a:latin typeface="Frutiger 57Cn"/>
              <a:cs typeface="Frutiger 57Cn"/>
            </a:endParaRPr>
          </a:p>
        </p:txBody>
      </p:sp>
    </p:spTree>
    <p:extLst>
      <p:ext uri="{BB962C8B-B14F-4D97-AF65-F5344CB8AC3E}">
        <p14:creationId xmlns:p14="http://schemas.microsoft.com/office/powerpoint/2010/main" val="1150107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pernaum Greek Orthodox Church from Sea of Galilee, tb0113064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312718" cy="6858000"/>
          </a:xfrm>
          <a:prstGeom prst="rect">
            <a:avLst/>
          </a:prstGeom>
        </p:spPr>
      </p:pic>
    </p:spTree>
    <p:extLst>
      <p:ext uri="{BB962C8B-B14F-4D97-AF65-F5344CB8AC3E}">
        <p14:creationId xmlns:p14="http://schemas.microsoft.com/office/powerpoint/2010/main" val="3741189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5" name="Picture 4" descr="Chorazin panorama from west, tb0411032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7541"/>
            <a:ext cx="10839164" cy="4565060"/>
          </a:xfrm>
          <a:prstGeom prst="rect">
            <a:avLst/>
          </a:prstGeom>
        </p:spPr>
      </p:pic>
    </p:spTree>
    <p:extLst>
      <p:ext uri="{BB962C8B-B14F-4D97-AF65-F5344CB8AC3E}">
        <p14:creationId xmlns:p14="http://schemas.microsoft.com/office/powerpoint/2010/main" val="1105289157"/>
      </p:ext>
    </p:extLst>
  </p:cSld>
  <p:clrMapOvr>
    <a:masterClrMapping/>
  </p:clrMapOvr>
  <p:transition xmlns:p14="http://schemas.microsoft.com/office/powerpoint/2010/mai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59986228"/>
      </p:ext>
    </p:extLst>
  </p:cSld>
  <p:clrMapOvr>
    <a:masterClrMapping/>
  </p:clrMapOvr>
  <p:transition xmlns:p14="http://schemas.microsoft.com/office/powerpoint/2010/mai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6:13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And </a:t>
            </a:r>
            <a:r>
              <a:rPr lang="en-US" sz="3200" dirty="0">
                <a:latin typeface="Frutiger 57Cn"/>
                <a:cs typeface="Frutiger 57Cn"/>
              </a:rPr>
              <a:t>when it was day, He called His disciples to Himself; and </a:t>
            </a:r>
            <a:r>
              <a:rPr lang="en-US" sz="3200" i="1" dirty="0">
                <a:latin typeface="Frutiger 57Cn"/>
                <a:cs typeface="Frutiger 57Cn"/>
              </a:rPr>
              <a:t>from them</a:t>
            </a:r>
            <a:r>
              <a:rPr lang="en-US" sz="3200" dirty="0">
                <a:latin typeface="Frutiger 57Cn"/>
                <a:cs typeface="Frutiger 57Cn"/>
              </a:rPr>
              <a:t> He chose twelve whom He also named apostles . . .</a:t>
            </a:r>
          </a:p>
        </p:txBody>
      </p:sp>
    </p:spTree>
    <p:extLst>
      <p:ext uri="{BB962C8B-B14F-4D97-AF65-F5344CB8AC3E}">
        <p14:creationId xmlns:p14="http://schemas.microsoft.com/office/powerpoint/2010/main" val="1550761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were Jesus’ credentials?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CC66"/>
                </a:solidFill>
                <a:latin typeface="Frutiger 57Cn"/>
                <a:cs typeface="Frutiger 57Cn"/>
              </a:rPr>
              <a:t>He was of the promised lineage of the Messiah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a:t>
            </a:r>
            <a:r>
              <a:rPr lang="en-US" sz="3200" dirty="0">
                <a:solidFill>
                  <a:srgbClr val="FFCC66"/>
                </a:solidFill>
                <a:latin typeface="Frutiger 57Cn"/>
                <a:cs typeface="Frutiger 57Cn"/>
              </a:rPr>
              <a:t>son of Abraham, son of David, </a:t>
            </a:r>
            <a:r>
              <a:rPr lang="en-US" sz="3200" dirty="0" smtClean="0">
                <a:solidFill>
                  <a:srgbClr val="FFCC66"/>
                </a:solidFill>
                <a:latin typeface="Frutiger 57Cn"/>
                <a:cs typeface="Frutiger 57Cn"/>
              </a:rPr>
              <a:t>son of others</a:t>
            </a:r>
            <a:r>
              <a:rPr lang="en-US" sz="3200" dirty="0">
                <a:solidFill>
                  <a:srgbClr val="FFCC66"/>
                </a:solidFill>
                <a:latin typeface="Frutiger 57Cn"/>
                <a:cs typeface="Frutiger 57Cn"/>
              </a:rPr>
              <a:t>)</a:t>
            </a:r>
          </a:p>
          <a:p>
            <a:r>
              <a:rPr lang="en-US" sz="3200" dirty="0">
                <a:latin typeface="Frutiger 57Cn"/>
                <a:cs typeface="Frutiger 57Cn"/>
              </a:rPr>
              <a:t>Matthew 1, Luke 3</a:t>
            </a:r>
          </a:p>
          <a:p>
            <a:r>
              <a:rPr lang="en-US" sz="1800" dirty="0">
                <a:latin typeface="Frutiger 57Cn"/>
                <a:cs typeface="Frutiger 57Cn"/>
              </a:rPr>
              <a:t> </a:t>
            </a:r>
          </a:p>
          <a:p>
            <a:r>
              <a:rPr lang="en-US" sz="3200" dirty="0">
                <a:solidFill>
                  <a:srgbClr val="FFCC66"/>
                </a:solidFill>
                <a:latin typeface="Frutiger 57Cn"/>
                <a:cs typeface="Frutiger 57Cn"/>
              </a:rPr>
              <a:t>His birth was divinely foretold by angels</a:t>
            </a:r>
          </a:p>
          <a:p>
            <a:r>
              <a:rPr lang="en-US" sz="3200" dirty="0">
                <a:latin typeface="Frutiger 57Cn"/>
                <a:cs typeface="Frutiger 57Cn"/>
              </a:rPr>
              <a:t>Matthew 1, Luke 1</a:t>
            </a:r>
          </a:p>
          <a:p>
            <a:r>
              <a:rPr lang="en-US" sz="1800" dirty="0">
                <a:latin typeface="Frutiger 57Cn"/>
                <a:cs typeface="Frutiger 57Cn"/>
              </a:rPr>
              <a:t> </a:t>
            </a:r>
          </a:p>
        </p:txBody>
      </p:sp>
    </p:spTree>
    <p:extLst>
      <p:ext uri="{BB962C8B-B14F-4D97-AF65-F5344CB8AC3E}">
        <p14:creationId xmlns:p14="http://schemas.microsoft.com/office/powerpoint/2010/main" val="39380355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6:13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And </a:t>
            </a:r>
            <a:r>
              <a:rPr lang="en-US" sz="3200" dirty="0">
                <a:latin typeface="Frutiger 57Cn"/>
                <a:cs typeface="Frutiger 57Cn"/>
              </a:rPr>
              <a:t>when it was day, He called His disciples to Himself; and </a:t>
            </a:r>
            <a:r>
              <a:rPr lang="en-US" sz="3200" i="1" dirty="0">
                <a:latin typeface="Frutiger 57Cn"/>
                <a:cs typeface="Frutiger 57Cn"/>
              </a:rPr>
              <a:t>from them</a:t>
            </a:r>
            <a:r>
              <a:rPr lang="en-US" sz="3200" dirty="0">
                <a:latin typeface="Frutiger 57Cn"/>
                <a:cs typeface="Frutiger 57Cn"/>
              </a:rPr>
              <a:t> He chose twelve whom He also named apostles . . </a:t>
            </a:r>
            <a:r>
              <a:rPr lang="en-US" sz="3200" dirty="0" smtClean="0">
                <a:latin typeface="Frutiger 57Cn"/>
                <a:cs typeface="Frutiger 57Cn"/>
              </a:rPr>
              <a:t>.</a:t>
            </a:r>
          </a:p>
          <a:p>
            <a:pPr algn="l"/>
            <a:endParaRPr lang="en-US" sz="1200" dirty="0" smtClean="0">
              <a:latin typeface="Frutiger 57Cn"/>
              <a:cs typeface="Frutiger 57Cn"/>
            </a:endParaRPr>
          </a:p>
          <a:p>
            <a:pPr algn="l"/>
            <a:r>
              <a:rPr lang="en-US" sz="3200" dirty="0" smtClean="0">
                <a:latin typeface="Frutiger 57Cn"/>
                <a:cs typeface="Frutiger 57Cn"/>
              </a:rPr>
              <a:t>“Apostle” = messenger, one sent with a message</a:t>
            </a:r>
            <a:endParaRPr lang="en-US" sz="3200" dirty="0">
              <a:latin typeface="Frutiger 57Cn"/>
              <a:cs typeface="Frutiger 57Cn"/>
            </a:endParaRPr>
          </a:p>
        </p:txBody>
      </p:sp>
    </p:spTree>
    <p:extLst>
      <p:ext uri="{BB962C8B-B14F-4D97-AF65-F5344CB8AC3E}">
        <p14:creationId xmlns:p14="http://schemas.microsoft.com/office/powerpoint/2010/main" val="3970587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6:13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And </a:t>
            </a:r>
            <a:r>
              <a:rPr lang="en-US" sz="3200" dirty="0">
                <a:latin typeface="Frutiger 57Cn"/>
                <a:cs typeface="Frutiger 57Cn"/>
              </a:rPr>
              <a:t>when it was day, He called His disciples to Himself; and </a:t>
            </a:r>
            <a:r>
              <a:rPr lang="en-US" sz="3200" i="1" dirty="0">
                <a:latin typeface="Frutiger 57Cn"/>
                <a:cs typeface="Frutiger 57Cn"/>
              </a:rPr>
              <a:t>from them</a:t>
            </a:r>
            <a:r>
              <a:rPr lang="en-US" sz="3200" dirty="0">
                <a:latin typeface="Frutiger 57Cn"/>
                <a:cs typeface="Frutiger 57Cn"/>
              </a:rPr>
              <a:t> He chose twelve whom He also named apostles . . </a:t>
            </a:r>
            <a:r>
              <a:rPr lang="en-US" sz="3200" dirty="0" smtClean="0">
                <a:latin typeface="Frutiger 57Cn"/>
                <a:cs typeface="Frutiger 57Cn"/>
              </a:rPr>
              <a:t>.</a:t>
            </a:r>
          </a:p>
          <a:p>
            <a:pPr algn="l"/>
            <a:endParaRPr lang="en-US" sz="1200" dirty="0" smtClean="0">
              <a:latin typeface="Frutiger 57Cn"/>
              <a:cs typeface="Frutiger 57Cn"/>
            </a:endParaRPr>
          </a:p>
          <a:p>
            <a:pPr algn="l"/>
            <a:r>
              <a:rPr lang="en-US" sz="3200" dirty="0" smtClean="0">
                <a:latin typeface="Frutiger 57Cn"/>
                <a:cs typeface="Frutiger 57Cn"/>
              </a:rPr>
              <a:t>“Apostle” = messenger, one sent with a message</a:t>
            </a:r>
            <a:endParaRPr lang="en-US" sz="3200" dirty="0">
              <a:latin typeface="Frutiger 57Cn"/>
              <a:cs typeface="Frutiger 57Cn"/>
            </a:endParaRPr>
          </a:p>
        </p:txBody>
      </p:sp>
      <p:sp>
        <p:nvSpPr>
          <p:cNvPr id="5" name="Rectangle 2"/>
          <p:cNvSpPr>
            <a:spLocks noChangeArrowheads="1"/>
          </p:cNvSpPr>
          <p:nvPr/>
        </p:nvSpPr>
        <p:spPr bwMode="auto">
          <a:xfrm>
            <a:off x="0" y="3276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10:1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3973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After </a:t>
            </a:r>
            <a:r>
              <a:rPr lang="en-US" sz="3200" dirty="0">
                <a:latin typeface="Frutiger 57Cn"/>
                <a:cs typeface="Frutiger 57Cn"/>
              </a:rPr>
              <a:t>these things the Lord appointed </a:t>
            </a:r>
            <a:r>
              <a:rPr lang="en-US" sz="3200" i="1" dirty="0">
                <a:latin typeface="Frutiger 57Cn"/>
                <a:cs typeface="Frutiger 57Cn"/>
              </a:rPr>
              <a:t>seventy others also,</a:t>
            </a:r>
            <a:r>
              <a:rPr lang="en-US" sz="3200" dirty="0">
                <a:latin typeface="Frutiger 57Cn"/>
                <a:cs typeface="Frutiger 57Cn"/>
              </a:rPr>
              <a:t> and sent them two by two before His face into every city and place where He Himself was about to go. </a:t>
            </a:r>
            <a:endParaRPr lang="en-US" sz="3200" dirty="0" smtClean="0">
              <a:latin typeface="Frutiger 57Cn"/>
              <a:cs typeface="Frutiger 57Cn"/>
            </a:endParaRPr>
          </a:p>
        </p:txBody>
      </p:sp>
    </p:spTree>
    <p:extLst>
      <p:ext uri="{BB962C8B-B14F-4D97-AF65-F5344CB8AC3E}">
        <p14:creationId xmlns:p14="http://schemas.microsoft.com/office/powerpoint/2010/main" val="312489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1:15, 21-23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609600" y="1131888"/>
            <a:ext cx="85344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And </a:t>
            </a:r>
            <a:r>
              <a:rPr lang="en-US" sz="3200" dirty="0">
                <a:latin typeface="Frutiger 57Cn"/>
                <a:cs typeface="Frutiger 57Cn"/>
              </a:rPr>
              <a:t>in those days Peter stood up in the midst of the disciples (altogether the number of names was about a hundred and twenty), and said . . . </a:t>
            </a:r>
          </a:p>
          <a:p>
            <a:pPr algn="l"/>
            <a:r>
              <a:rPr lang="en-US" sz="3200" dirty="0" smtClean="0">
                <a:latin typeface="Frutiger 57Cn"/>
                <a:cs typeface="Frutiger 57Cn"/>
              </a:rPr>
              <a:t>21  “</a:t>
            </a:r>
            <a:r>
              <a:rPr lang="en-US" sz="3200" dirty="0">
                <a:latin typeface="Frutiger 57Cn"/>
                <a:cs typeface="Frutiger 57Cn"/>
              </a:rPr>
              <a:t>of these men who have accompanied us all the time that the Lord Jesus went in and out among us,</a:t>
            </a:r>
          </a:p>
          <a:p>
            <a:pPr algn="l"/>
            <a:r>
              <a:rPr lang="en-US" sz="3200" dirty="0">
                <a:latin typeface="Frutiger 57Cn"/>
                <a:cs typeface="Frutiger 57Cn"/>
              </a:rPr>
              <a:t>22  “beginning from the baptism of John to that day when He was taken up from us, one of these must become a witness with us of His resurrection.”</a:t>
            </a:r>
          </a:p>
          <a:p>
            <a:pPr algn="l"/>
            <a:r>
              <a:rPr lang="en-US" sz="3200" dirty="0">
                <a:latin typeface="Frutiger 57Cn"/>
                <a:cs typeface="Frutiger 57Cn"/>
              </a:rPr>
              <a:t>23  And they proposed two: Joseph called </a:t>
            </a:r>
            <a:r>
              <a:rPr lang="en-US" sz="3200" dirty="0" err="1">
                <a:latin typeface="Frutiger 57Cn"/>
                <a:cs typeface="Frutiger 57Cn"/>
              </a:rPr>
              <a:t>Barsabas</a:t>
            </a:r>
            <a:r>
              <a:rPr lang="en-US" sz="3200" dirty="0">
                <a:latin typeface="Frutiger 57Cn"/>
                <a:cs typeface="Frutiger 57Cn"/>
              </a:rPr>
              <a:t>, who was surnamed Justus, and Matthias.</a:t>
            </a:r>
          </a:p>
        </p:txBody>
      </p:sp>
    </p:spTree>
    <p:extLst>
      <p:ext uri="{BB962C8B-B14F-4D97-AF65-F5344CB8AC3E}">
        <p14:creationId xmlns:p14="http://schemas.microsoft.com/office/powerpoint/2010/main" val="3786784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And </a:t>
            </a:r>
            <a:r>
              <a:rPr lang="en-US" sz="3200" dirty="0">
                <a:latin typeface="Frutiger 57Cn"/>
                <a:cs typeface="Frutiger 57Cn"/>
              </a:rPr>
              <a:t>seeing the multitudes, He went up on a mountain, and when He was seated His disciples came to Him.</a:t>
            </a:r>
          </a:p>
        </p:txBody>
      </p:sp>
    </p:spTree>
    <p:extLst>
      <p:ext uri="{BB962C8B-B14F-4D97-AF65-F5344CB8AC3E}">
        <p14:creationId xmlns:p14="http://schemas.microsoft.com/office/powerpoint/2010/main" val="1633836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And </a:t>
            </a:r>
            <a:r>
              <a:rPr lang="en-US" sz="3200" dirty="0">
                <a:latin typeface="Frutiger 57Cn"/>
                <a:cs typeface="Frutiger 57Cn"/>
              </a:rPr>
              <a:t>seeing the multitudes, He went up on a mountain, and when He was seated His disciples came to Him.</a:t>
            </a:r>
          </a:p>
        </p:txBody>
      </p:sp>
      <p:sp>
        <p:nvSpPr>
          <p:cNvPr id="5" name="Rectangle 2"/>
          <p:cNvSpPr>
            <a:spLocks noChangeArrowheads="1"/>
          </p:cNvSpPr>
          <p:nvPr/>
        </p:nvSpPr>
        <p:spPr bwMode="auto">
          <a:xfrm>
            <a:off x="0" y="271976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7:28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84054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28  And so it was, when Jesus had ended these sayings, that </a:t>
            </a:r>
            <a:r>
              <a:rPr lang="en-US" sz="3200" i="1" dirty="0">
                <a:latin typeface="Frutiger 57Cn"/>
                <a:cs typeface="Frutiger 57Cn"/>
              </a:rPr>
              <a:t>the people</a:t>
            </a:r>
            <a:r>
              <a:rPr lang="en-US" sz="3200" dirty="0">
                <a:latin typeface="Frutiger 57Cn"/>
                <a:cs typeface="Frutiger 57Cn"/>
              </a:rPr>
              <a:t> were astonished at His </a:t>
            </a:r>
            <a:r>
              <a:rPr lang="en-US" sz="3200" dirty="0" smtClean="0">
                <a:latin typeface="Frutiger 57Cn"/>
                <a:cs typeface="Frutiger 57Cn"/>
              </a:rPr>
              <a:t>teaching . . .</a:t>
            </a:r>
            <a:endParaRPr lang="en-US" sz="3200" dirty="0">
              <a:latin typeface="Frutiger 57Cn"/>
              <a:cs typeface="Frutiger 57Cn"/>
            </a:endParaRPr>
          </a:p>
        </p:txBody>
      </p:sp>
    </p:spTree>
    <p:extLst>
      <p:ext uri="{BB962C8B-B14F-4D97-AF65-F5344CB8AC3E}">
        <p14:creationId xmlns:p14="http://schemas.microsoft.com/office/powerpoint/2010/main" val="3623068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6:17-20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And He came down with them and stood on a level place with a crowd of His disciples </a:t>
            </a:r>
            <a:r>
              <a:rPr lang="en-US" sz="3200" i="1" dirty="0">
                <a:latin typeface="Frutiger 57Cn"/>
                <a:cs typeface="Frutiger 57Cn"/>
              </a:rPr>
              <a:t>and</a:t>
            </a:r>
            <a:r>
              <a:rPr lang="en-US" sz="3200" dirty="0">
                <a:latin typeface="Frutiger 57Cn"/>
                <a:cs typeface="Frutiger 57Cn"/>
              </a:rPr>
              <a:t> </a:t>
            </a:r>
            <a:r>
              <a:rPr lang="en-US" sz="3200" i="1" dirty="0">
                <a:latin typeface="Frutiger 57Cn"/>
                <a:cs typeface="Frutiger 57Cn"/>
              </a:rPr>
              <a:t>a great multitude of people</a:t>
            </a:r>
            <a:r>
              <a:rPr lang="en-US" sz="3200" dirty="0">
                <a:latin typeface="Frutiger 57Cn"/>
                <a:cs typeface="Frutiger 57Cn"/>
              </a:rPr>
              <a:t> from all Judea and Jerusalem, and from the seacoast of </a:t>
            </a:r>
            <a:r>
              <a:rPr lang="en-US" sz="3200" dirty="0" err="1">
                <a:latin typeface="Frutiger 57Cn"/>
                <a:cs typeface="Frutiger 57Cn"/>
              </a:rPr>
              <a:t>Tyre</a:t>
            </a:r>
            <a:r>
              <a:rPr lang="en-US" sz="3200" dirty="0">
                <a:latin typeface="Frutiger 57Cn"/>
                <a:cs typeface="Frutiger 57Cn"/>
              </a:rPr>
              <a:t> and Sidon, </a:t>
            </a:r>
            <a:r>
              <a:rPr lang="en-US" sz="3200" i="1" dirty="0">
                <a:latin typeface="Frutiger 57Cn"/>
                <a:cs typeface="Frutiger 57Cn"/>
              </a:rPr>
              <a:t>who came to hear Him and be healed</a:t>
            </a:r>
            <a:r>
              <a:rPr lang="en-US" sz="3200" dirty="0">
                <a:latin typeface="Frutiger 57Cn"/>
                <a:cs typeface="Frutiger 57Cn"/>
              </a:rPr>
              <a:t> of their diseases,</a:t>
            </a:r>
          </a:p>
          <a:p>
            <a:pPr algn="l"/>
            <a:r>
              <a:rPr lang="en-US" sz="3200" dirty="0">
                <a:latin typeface="Frutiger 57Cn"/>
                <a:cs typeface="Frutiger 57Cn"/>
              </a:rPr>
              <a:t>18  as well as those who were tormented with unclean spirits. And they were healed.</a:t>
            </a:r>
          </a:p>
          <a:p>
            <a:pPr algn="l"/>
            <a:r>
              <a:rPr lang="en-US" sz="3200" dirty="0">
                <a:latin typeface="Frutiger 57Cn"/>
                <a:cs typeface="Frutiger 57Cn"/>
              </a:rPr>
              <a:t>19  And </a:t>
            </a:r>
            <a:r>
              <a:rPr lang="en-US" sz="3200" i="1" dirty="0">
                <a:latin typeface="Frutiger 57Cn"/>
                <a:cs typeface="Frutiger 57Cn"/>
              </a:rPr>
              <a:t>the whole multitude </a:t>
            </a:r>
            <a:r>
              <a:rPr lang="en-US" sz="3200" dirty="0">
                <a:latin typeface="Frutiger 57Cn"/>
                <a:cs typeface="Frutiger 57Cn"/>
              </a:rPr>
              <a:t>sought to touch Him, for power went out from Him and healed them all.</a:t>
            </a:r>
          </a:p>
          <a:p>
            <a:pPr algn="l"/>
            <a:r>
              <a:rPr lang="en-US" sz="3200" dirty="0">
                <a:latin typeface="Frutiger 57Cn"/>
                <a:cs typeface="Frutiger 57Cn"/>
              </a:rPr>
              <a:t>20  Then He lifted up His eyes toward His disciples, and said . . .</a:t>
            </a:r>
          </a:p>
        </p:txBody>
      </p:sp>
    </p:spTree>
    <p:extLst>
      <p:ext uri="{BB962C8B-B14F-4D97-AF65-F5344CB8AC3E}">
        <p14:creationId xmlns:p14="http://schemas.microsoft.com/office/powerpoint/2010/main" val="3492778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421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spTree>
    <p:extLst>
      <p:ext uri="{BB962C8B-B14F-4D97-AF65-F5344CB8AC3E}">
        <p14:creationId xmlns:p14="http://schemas.microsoft.com/office/powerpoint/2010/main" val="1291616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were Jesus’ credentials?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CC66"/>
                </a:solidFill>
                <a:latin typeface="Frutiger 57Cn"/>
                <a:cs typeface="Frutiger 57Cn"/>
              </a:rPr>
              <a:t>He was of the promised lineage of the Messiah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a:t>
            </a:r>
            <a:r>
              <a:rPr lang="en-US" sz="3200" dirty="0">
                <a:solidFill>
                  <a:srgbClr val="FFCC66"/>
                </a:solidFill>
                <a:latin typeface="Frutiger 57Cn"/>
                <a:cs typeface="Frutiger 57Cn"/>
              </a:rPr>
              <a:t>son of Abraham, son of David, </a:t>
            </a:r>
            <a:r>
              <a:rPr lang="en-US" sz="3200" dirty="0" smtClean="0">
                <a:solidFill>
                  <a:srgbClr val="FFCC66"/>
                </a:solidFill>
                <a:latin typeface="Frutiger 57Cn"/>
                <a:cs typeface="Frutiger 57Cn"/>
              </a:rPr>
              <a:t>son of others</a:t>
            </a:r>
            <a:r>
              <a:rPr lang="en-US" sz="3200" dirty="0">
                <a:solidFill>
                  <a:srgbClr val="FFCC66"/>
                </a:solidFill>
                <a:latin typeface="Frutiger 57Cn"/>
                <a:cs typeface="Frutiger 57Cn"/>
              </a:rPr>
              <a:t>)</a:t>
            </a:r>
          </a:p>
          <a:p>
            <a:r>
              <a:rPr lang="en-US" sz="3200" dirty="0">
                <a:latin typeface="Frutiger 57Cn"/>
                <a:cs typeface="Frutiger 57Cn"/>
              </a:rPr>
              <a:t>Matthew 1, Luke 3</a:t>
            </a:r>
          </a:p>
          <a:p>
            <a:r>
              <a:rPr lang="en-US" sz="1800" dirty="0">
                <a:latin typeface="Frutiger 57Cn"/>
                <a:cs typeface="Frutiger 57Cn"/>
              </a:rPr>
              <a:t> </a:t>
            </a:r>
          </a:p>
          <a:p>
            <a:r>
              <a:rPr lang="en-US" sz="3200" dirty="0">
                <a:solidFill>
                  <a:srgbClr val="FFCC66"/>
                </a:solidFill>
                <a:latin typeface="Frutiger 57Cn"/>
                <a:cs typeface="Frutiger 57Cn"/>
              </a:rPr>
              <a:t>His birth was divinely foretold by angels</a:t>
            </a:r>
          </a:p>
          <a:p>
            <a:r>
              <a:rPr lang="en-US" sz="3200" dirty="0">
                <a:latin typeface="Frutiger 57Cn"/>
                <a:cs typeface="Frutiger 57Cn"/>
              </a:rPr>
              <a:t>Matthew 1, Luke 1</a:t>
            </a:r>
          </a:p>
          <a:p>
            <a:r>
              <a:rPr lang="en-US" sz="1800" dirty="0">
                <a:latin typeface="Frutiger 57Cn"/>
                <a:cs typeface="Frutiger 57Cn"/>
              </a:rPr>
              <a:t> </a:t>
            </a:r>
          </a:p>
          <a:p>
            <a:r>
              <a:rPr lang="en-US" sz="3200" dirty="0">
                <a:solidFill>
                  <a:srgbClr val="FFCC66"/>
                </a:solidFill>
                <a:latin typeface="Frutiger 57Cn"/>
                <a:cs typeface="Frutiger 57Cn"/>
              </a:rPr>
              <a:t>He was the fulfillment of prophecy</a:t>
            </a:r>
          </a:p>
          <a:p>
            <a:r>
              <a:rPr lang="en-US" sz="3200" dirty="0">
                <a:latin typeface="Frutiger 57Cn"/>
                <a:cs typeface="Frutiger 57Cn"/>
              </a:rPr>
              <a:t>Matthew 2, 3, Luke 2, 3</a:t>
            </a:r>
          </a:p>
          <a:p>
            <a:r>
              <a:rPr lang="en-US" sz="1800" dirty="0">
                <a:latin typeface="Frutiger 57Cn"/>
                <a:cs typeface="Frutiger 57Cn"/>
              </a:rPr>
              <a:t> </a:t>
            </a:r>
          </a:p>
        </p:txBody>
      </p:sp>
    </p:spTree>
    <p:extLst>
      <p:ext uri="{BB962C8B-B14F-4D97-AF65-F5344CB8AC3E}">
        <p14:creationId xmlns:p14="http://schemas.microsoft.com/office/powerpoint/2010/main" val="4278311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000" b="1" dirty="0" smtClean="0">
                <a:solidFill>
                  <a:schemeClr val="tx2"/>
                </a:solidFill>
                <a:effectLst>
                  <a:outerShdw blurRad="50800" dist="38100" dir="8100000" algn="tr" rotWithShape="0">
                    <a:prstClr val="black">
                      <a:alpha val="40000"/>
                    </a:prstClr>
                  </a:outerShdw>
                </a:effectLst>
                <a:latin typeface="BI Frutiger BoldItalic" charset="0"/>
              </a:rPr>
              <a:t>What were Jesus’ credentials?</a:t>
            </a:r>
            <a:endParaRPr lang="en-US" sz="40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152400" y="1131888"/>
            <a:ext cx="88392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CC66"/>
                </a:solidFill>
                <a:latin typeface="Frutiger 57Cn"/>
                <a:cs typeface="Frutiger 57Cn"/>
              </a:rPr>
              <a:t>He was of the promised lineage of the Messiah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a:t>
            </a:r>
            <a:r>
              <a:rPr lang="en-US" sz="3200" dirty="0">
                <a:solidFill>
                  <a:srgbClr val="FFCC66"/>
                </a:solidFill>
                <a:latin typeface="Frutiger 57Cn"/>
                <a:cs typeface="Frutiger 57Cn"/>
              </a:rPr>
              <a:t>son of Abraham, son of David, </a:t>
            </a:r>
            <a:r>
              <a:rPr lang="en-US" sz="3200" dirty="0" smtClean="0">
                <a:solidFill>
                  <a:srgbClr val="FFCC66"/>
                </a:solidFill>
                <a:latin typeface="Frutiger 57Cn"/>
                <a:cs typeface="Frutiger 57Cn"/>
              </a:rPr>
              <a:t>son of others</a:t>
            </a:r>
            <a:r>
              <a:rPr lang="en-US" sz="3200" dirty="0">
                <a:solidFill>
                  <a:srgbClr val="FFCC66"/>
                </a:solidFill>
                <a:latin typeface="Frutiger 57Cn"/>
                <a:cs typeface="Frutiger 57Cn"/>
              </a:rPr>
              <a:t>)</a:t>
            </a:r>
          </a:p>
          <a:p>
            <a:r>
              <a:rPr lang="en-US" sz="3200" dirty="0">
                <a:latin typeface="Frutiger 57Cn"/>
                <a:cs typeface="Frutiger 57Cn"/>
              </a:rPr>
              <a:t>Matthew 1, Luke 3</a:t>
            </a:r>
          </a:p>
          <a:p>
            <a:r>
              <a:rPr lang="en-US" sz="1800" dirty="0">
                <a:latin typeface="Frutiger 57Cn"/>
                <a:cs typeface="Frutiger 57Cn"/>
              </a:rPr>
              <a:t> </a:t>
            </a:r>
          </a:p>
          <a:p>
            <a:r>
              <a:rPr lang="en-US" sz="3200" dirty="0">
                <a:solidFill>
                  <a:srgbClr val="FFCC66"/>
                </a:solidFill>
                <a:latin typeface="Frutiger 57Cn"/>
                <a:cs typeface="Frutiger 57Cn"/>
              </a:rPr>
              <a:t>His birth was divinely foretold by angels</a:t>
            </a:r>
          </a:p>
          <a:p>
            <a:r>
              <a:rPr lang="en-US" sz="3200" dirty="0">
                <a:latin typeface="Frutiger 57Cn"/>
                <a:cs typeface="Frutiger 57Cn"/>
              </a:rPr>
              <a:t>Matthew 1, Luke 1</a:t>
            </a:r>
          </a:p>
          <a:p>
            <a:r>
              <a:rPr lang="en-US" sz="1800" dirty="0">
                <a:latin typeface="Frutiger 57Cn"/>
                <a:cs typeface="Frutiger 57Cn"/>
              </a:rPr>
              <a:t> </a:t>
            </a:r>
          </a:p>
          <a:p>
            <a:r>
              <a:rPr lang="en-US" sz="3200" dirty="0">
                <a:solidFill>
                  <a:srgbClr val="FFCC66"/>
                </a:solidFill>
                <a:latin typeface="Frutiger 57Cn"/>
                <a:cs typeface="Frutiger 57Cn"/>
              </a:rPr>
              <a:t>He was the fulfillment of prophecy</a:t>
            </a:r>
          </a:p>
          <a:p>
            <a:r>
              <a:rPr lang="en-US" sz="3200" dirty="0">
                <a:latin typeface="Frutiger 57Cn"/>
                <a:cs typeface="Frutiger 57Cn"/>
              </a:rPr>
              <a:t>Matthew 2, 3, Luke 2, 3</a:t>
            </a:r>
          </a:p>
          <a:p>
            <a:r>
              <a:rPr lang="en-US" sz="1800" dirty="0">
                <a:latin typeface="Frutiger 57Cn"/>
                <a:cs typeface="Frutiger 57Cn"/>
              </a:rPr>
              <a:t> </a:t>
            </a:r>
          </a:p>
          <a:p>
            <a:r>
              <a:rPr lang="en-US" sz="3200" dirty="0">
                <a:solidFill>
                  <a:srgbClr val="FFCC66"/>
                </a:solidFill>
                <a:latin typeface="Frutiger 57Cn"/>
                <a:cs typeface="Frutiger 57Cn"/>
              </a:rPr>
              <a:t>He had been preceded by John the Baptist, “Elijah”</a:t>
            </a:r>
          </a:p>
          <a:p>
            <a:r>
              <a:rPr lang="en-US" sz="3200" dirty="0">
                <a:latin typeface="Frutiger 57Cn"/>
                <a:cs typeface="Frutiger 57Cn"/>
              </a:rPr>
              <a:t>Matthew 3, Luke 3</a:t>
            </a:r>
          </a:p>
          <a:p>
            <a:r>
              <a:rPr lang="en-US" sz="1800" dirty="0">
                <a:latin typeface="Frutiger 57Cn"/>
                <a:cs typeface="Frutiger 57Cn"/>
              </a:rPr>
              <a:t> </a:t>
            </a:r>
          </a:p>
          <a:p>
            <a:endParaRPr lang="en-US" sz="3200" dirty="0">
              <a:latin typeface="Frutiger 57Cn"/>
              <a:cs typeface="Frutiger 57Cn"/>
            </a:endParaRPr>
          </a:p>
        </p:txBody>
      </p:sp>
    </p:spTree>
    <p:extLst>
      <p:ext uri="{BB962C8B-B14F-4D97-AF65-F5344CB8AC3E}">
        <p14:creationId xmlns:p14="http://schemas.microsoft.com/office/powerpoint/2010/main" val="3719607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48321</TotalTime>
  <Words>2567</Words>
  <Application>Microsoft Macintosh PowerPoint</Application>
  <PresentationFormat>On-screen Show (4:3)</PresentationFormat>
  <Paragraphs>319</Paragraphs>
  <Slides>77</Slides>
  <Notes>71</Notes>
  <HiddenSlides>0</HiddenSlides>
  <MMClips>0</MMClips>
  <ScaleCrop>false</ScaleCrop>
  <HeadingPairs>
    <vt:vector size="4" baseType="variant">
      <vt:variant>
        <vt:lpstr>Theme</vt:lpstr>
      </vt:variant>
      <vt:variant>
        <vt:i4>3</vt:i4>
      </vt:variant>
      <vt:variant>
        <vt:lpstr>Slide Titles</vt:lpstr>
      </vt:variant>
      <vt:variant>
        <vt:i4>77</vt:i4>
      </vt:variant>
    </vt:vector>
  </HeadingPairs>
  <TitlesOfParts>
    <vt:vector size="80"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1335</cp:revision>
  <cp:lastPrinted>2002-04-29T19:33:49Z</cp:lastPrinted>
  <dcterms:created xsi:type="dcterms:W3CDTF">2002-04-29T15:32:00Z</dcterms:created>
  <dcterms:modified xsi:type="dcterms:W3CDTF">2016-05-07T05:47:15Z</dcterms:modified>
</cp:coreProperties>
</file>