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60"/>
  </p:notesMasterIdLst>
  <p:handoutMasterIdLst>
    <p:handoutMasterId r:id="rId61"/>
  </p:handoutMasterIdLst>
  <p:sldIdLst>
    <p:sldId id="1298" r:id="rId4"/>
    <p:sldId id="1301" r:id="rId5"/>
    <p:sldId id="2471" r:id="rId6"/>
    <p:sldId id="2479" r:id="rId7"/>
    <p:sldId id="2596" r:id="rId8"/>
    <p:sldId id="2600" r:id="rId9"/>
    <p:sldId id="2601" r:id="rId10"/>
    <p:sldId id="2546" r:id="rId11"/>
    <p:sldId id="2602" r:id="rId12"/>
    <p:sldId id="2603" r:id="rId13"/>
    <p:sldId id="2604" r:id="rId14"/>
    <p:sldId id="2605" r:id="rId15"/>
    <p:sldId id="2606" r:id="rId16"/>
    <p:sldId id="2607" r:id="rId17"/>
    <p:sldId id="2608" r:id="rId18"/>
    <p:sldId id="2612" r:id="rId19"/>
    <p:sldId id="2613" r:id="rId20"/>
    <p:sldId id="2614" r:id="rId21"/>
    <p:sldId id="2615" r:id="rId22"/>
    <p:sldId id="2616" r:id="rId23"/>
    <p:sldId id="2617" r:id="rId24"/>
    <p:sldId id="2618" r:id="rId25"/>
    <p:sldId id="2619" r:id="rId26"/>
    <p:sldId id="2621" r:id="rId27"/>
    <p:sldId id="2610" r:id="rId28"/>
    <p:sldId id="2622" r:id="rId29"/>
    <p:sldId id="2620" r:id="rId30"/>
    <p:sldId id="2643" r:id="rId31"/>
    <p:sldId id="2623" r:id="rId32"/>
    <p:sldId id="2625" r:id="rId33"/>
    <p:sldId id="2624" r:id="rId34"/>
    <p:sldId id="2626" r:id="rId35"/>
    <p:sldId id="2628" r:id="rId36"/>
    <p:sldId id="2627" r:id="rId37"/>
    <p:sldId id="2630" r:id="rId38"/>
    <p:sldId id="2629" r:id="rId39"/>
    <p:sldId id="2631" r:id="rId40"/>
    <p:sldId id="2634" r:id="rId41"/>
    <p:sldId id="2636" r:id="rId42"/>
    <p:sldId id="2635" r:id="rId43"/>
    <p:sldId id="2609" r:id="rId44"/>
    <p:sldId id="2637" r:id="rId45"/>
    <p:sldId id="2638" r:id="rId46"/>
    <p:sldId id="2639" r:id="rId47"/>
    <p:sldId id="2611" r:id="rId48"/>
    <p:sldId id="2640" r:id="rId49"/>
    <p:sldId id="2644" r:id="rId50"/>
    <p:sldId id="2642" r:id="rId51"/>
    <p:sldId id="2645" r:id="rId52"/>
    <p:sldId id="2646" r:id="rId53"/>
    <p:sldId id="2650" r:id="rId54"/>
    <p:sldId id="2651" r:id="rId55"/>
    <p:sldId id="2652" r:id="rId56"/>
    <p:sldId id="2653" r:id="rId57"/>
    <p:sldId id="2357" r:id="rId58"/>
    <p:sldId id="2513" r:id="rId5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94732" autoAdjust="0"/>
  </p:normalViewPr>
  <p:slideViewPr>
    <p:cSldViewPr>
      <p:cViewPr>
        <p:scale>
          <a:sx n="90" d="100"/>
          <a:sy n="90" d="100"/>
        </p:scale>
        <p:origin x="-408" y="720"/>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89" d="100"/>
        <a:sy n="89" d="100"/>
      </p:scale>
      <p:origin x="0" y="10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4/18/15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4/18/15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4/18/15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4/18/15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4/18/15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4/18/15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4/18/15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4/18/15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30  </a:t>
            </a:r>
            <a:r>
              <a:rPr lang="en-US" sz="3200" dirty="0">
                <a:latin typeface="Frutiger 57Cn"/>
                <a:cs typeface="Frutiger 57Cn"/>
              </a:rPr>
              <a:t>“I can of Myself do nothing. As I hear, I judge; and My judgment is righteous, because I do not seek My own will but the will of the Father who sent Me.</a:t>
            </a:r>
          </a:p>
          <a:p>
            <a:pPr algn="l"/>
            <a:r>
              <a:rPr lang="en-US" sz="3200" dirty="0">
                <a:latin typeface="Frutiger 57Cn"/>
                <a:cs typeface="Frutiger 57Cn"/>
              </a:rPr>
              <a:t>31  “If I bear witness of Myself, My witness is not true.</a:t>
            </a:r>
          </a:p>
          <a:p>
            <a:pPr algn="l"/>
            <a:r>
              <a:rPr lang="en-US" sz="3200" dirty="0">
                <a:latin typeface="Frutiger 57Cn"/>
                <a:cs typeface="Frutiger 57Cn"/>
              </a:rPr>
              <a:t>32  “There is another who bears witness of Me, and I know that the witness which He witnesses of Me is true.</a:t>
            </a:r>
          </a:p>
          <a:p>
            <a:pPr algn="l"/>
            <a:r>
              <a:rPr lang="en-US" sz="3200" dirty="0">
                <a:latin typeface="Frutiger 57Cn"/>
                <a:cs typeface="Frutiger 57Cn"/>
              </a:rPr>
              <a:t>33  “You have sent to John, and he has borne witness to the truth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40596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t>
            </a:r>
            <a:r>
              <a:rPr lang="en-US" sz="3200" dirty="0">
                <a:latin typeface="Frutiger 57Cn"/>
                <a:cs typeface="Frutiger 57Cn"/>
              </a:rPr>
              <a:t>“Yet I do not receive testimony from man, but I say these things that you may be saved.</a:t>
            </a:r>
          </a:p>
          <a:p>
            <a:pPr algn="l"/>
            <a:r>
              <a:rPr lang="en-US" sz="3200" dirty="0">
                <a:latin typeface="Frutiger 57Cn"/>
                <a:cs typeface="Frutiger 57Cn"/>
              </a:rPr>
              <a:t>35  “He was the burning and shining lamp, and you were willing for a time to rejoice in his light.</a:t>
            </a:r>
          </a:p>
          <a:p>
            <a:pPr algn="l"/>
            <a:r>
              <a:rPr lang="en-US" sz="3200" dirty="0">
                <a:latin typeface="Frutiger 57Cn"/>
                <a:cs typeface="Frutiger 57Cn"/>
              </a:rPr>
              <a:t>36  “But I have a greater witness than John’s; for the works which the Father has given Me to finish—the very works that I do—bear witness of Me, that the Father has sent Me.</a:t>
            </a:r>
          </a:p>
          <a:p>
            <a:pPr algn="l"/>
            <a:r>
              <a:rPr lang="en-US" sz="3200" dirty="0">
                <a:latin typeface="Frutiger 57Cn"/>
                <a:cs typeface="Frutiger 57Cn"/>
              </a:rPr>
              <a:t>37  “And the Father Himself, who sent Me, has testified of Me. You have neither heard His voice at any time, nor seen His form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43963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38  </a:t>
            </a:r>
            <a:r>
              <a:rPr lang="en-US" sz="3200" dirty="0">
                <a:latin typeface="Frutiger 57Cn"/>
                <a:cs typeface="Frutiger 57Cn"/>
              </a:rPr>
              <a:t>“But you do not have His word abiding in you, because whom He sent, Him you do not believe.</a:t>
            </a:r>
          </a:p>
          <a:p>
            <a:pPr algn="l"/>
            <a:r>
              <a:rPr lang="en-US" sz="3200" dirty="0">
                <a:latin typeface="Frutiger 57Cn"/>
                <a:cs typeface="Frutiger 57Cn"/>
              </a:rPr>
              <a:t>39  “You search the Scriptures, for in them you think you have eternal life; and these are they which testify of Me.</a:t>
            </a:r>
          </a:p>
          <a:p>
            <a:pPr algn="l"/>
            <a:r>
              <a:rPr lang="en-US" sz="3200" dirty="0">
                <a:latin typeface="Frutiger 57Cn"/>
                <a:cs typeface="Frutiger 57Cn"/>
              </a:rPr>
              <a:t>40  “But you are not willing to come to Me that you may have life.</a:t>
            </a:r>
          </a:p>
          <a:p>
            <a:pPr algn="l"/>
            <a:r>
              <a:rPr lang="en-US" sz="3200" dirty="0">
                <a:latin typeface="Frutiger 57Cn"/>
                <a:cs typeface="Frutiger 57Cn"/>
              </a:rPr>
              <a:t>41  “I do not receive honor from men.</a:t>
            </a:r>
          </a:p>
          <a:p>
            <a:pPr algn="l"/>
            <a:r>
              <a:rPr lang="en-US" sz="3200" dirty="0">
                <a:latin typeface="Frutiger 57Cn"/>
                <a:cs typeface="Frutiger 57Cn"/>
              </a:rPr>
              <a:t>42  “But I know you, that you do not have the love of God in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154614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a:t>
            </a:r>
            <a:r>
              <a:rPr lang="en-US" sz="3200" dirty="0">
                <a:latin typeface="Frutiger 57Cn"/>
                <a:cs typeface="Frutiger 57Cn"/>
              </a:rPr>
              <a:t>“I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80216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46  </a:t>
            </a:r>
            <a:r>
              <a:rPr lang="en-US" sz="3200" dirty="0">
                <a:latin typeface="Frutiger 57Cn"/>
                <a:cs typeface="Frutiger 57Cn"/>
              </a:rPr>
              <a:t>“For if you believed Moses, you would believe Me; for he wrote about Me.</a:t>
            </a:r>
          </a:p>
          <a:p>
            <a:pPr algn="l"/>
            <a:r>
              <a:rPr lang="en-US" sz="3200" dirty="0">
                <a:latin typeface="Frutiger 57Cn"/>
                <a:cs typeface="Frutiger 57Cn"/>
              </a:rPr>
              <a:t>47  “But if you do not believe his writings, how will you believe My words?”</a:t>
            </a:r>
          </a:p>
        </p:txBody>
      </p:sp>
    </p:spTree>
    <p:extLst>
      <p:ext uri="{BB962C8B-B14F-4D97-AF65-F5344CB8AC3E}">
        <p14:creationId xmlns:p14="http://schemas.microsoft.com/office/powerpoint/2010/main" val="1230982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76207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3:18-19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And to whom did He swear that they would not enter His rest, but to those who did not obey?</a:t>
            </a:r>
          </a:p>
          <a:p>
            <a:pPr algn="l"/>
            <a:r>
              <a:rPr lang="en-US" sz="3200" dirty="0">
                <a:latin typeface="Frutiger 57Cn"/>
                <a:cs typeface="Frutiger 57Cn"/>
              </a:rPr>
              <a:t>19  So we see that they could not enter in because of unbelief.</a:t>
            </a:r>
          </a:p>
        </p:txBody>
      </p:sp>
    </p:spTree>
    <p:extLst>
      <p:ext uri="{BB962C8B-B14F-4D97-AF65-F5344CB8AC3E}">
        <p14:creationId xmlns:p14="http://schemas.microsoft.com/office/powerpoint/2010/main" val="111091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25  “Most assuredly, I say to you, the hour is coming, and now is, when the dead will hear the voice of the Son of God; and those who hear will live.</a:t>
            </a:r>
          </a:p>
        </p:txBody>
      </p:sp>
    </p:spTree>
    <p:extLst>
      <p:ext uri="{BB962C8B-B14F-4D97-AF65-F5344CB8AC3E}">
        <p14:creationId xmlns:p14="http://schemas.microsoft.com/office/powerpoint/2010/main" val="40674899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25  “Most assuredly, I say to you, the hour is coming, and now is, when the dead will hear the voice of the Son of God; and those who hear will live.</a:t>
            </a:r>
          </a:p>
        </p:txBody>
      </p:sp>
      <p:sp>
        <p:nvSpPr>
          <p:cNvPr id="7" name="Rectangle 2"/>
          <p:cNvSpPr>
            <a:spLocks noChangeArrowheads="1"/>
          </p:cNvSpPr>
          <p:nvPr/>
        </p:nvSpPr>
        <p:spPr bwMode="auto">
          <a:xfrm>
            <a:off x="0" y="31417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8:21-22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62000" y="4262497"/>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Then another of His disciples said to Him,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Lord, let me first go and bury my father.”</a:t>
            </a:r>
            <a:br>
              <a:rPr lang="en-US" sz="3200" dirty="0">
                <a:latin typeface="Frutiger 57Cn"/>
                <a:cs typeface="Frutiger 57Cn"/>
              </a:rPr>
            </a:br>
            <a:r>
              <a:rPr lang="en-US" sz="3200" dirty="0">
                <a:latin typeface="Frutiger 57Cn"/>
                <a:cs typeface="Frutiger 57Cn"/>
              </a:rPr>
              <a:t>22  But Jesus said to him, “Follow Me, and let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dead bury their own dead.”</a:t>
            </a:r>
          </a:p>
        </p:txBody>
      </p:sp>
    </p:spTree>
    <p:extLst>
      <p:ext uri="{BB962C8B-B14F-4D97-AF65-F5344CB8AC3E}">
        <p14:creationId xmlns:p14="http://schemas.microsoft.com/office/powerpoint/2010/main" val="1620365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26  “For as the Father has life in Himself, so He has granted the Son to have life in Himself,</a:t>
            </a:r>
          </a:p>
        </p:txBody>
      </p:sp>
    </p:spTree>
    <p:extLst>
      <p:ext uri="{BB962C8B-B14F-4D97-AF65-F5344CB8AC3E}">
        <p14:creationId xmlns:p14="http://schemas.microsoft.com/office/powerpoint/2010/main" val="28293309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14839"/>
            <a:ext cx="9144000" cy="5590761"/>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and the </a:t>
            </a:r>
          </a:p>
          <a:p>
            <a:pPr>
              <a:lnSpc>
                <a:spcPct val="90000"/>
              </a:lnSpc>
              <a:defRPr/>
            </a:pPr>
            <a:r>
              <a:rPr lang="en-US" sz="5400" b="1" dirty="0" smtClean="0">
                <a:latin typeface="Papyrus" charset="0"/>
              </a:rPr>
              <a:t>Four Witnesses </a:t>
            </a:r>
          </a:p>
          <a:p>
            <a:pPr>
              <a:lnSpc>
                <a:spcPct val="90000"/>
              </a:lnSpc>
              <a:defRPr/>
            </a:pPr>
            <a:endParaRPr lang="en-US" sz="5400" b="1" dirty="0">
              <a:latin typeface="Papyrus" charset="0"/>
            </a:endParaRPr>
          </a:p>
          <a:p>
            <a:pPr>
              <a:lnSpc>
                <a:spcPct val="90000"/>
              </a:lnSpc>
              <a:defRPr/>
            </a:pPr>
            <a:endParaRPr lang="en-US" sz="5400" b="1" dirty="0" smtClean="0">
              <a:latin typeface="Papyrus" charset="0"/>
            </a:endParaRP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26  “For as the Father has life in Himself, so He has granted the Son to have life in Himself,</a:t>
            </a:r>
          </a:p>
        </p:txBody>
      </p:sp>
      <p:sp>
        <p:nvSpPr>
          <p:cNvPr id="5" name="Rectangle 2"/>
          <p:cNvSpPr>
            <a:spLocks noChangeArrowheads="1"/>
          </p:cNvSpPr>
          <p:nvPr/>
        </p:nvSpPr>
        <p:spPr bwMode="auto">
          <a:xfrm>
            <a:off x="0" y="20692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18998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In the beginning was the Word, and the Word was with God, and the Word was God.</a:t>
            </a:r>
          </a:p>
          <a:p>
            <a:pPr algn="l"/>
            <a:r>
              <a:rPr lang="en-US" sz="3200" dirty="0">
                <a:latin typeface="Frutiger 57Cn"/>
                <a:cs typeface="Frutiger 57Cn"/>
              </a:rPr>
              <a:t>2  He was in the beginning with God.</a:t>
            </a:r>
          </a:p>
          <a:p>
            <a:pPr algn="l"/>
            <a:r>
              <a:rPr lang="en-US" sz="3200" dirty="0">
                <a:latin typeface="Frutiger 57Cn"/>
                <a:cs typeface="Frutiger 57Cn"/>
              </a:rPr>
              <a:t>3  All things were made through Him, and without Him nothing was made that was made.</a:t>
            </a:r>
          </a:p>
          <a:p>
            <a:pPr algn="l"/>
            <a:r>
              <a:rPr lang="en-US" sz="3200" dirty="0">
                <a:latin typeface="Frutiger 57Cn"/>
                <a:cs typeface="Frutiger 57Cn"/>
              </a:rPr>
              <a:t>4  In Him was life, and the life was the light of men.</a:t>
            </a:r>
          </a:p>
        </p:txBody>
      </p:sp>
    </p:spTree>
    <p:extLst>
      <p:ext uri="{BB962C8B-B14F-4D97-AF65-F5344CB8AC3E}">
        <p14:creationId xmlns:p14="http://schemas.microsoft.com/office/powerpoint/2010/main" val="12334879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27  “and has given Him authority to execute judgment also, because He is the Son of Man.</a:t>
            </a:r>
          </a:p>
        </p:txBody>
      </p:sp>
    </p:spTree>
    <p:extLst>
      <p:ext uri="{BB962C8B-B14F-4D97-AF65-F5344CB8AC3E}">
        <p14:creationId xmlns:p14="http://schemas.microsoft.com/office/powerpoint/2010/main" val="2714362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27  “and has given Him authority to execute judgment also, because He is the Son of Man.</a:t>
            </a:r>
          </a:p>
        </p:txBody>
      </p:sp>
      <p:sp>
        <p:nvSpPr>
          <p:cNvPr id="5" name="Rectangle 2"/>
          <p:cNvSpPr>
            <a:spLocks noChangeArrowheads="1"/>
          </p:cNvSpPr>
          <p:nvPr/>
        </p:nvSpPr>
        <p:spPr bwMode="auto">
          <a:xfrm>
            <a:off x="0" y="20692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18998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22  “For the Father judges no one, but has committed all judgment to the Son,</a:t>
            </a:r>
          </a:p>
          <a:p>
            <a:pPr algn="l"/>
            <a:r>
              <a:rPr lang="en-US" sz="3200" dirty="0">
                <a:latin typeface="Frutiger 57Cn"/>
                <a:cs typeface="Frutiger 57Cn"/>
              </a:rPr>
              <a:t>judgment also, because He is the Son of Man</a:t>
            </a:r>
            <a:r>
              <a:rPr lang="en-US" sz="3200" b="1" dirty="0"/>
              <a:t>.</a:t>
            </a:r>
            <a:endParaRPr lang="en-US" sz="3200" dirty="0"/>
          </a:p>
        </p:txBody>
      </p:sp>
    </p:spTree>
    <p:extLst>
      <p:ext uri="{BB962C8B-B14F-4D97-AF65-F5344CB8AC3E}">
        <p14:creationId xmlns:p14="http://schemas.microsoft.com/office/powerpoint/2010/main" val="3738903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For </a:t>
            </a:r>
            <a:r>
              <a:rPr lang="en-US" sz="3200" dirty="0">
                <a:latin typeface="Frutiger 57Cn"/>
                <a:cs typeface="Frutiger 57Cn"/>
              </a:rPr>
              <a:t>we do not have a High Priest who cannot sympathize with our weaknesses, but was in all points tempted as we are, yet without sin.</a:t>
            </a:r>
          </a:p>
          <a:p>
            <a:pPr algn="l"/>
            <a:r>
              <a:rPr lang="en-US" sz="3200" dirty="0">
                <a:latin typeface="Frutiger 57Cn"/>
                <a:cs typeface="Frutiger 57Cn"/>
              </a:rPr>
              <a:t> </a:t>
            </a:r>
          </a:p>
          <a:p>
            <a:r>
              <a:rPr lang="en-US" sz="3200" b="1" dirty="0"/>
              <a:t> </a:t>
            </a:r>
            <a:endParaRPr lang="en-US" sz="3200" dirty="0"/>
          </a:p>
          <a:p>
            <a:pPr algn="l"/>
            <a:endParaRPr lang="en-US" sz="3200" dirty="0">
              <a:latin typeface="Frutiger 57Cn"/>
              <a:cs typeface="Frutiger 57Cn"/>
            </a:endParaRPr>
          </a:p>
        </p:txBody>
      </p:sp>
    </p:spTree>
    <p:extLst>
      <p:ext uri="{BB962C8B-B14F-4D97-AF65-F5344CB8AC3E}">
        <p14:creationId xmlns:p14="http://schemas.microsoft.com/office/powerpoint/2010/main" val="32988334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For </a:t>
            </a:r>
            <a:r>
              <a:rPr lang="en-US" sz="3200" dirty="0">
                <a:latin typeface="Frutiger 57Cn"/>
                <a:cs typeface="Frutiger 57Cn"/>
              </a:rPr>
              <a:t>we do not have a High Priest who cannot sympathize with our weaknesses, but was in all points tempted as we are, yet without sin.</a:t>
            </a:r>
          </a:p>
          <a:p>
            <a:pPr algn="l"/>
            <a:r>
              <a:rPr lang="en-US" sz="3200" dirty="0">
                <a:latin typeface="Frutiger 57Cn"/>
                <a:cs typeface="Frutiger 57Cn"/>
              </a:rPr>
              <a:t> </a:t>
            </a:r>
          </a:p>
          <a:p>
            <a:r>
              <a:rPr lang="en-US" sz="3200" b="1" dirty="0"/>
              <a:t> </a:t>
            </a:r>
            <a:endParaRPr lang="en-US" sz="3200" dirty="0"/>
          </a:p>
          <a:p>
            <a:pPr algn="l"/>
            <a:endParaRPr lang="en-US" sz="3200" dirty="0">
              <a:latin typeface="Frutiger 57Cn"/>
              <a:cs typeface="Frutiger 57Cn"/>
            </a:endParaRPr>
          </a:p>
        </p:txBody>
      </p:sp>
      <p:sp>
        <p:nvSpPr>
          <p:cNvPr id="5" name="Rectangle 2"/>
          <p:cNvSpPr>
            <a:spLocks noChangeArrowheads="1"/>
          </p:cNvSpPr>
          <p:nvPr/>
        </p:nvSpPr>
        <p:spPr bwMode="auto">
          <a:xfrm>
            <a:off x="0"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2:17-18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6353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Therefore, in all things He had to be made like His brethren, that He might be a merciful and faithful High Priest in things pertaining to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make propitiation for the sins of the people.</a:t>
            </a:r>
          </a:p>
          <a:p>
            <a:pPr algn="l"/>
            <a:r>
              <a:rPr lang="en-US" sz="3200" dirty="0">
                <a:latin typeface="Frutiger 57Cn"/>
                <a:cs typeface="Frutiger 57Cn"/>
              </a:rPr>
              <a:t>18  For in that He Himself has suffered, being tempted, He is able to aid those who are tempted.</a:t>
            </a:r>
          </a:p>
        </p:txBody>
      </p:sp>
    </p:spTree>
    <p:extLst>
      <p:ext uri="{BB962C8B-B14F-4D97-AF65-F5344CB8AC3E}">
        <p14:creationId xmlns:p14="http://schemas.microsoft.com/office/powerpoint/2010/main" val="2381883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a:t>
            </a:r>
            <a:r>
              <a:rPr lang="en-US" sz="3200" dirty="0">
                <a:latin typeface="Frutiger 57Cn"/>
                <a:cs typeface="Frutiger 57Cn"/>
              </a:rPr>
              <a:t>“Do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50021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4:17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For the time has come for judgment to begin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the house of </a:t>
            </a:r>
            <a:r>
              <a:rPr lang="en-US" sz="3200" dirty="0" smtClean="0">
                <a:latin typeface="Frutiger 57Cn"/>
                <a:cs typeface="Frutiger 57Cn"/>
              </a:rPr>
              <a:t>God . . .</a:t>
            </a:r>
            <a:endParaRPr lang="en-US" sz="3200" dirty="0">
              <a:latin typeface="Frutiger 57Cn"/>
              <a:cs typeface="Frutiger 57Cn"/>
            </a:endParaRPr>
          </a:p>
        </p:txBody>
      </p:sp>
    </p:spTree>
    <p:extLst>
      <p:ext uri="{BB962C8B-B14F-4D97-AF65-F5344CB8AC3E}">
        <p14:creationId xmlns:p14="http://schemas.microsoft.com/office/powerpoint/2010/main" val="411044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30  </a:t>
            </a:r>
            <a:r>
              <a:rPr lang="en-US" sz="3200" dirty="0">
                <a:latin typeface="Frutiger 57Cn"/>
                <a:cs typeface="Frutiger 57Cn"/>
              </a:rPr>
              <a:t>“I can of Myself do nothing. As I hear, I judge; and My judgment is righteous, because I do not seek My own will but the will of the Father who sent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69075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30  </a:t>
            </a:r>
            <a:r>
              <a:rPr lang="en-US" sz="3200" dirty="0">
                <a:latin typeface="Frutiger 57Cn"/>
                <a:cs typeface="Frutiger 57Cn"/>
              </a:rPr>
              <a:t>“I can of Myself do nothing. As I hear, I judge; and My judgment is righteous, because I do not seek My own will but the will of the Father who sent Me</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9893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110097"/>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30  “</a:t>
            </a:r>
            <a:r>
              <a:rPr lang="en-US" sz="3200" dirty="0">
                <a:latin typeface="Frutiger 57Cn"/>
                <a:cs typeface="Frutiger 57Cn"/>
              </a:rPr>
              <a:t>the Son can do nothing of Himself, but what He sees the Father do</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133501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31  </a:t>
            </a:r>
            <a:r>
              <a:rPr lang="en-US" sz="3200" dirty="0">
                <a:latin typeface="Frutiger 57Cn"/>
                <a:cs typeface="Frutiger 57Cn"/>
              </a:rPr>
              <a:t>“If I bear witness of Myself, My witness is not true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49949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C7B1D003-128C-C741-9EDC-7E85135502FC}" type="slidenum">
              <a:rPr lang="en-US"/>
              <a:pPr>
                <a:defRPr/>
              </a:pPr>
              <a:t>3</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pic>
        <p:nvPicPr>
          <p:cNvPr id="63492" name="Picture 5" descr="bethesdamod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94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31  </a:t>
            </a:r>
            <a:r>
              <a:rPr lang="en-US" sz="3200" dirty="0">
                <a:latin typeface="Frutiger 57Cn"/>
                <a:cs typeface="Frutiger 57Cn"/>
              </a:rPr>
              <a:t>“If I bear witness of Myself, My witness is not true</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2216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19:15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342382"/>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a:t>
            </a:r>
            <a:r>
              <a:rPr lang="en-US" sz="3200" dirty="0">
                <a:latin typeface="Frutiger 57Cn"/>
                <a:cs typeface="Frutiger 57Cn"/>
              </a:rPr>
              <a:t>One witness shall not rise against a man concerning any iniquity or any sin that he commits; by the mouth of two or three witnesses the matter shall be established.</a:t>
            </a:r>
          </a:p>
        </p:txBody>
      </p:sp>
    </p:spTree>
    <p:extLst>
      <p:ext uri="{BB962C8B-B14F-4D97-AF65-F5344CB8AC3E}">
        <p14:creationId xmlns:p14="http://schemas.microsoft.com/office/powerpoint/2010/main" val="1760024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32  </a:t>
            </a:r>
            <a:r>
              <a:rPr lang="en-US" sz="3200" dirty="0">
                <a:latin typeface="Frutiger 57Cn"/>
                <a:cs typeface="Frutiger 57Cn"/>
              </a:rPr>
              <a:t>“There is another who bears witness of 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I know that the witness which He witnesses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Me is true.</a:t>
            </a:r>
          </a:p>
          <a:p>
            <a:pPr algn="l"/>
            <a:r>
              <a:rPr lang="en-US" sz="3200" dirty="0">
                <a:latin typeface="Frutiger 57Cn"/>
                <a:cs typeface="Frutiger 57Cn"/>
              </a:rPr>
              <a:t>33  “You have sent to John, and he has borne witness to the truth.</a:t>
            </a:r>
          </a:p>
          <a:p>
            <a:pPr algn="l"/>
            <a:r>
              <a:rPr lang="en-US" sz="3200" dirty="0">
                <a:latin typeface="Frutiger 57Cn"/>
                <a:cs typeface="Frutiger 57Cn"/>
              </a:rPr>
              <a:t>34  “Yet I do not receive testimony from man, but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say these things that you may be saved.</a:t>
            </a:r>
          </a:p>
          <a:p>
            <a:pPr algn="l"/>
            <a:r>
              <a:rPr lang="en-US" sz="3200" dirty="0">
                <a:latin typeface="Frutiger 57Cn"/>
                <a:cs typeface="Frutiger 57Cn"/>
              </a:rPr>
              <a:t>35  “He was the burning and shining lamp, and you were willing for a time to rejoice in his light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34855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36  </a:t>
            </a:r>
            <a:r>
              <a:rPr lang="en-US" sz="3200" dirty="0">
                <a:latin typeface="Frutiger 57Cn"/>
                <a:cs typeface="Frutiger 57Cn"/>
              </a:rPr>
              <a:t>“But I have a greater witness than John’s; for the works which the Father has given Me to finish—the very works that I do—bear witness of Me, that the Father has sent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53713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36  </a:t>
            </a:r>
            <a:r>
              <a:rPr lang="en-US" sz="3200" dirty="0">
                <a:latin typeface="Frutiger 57Cn"/>
                <a:cs typeface="Frutiger 57Cn"/>
              </a:rPr>
              <a:t>“But I have a greater witness than John’s; for the works which the Father has given Me to finish—the very works that I do—bear witness of Me, that the Father has sent Me</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35:5-6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07485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Then </a:t>
            </a:r>
            <a:r>
              <a:rPr lang="en-US" sz="3200" dirty="0">
                <a:latin typeface="Frutiger 57Cn"/>
                <a:cs typeface="Frutiger 57Cn"/>
              </a:rPr>
              <a:t>the eyes of the blind shall be opened, </a:t>
            </a:r>
            <a:r>
              <a:rPr lang="en-US" sz="3200" dirty="0" smtClean="0">
                <a:latin typeface="Frutiger 57Cn"/>
                <a:cs typeface="Frutiger 57Cn"/>
              </a:rPr>
              <a:t>and </a:t>
            </a:r>
            <a:r>
              <a:rPr lang="en-US" sz="3200" dirty="0">
                <a:latin typeface="Frutiger 57Cn"/>
                <a:cs typeface="Frutiger 57Cn"/>
              </a:rPr>
              <a:t>the ears of the deaf shall be unstopped.</a:t>
            </a:r>
          </a:p>
          <a:p>
            <a:pPr algn="l"/>
            <a:r>
              <a:rPr lang="en-US" sz="3200" dirty="0" smtClean="0">
                <a:latin typeface="Frutiger 57Cn"/>
                <a:cs typeface="Frutiger 57Cn"/>
              </a:rPr>
              <a:t>6  Then </a:t>
            </a:r>
            <a:r>
              <a:rPr lang="en-US" sz="3200" dirty="0">
                <a:solidFill>
                  <a:srgbClr val="FFCC66"/>
                </a:solidFill>
                <a:latin typeface="Frutiger 57Cn"/>
                <a:cs typeface="Frutiger 57Cn"/>
              </a:rPr>
              <a:t>the lame shall leap like a deer, </a:t>
            </a:r>
            <a:r>
              <a:rPr lang="en-US" sz="3200" dirty="0" smtClean="0">
                <a:latin typeface="Frutiger 57Cn"/>
                <a:cs typeface="Frutiger 57Cn"/>
              </a:rPr>
              <a:t>and </a:t>
            </a:r>
            <a:r>
              <a:rPr lang="en-US" sz="3200" dirty="0">
                <a:latin typeface="Frutiger 57Cn"/>
                <a:cs typeface="Frutiger 57Cn"/>
              </a:rPr>
              <a:t>the tongue of the dumb sing</a:t>
            </a:r>
            <a:r>
              <a:rPr lang="en-US" sz="3200" dirty="0" smtClean="0">
                <a:latin typeface="Frutiger 57Cn"/>
                <a:cs typeface="Frutiger 57Cn"/>
              </a:rPr>
              <a:t>. </a:t>
            </a:r>
            <a:r>
              <a:rPr lang="en-US" sz="3200" dirty="0">
                <a:latin typeface="Frutiger 57Cn"/>
                <a:cs typeface="Frutiger 57Cn"/>
              </a:rPr>
              <a:t>For waters shall burst forth in the wilderness, </a:t>
            </a:r>
            <a:r>
              <a:rPr lang="en-US" sz="3200" dirty="0" smtClean="0">
                <a:latin typeface="Frutiger 57Cn"/>
                <a:cs typeface="Frutiger 57Cn"/>
              </a:rPr>
              <a:t>and </a:t>
            </a:r>
            <a:r>
              <a:rPr lang="en-US" sz="3200" dirty="0">
                <a:latin typeface="Frutiger 57Cn"/>
                <a:cs typeface="Frutiger 57Cn"/>
              </a:rPr>
              <a:t>streams in the desert.</a:t>
            </a:r>
          </a:p>
        </p:txBody>
      </p:sp>
    </p:spTree>
    <p:extLst>
      <p:ext uri="{BB962C8B-B14F-4D97-AF65-F5344CB8AC3E}">
        <p14:creationId xmlns:p14="http://schemas.microsoft.com/office/powerpoint/2010/main" val="1768613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37  </a:t>
            </a:r>
            <a:r>
              <a:rPr lang="en-US" sz="3200" dirty="0">
                <a:latin typeface="Frutiger 57Cn"/>
                <a:cs typeface="Frutiger 57Cn"/>
              </a:rPr>
              <a:t>“And the Father Himself, who sent Me, has testified of Me. You have neither heard His voice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any time, nor seen His form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49587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37  </a:t>
            </a:r>
            <a:r>
              <a:rPr lang="en-US" sz="3200" dirty="0">
                <a:latin typeface="Frutiger 57Cn"/>
                <a:cs typeface="Frutiger 57Cn"/>
              </a:rPr>
              <a:t>“And the Father Himself, who sent Me, has testified of Me. You have neither heard His voice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any time, nor seen His form</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71976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84054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No man has seen God at any time. The only begotten Son, who is in the bosom of the Father,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has declared Him. </a:t>
            </a:r>
          </a:p>
        </p:txBody>
      </p:sp>
    </p:spTree>
    <p:extLst>
      <p:ext uri="{BB962C8B-B14F-4D97-AF65-F5344CB8AC3E}">
        <p14:creationId xmlns:p14="http://schemas.microsoft.com/office/powerpoint/2010/main" val="2135879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38  </a:t>
            </a:r>
            <a:r>
              <a:rPr lang="en-US" sz="3200" dirty="0">
                <a:latin typeface="Frutiger 57Cn"/>
                <a:cs typeface="Frutiger 57Cn"/>
              </a:rPr>
              <a:t>“But you do not have His word abiding in you, because whom He sent, Him you do not believe.</a:t>
            </a:r>
          </a:p>
          <a:p>
            <a:pPr algn="l"/>
            <a:r>
              <a:rPr lang="en-US" sz="3200" dirty="0">
                <a:latin typeface="Frutiger 57Cn"/>
                <a:cs typeface="Frutiger 57Cn"/>
              </a:rPr>
              <a:t>39  “You search the Scriptures, for in them you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think </a:t>
            </a:r>
            <a:r>
              <a:rPr lang="en-US" sz="3200" dirty="0">
                <a:latin typeface="Frutiger 57Cn"/>
                <a:cs typeface="Frutiger 57Cn"/>
              </a:rPr>
              <a:t>you have eternal life; and these are they which testify of Me.</a:t>
            </a:r>
          </a:p>
          <a:p>
            <a:pPr algn="l"/>
            <a:r>
              <a:rPr lang="en-US" sz="3200" dirty="0">
                <a:latin typeface="Frutiger 57Cn"/>
                <a:cs typeface="Frutiger 57Cn"/>
              </a:rPr>
              <a:t>40  “But you are not willing to come to Me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you </a:t>
            </a:r>
            <a:r>
              <a:rPr lang="en-US" sz="3200" dirty="0">
                <a:latin typeface="Frutiger 57Cn"/>
                <a:cs typeface="Frutiger 57Cn"/>
              </a:rPr>
              <a:t>may have life.</a:t>
            </a:r>
          </a:p>
          <a:p>
            <a:pPr algn="l"/>
            <a:r>
              <a:rPr lang="en-US" sz="3200" dirty="0">
                <a:latin typeface="Frutiger 57Cn"/>
                <a:cs typeface="Frutiger 57Cn"/>
              </a:rPr>
              <a:t>41  “I do not receive honor from men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45374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t>
            </a:r>
            <a:r>
              <a:rPr lang="en-US" sz="3200" dirty="0">
                <a:latin typeface="Frutiger 57Cn"/>
                <a:cs typeface="Frutiger 57Cn"/>
              </a:rPr>
              <a:t>But I know you, that you do not have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love </a:t>
            </a:r>
            <a:r>
              <a:rPr lang="en-US" sz="3200" dirty="0">
                <a:latin typeface="Frutiger 57Cn"/>
                <a:cs typeface="Frutiger 57Cn"/>
              </a:rPr>
              <a:t>of God in you</a:t>
            </a:r>
            <a:r>
              <a:rPr lang="en-US" sz="3200" dirty="0" smtClean="0">
                <a:latin typeface="Frutiger 57Cn"/>
                <a:cs typeface="Frutiger 57Cn"/>
              </a:rPr>
              <a:t>.</a:t>
            </a:r>
          </a:p>
          <a:p>
            <a:pPr algn="l"/>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933778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t>
            </a:r>
            <a:r>
              <a:rPr lang="en-US" sz="3200" dirty="0">
                <a:latin typeface="Frutiger 57Cn"/>
                <a:cs typeface="Frutiger 57Cn"/>
              </a:rPr>
              <a:t>But I know you, that you do not have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love </a:t>
            </a:r>
            <a:r>
              <a:rPr lang="en-US" sz="3200" dirty="0">
                <a:latin typeface="Frutiger 57Cn"/>
                <a:cs typeface="Frutiger 57Cn"/>
              </a:rPr>
              <a:t>of God in you</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latin typeface="Frutiger 57Cn"/>
                <a:cs typeface="Frutiger 57Cn"/>
              </a:rPr>
              <a:t>What is the “love of God”?</a:t>
            </a: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572186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t>
            </a:r>
            <a:r>
              <a:rPr lang="en-US" sz="3200" dirty="0">
                <a:latin typeface="Frutiger 57Cn"/>
                <a:cs typeface="Frutiger 57Cn"/>
              </a:rPr>
              <a:t>But I know you, that you do not have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love </a:t>
            </a:r>
            <a:r>
              <a:rPr lang="en-US" sz="3200" dirty="0">
                <a:latin typeface="Frutiger 57Cn"/>
                <a:cs typeface="Frutiger 57Cn"/>
              </a:rPr>
              <a:t>of God in you</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latin typeface="Frutiger 57Cn"/>
                <a:cs typeface="Frutiger 57Cn"/>
              </a:rPr>
              <a:t>What is the “love of God”?</a:t>
            </a:r>
          </a:p>
          <a:p>
            <a:pPr algn="l"/>
            <a:endParaRPr lang="en-US" sz="3200" dirty="0">
              <a:latin typeface="Frutiger 57Cn"/>
              <a:cs typeface="Frutiger 57Cn"/>
            </a:endParaRPr>
          </a:p>
          <a:p>
            <a:pPr algn="l"/>
            <a:r>
              <a:rPr lang="en-US" sz="3200" dirty="0" smtClean="0">
                <a:latin typeface="Frutiger 57Cn"/>
                <a:cs typeface="Frutiger 57Cn"/>
              </a:rPr>
              <a:t>Love that comes </a:t>
            </a:r>
            <a:r>
              <a:rPr lang="en-US" sz="3200" i="1" dirty="0" smtClean="0">
                <a:latin typeface="Frutiger 57Cn"/>
                <a:cs typeface="Frutiger 57Cn"/>
              </a:rPr>
              <a:t>from </a:t>
            </a:r>
            <a:r>
              <a:rPr lang="en-US" sz="3200" dirty="0" smtClean="0">
                <a:latin typeface="Frutiger 57Cn"/>
                <a:cs typeface="Frutiger 57Cn"/>
              </a:rPr>
              <a:t>God</a:t>
            </a: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320285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4</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2"/>
          <a:stretch>
            <a:fillRect/>
          </a:stretch>
        </p:blipFill>
        <p:spPr>
          <a:xfrm>
            <a:off x="0" y="1041400"/>
            <a:ext cx="9144000" cy="4758232"/>
          </a:xfrm>
          <a:prstGeom prst="rect">
            <a:avLst/>
          </a:prstGeom>
        </p:spPr>
      </p:pic>
    </p:spTree>
    <p:extLst>
      <p:ext uri="{BB962C8B-B14F-4D97-AF65-F5344CB8AC3E}">
        <p14:creationId xmlns:p14="http://schemas.microsoft.com/office/powerpoint/2010/main" val="604096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t>
            </a:r>
            <a:r>
              <a:rPr lang="en-US" sz="3200" dirty="0">
                <a:latin typeface="Frutiger 57Cn"/>
                <a:cs typeface="Frutiger 57Cn"/>
              </a:rPr>
              <a:t>But I know you, that you do not have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love </a:t>
            </a:r>
            <a:r>
              <a:rPr lang="en-US" sz="3200" dirty="0">
                <a:latin typeface="Frutiger 57Cn"/>
                <a:cs typeface="Frutiger 57Cn"/>
              </a:rPr>
              <a:t>of God in you</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latin typeface="Frutiger 57Cn"/>
                <a:cs typeface="Frutiger 57Cn"/>
              </a:rPr>
              <a:t>What is the “love of God”?</a:t>
            </a:r>
          </a:p>
          <a:p>
            <a:pPr algn="l"/>
            <a:endParaRPr lang="en-US" sz="3200" dirty="0">
              <a:latin typeface="Frutiger 57Cn"/>
              <a:cs typeface="Frutiger 57Cn"/>
            </a:endParaRPr>
          </a:p>
          <a:p>
            <a:pPr algn="l"/>
            <a:r>
              <a:rPr lang="en-US" sz="3200" dirty="0" smtClean="0">
                <a:latin typeface="Frutiger 57Cn"/>
                <a:cs typeface="Frutiger 57Cn"/>
              </a:rPr>
              <a:t>Love that comes </a:t>
            </a:r>
            <a:r>
              <a:rPr lang="en-US" sz="3200" i="1" dirty="0" smtClean="0">
                <a:latin typeface="Frutiger 57Cn"/>
                <a:cs typeface="Frutiger 57Cn"/>
              </a:rPr>
              <a:t>from </a:t>
            </a:r>
            <a:r>
              <a:rPr lang="en-US" sz="3200" dirty="0" smtClean="0">
                <a:latin typeface="Frutiger 57Cn"/>
                <a:cs typeface="Frutiger 57Cn"/>
              </a:rPr>
              <a:t>God</a:t>
            </a:r>
          </a:p>
          <a:p>
            <a:pPr algn="l"/>
            <a:endParaRPr lang="en-US" sz="3200" dirty="0">
              <a:latin typeface="Frutiger 57Cn"/>
              <a:cs typeface="Frutiger 57Cn"/>
            </a:endParaRPr>
          </a:p>
          <a:p>
            <a:pPr algn="l"/>
            <a:r>
              <a:rPr lang="en-US" sz="3200" dirty="0" smtClean="0">
                <a:latin typeface="Frutiger 57Cn"/>
                <a:cs typeface="Frutiger 57Cn"/>
              </a:rPr>
              <a:t>Love </a:t>
            </a:r>
            <a:r>
              <a:rPr lang="en-US" sz="3200" i="1" dirty="0" smtClean="0">
                <a:latin typeface="Frutiger 57Cn"/>
                <a:cs typeface="Frutiger 57Cn"/>
              </a:rPr>
              <a:t>for </a:t>
            </a:r>
            <a:r>
              <a:rPr lang="en-US" sz="3200" dirty="0" smtClean="0">
                <a:latin typeface="Frutiger 57Cn"/>
                <a:cs typeface="Frutiger 57Cn"/>
              </a:rPr>
              <a:t>God</a:t>
            </a:r>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535905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a:t>
            </a:r>
            <a:r>
              <a:rPr lang="en-US" sz="3200" dirty="0">
                <a:latin typeface="Frutiger 57Cn"/>
                <a:cs typeface="Frutiger 57Cn"/>
              </a:rPr>
              <a:t>“I have come in My Father’s name, and you do not receive Me; if another comes in his own name, him you will receive.</a:t>
            </a:r>
          </a:p>
          <a:p>
            <a:pPr algn="l"/>
            <a:r>
              <a:rPr lang="en-US" sz="3200" dirty="0">
                <a:latin typeface="Frutiger 57Cn"/>
                <a:cs typeface="Frutiger 57Cn"/>
              </a:rPr>
              <a:t>44  “How can you believe, who receive honor from one another, and do not seek the honor that comes from the only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89743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23:5-12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“But all their works they do to be seen by men. They make their phylacteries broad and enlarge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the </a:t>
            </a:r>
            <a:r>
              <a:rPr lang="en-US" sz="3200" dirty="0">
                <a:latin typeface="Frutiger 57Cn"/>
                <a:cs typeface="Frutiger 57Cn"/>
              </a:rPr>
              <a:t>borders of their garments.</a:t>
            </a:r>
          </a:p>
          <a:p>
            <a:pPr algn="l"/>
            <a:r>
              <a:rPr lang="en-US" sz="3200" dirty="0">
                <a:latin typeface="Frutiger 57Cn"/>
                <a:cs typeface="Frutiger 57Cn"/>
              </a:rPr>
              <a:t>6  “They love the best places at feasts, the best seats in the synagogues,</a:t>
            </a:r>
          </a:p>
          <a:p>
            <a:pPr algn="l"/>
            <a:r>
              <a:rPr lang="en-US" sz="3200" dirty="0">
                <a:latin typeface="Frutiger 57Cn"/>
                <a:cs typeface="Frutiger 57Cn"/>
              </a:rPr>
              <a:t>7  “greetings in the marketplaces, and to be called by men, ‘Rabbi, Rabbi.’</a:t>
            </a:r>
          </a:p>
          <a:p>
            <a:pPr algn="l"/>
            <a:r>
              <a:rPr lang="en-US" sz="3200" dirty="0">
                <a:latin typeface="Frutiger 57Cn"/>
                <a:cs typeface="Frutiger 57Cn"/>
              </a:rPr>
              <a:t>8  “But you, do not be called ‘Rabbi’; for One is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your </a:t>
            </a:r>
            <a:r>
              <a:rPr lang="en-US" sz="3200" dirty="0">
                <a:latin typeface="Frutiger 57Cn"/>
                <a:cs typeface="Frutiger 57Cn"/>
              </a:rPr>
              <a:t>Teacher, the Christ, and you are all brethren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52177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23:5-12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“Do not call anyone on earth your father;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for One </a:t>
            </a:r>
            <a:r>
              <a:rPr lang="en-US" sz="3200" dirty="0">
                <a:latin typeface="Frutiger 57Cn"/>
                <a:cs typeface="Frutiger 57Cn"/>
              </a:rPr>
              <a:t>is your Father, He who is in heaven.</a:t>
            </a:r>
          </a:p>
          <a:p>
            <a:pPr algn="l"/>
            <a:r>
              <a:rPr lang="en-US" sz="3200" dirty="0">
                <a:latin typeface="Frutiger 57Cn"/>
                <a:cs typeface="Frutiger 57Cn"/>
              </a:rPr>
              <a:t>10  “And do not be called teachers; for One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your </a:t>
            </a:r>
            <a:r>
              <a:rPr lang="en-US" sz="3200" dirty="0">
                <a:latin typeface="Frutiger 57Cn"/>
                <a:cs typeface="Frutiger 57Cn"/>
              </a:rPr>
              <a:t>Teacher, the Christ.</a:t>
            </a:r>
          </a:p>
          <a:p>
            <a:pPr algn="l"/>
            <a:r>
              <a:rPr lang="en-US" sz="3200" dirty="0">
                <a:latin typeface="Frutiger 57Cn"/>
                <a:cs typeface="Frutiger 57Cn"/>
              </a:rPr>
              <a:t>11  “But he who is greatest among you shall be your servant.</a:t>
            </a:r>
          </a:p>
          <a:p>
            <a:pPr algn="l"/>
            <a:r>
              <a:rPr lang="en-US" sz="3200" dirty="0">
                <a:latin typeface="Frutiger 57Cn"/>
                <a:cs typeface="Frutiger 57Cn"/>
              </a:rPr>
              <a:t>12  “And whoever exalts himself will be humbled, and he who humbles himself will be exalted.</a:t>
            </a:r>
          </a:p>
        </p:txBody>
      </p:sp>
    </p:spTree>
    <p:extLst>
      <p:ext uri="{BB962C8B-B14F-4D97-AF65-F5344CB8AC3E}">
        <p14:creationId xmlns:p14="http://schemas.microsoft.com/office/powerpoint/2010/main" val="1272442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66:2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“This is the one I esteem: he who is humble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contrite in spirit, and trembles at my word.”</a:t>
            </a:r>
          </a:p>
        </p:txBody>
      </p:sp>
    </p:spTree>
    <p:extLst>
      <p:ext uri="{BB962C8B-B14F-4D97-AF65-F5344CB8AC3E}">
        <p14:creationId xmlns:p14="http://schemas.microsoft.com/office/powerpoint/2010/main" val="2247166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44  </a:t>
            </a:r>
            <a:r>
              <a:rPr lang="en-US" sz="3200" dirty="0">
                <a:latin typeface="Frutiger 57Cn"/>
                <a:cs typeface="Frutiger 57Cn"/>
              </a:rPr>
              <a:t>“How can you believe, who receive honor from one another, and do not seek the honor that comes from the only God?</a:t>
            </a:r>
          </a:p>
          <a:p>
            <a:pPr algn="l"/>
            <a:r>
              <a:rPr lang="en-US" sz="3200" dirty="0">
                <a:latin typeface="Frutiger 57Cn"/>
                <a:cs typeface="Frutiger 57Cn"/>
              </a:rPr>
              <a:t>45  “Do not think that I shall accuse you to the Father; there is one who accuses you—Moses, in whom you trust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51268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46  </a:t>
            </a:r>
            <a:r>
              <a:rPr lang="en-US" sz="3200" dirty="0">
                <a:latin typeface="Frutiger 57Cn"/>
                <a:cs typeface="Frutiger 57Cn"/>
              </a:rPr>
              <a:t>“For if you believed Moses, you would believe Me; for he wrote about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3288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46  </a:t>
            </a:r>
            <a:r>
              <a:rPr lang="en-US" sz="3200" dirty="0">
                <a:latin typeface="Frutiger 57Cn"/>
                <a:cs typeface="Frutiger 57Cn"/>
              </a:rPr>
              <a:t>“For if you believed Moses, you would believe Me; for he wrote about Me</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057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18:18-19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178175"/>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‘I will raise up for them a Prophet like you from among their brethren, and will put My words in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His </a:t>
            </a:r>
            <a:r>
              <a:rPr lang="en-US" sz="3200" dirty="0">
                <a:latin typeface="Frutiger 57Cn"/>
                <a:cs typeface="Frutiger 57Cn"/>
              </a:rPr>
              <a:t>mouth, and He shall speak to them all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command Him.</a:t>
            </a:r>
          </a:p>
          <a:p>
            <a:pPr algn="l"/>
            <a:r>
              <a:rPr lang="en-US" sz="3200" dirty="0">
                <a:latin typeface="Frutiger 57Cn"/>
                <a:cs typeface="Frutiger 57Cn"/>
              </a:rPr>
              <a:t>19  ‘And it shall be that whoever will not hear My words, which He speaks in My name, I will require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 </a:t>
            </a:r>
            <a:r>
              <a:rPr lang="en-US" sz="3200" dirty="0">
                <a:latin typeface="Frutiger 57Cn"/>
                <a:cs typeface="Frutiger 57Cn"/>
              </a:rPr>
              <a:t>of him.</a:t>
            </a:r>
          </a:p>
        </p:txBody>
      </p:sp>
    </p:spTree>
    <p:extLst>
      <p:ext uri="{BB962C8B-B14F-4D97-AF65-F5344CB8AC3E}">
        <p14:creationId xmlns:p14="http://schemas.microsoft.com/office/powerpoint/2010/main" val="3050618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47  “But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p>
        </p:txBody>
      </p:sp>
    </p:spTree>
    <p:extLst>
      <p:ext uri="{BB962C8B-B14F-4D97-AF65-F5344CB8AC3E}">
        <p14:creationId xmlns:p14="http://schemas.microsoft.com/office/powerpoint/2010/main" val="3044899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10909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This </a:t>
            </a:r>
            <a:r>
              <a:rPr lang="en-US" sz="3200" dirty="0">
                <a:latin typeface="Frutiger 57Cn"/>
                <a:cs typeface="Frutiger 57Cn"/>
              </a:rPr>
              <a:t>man </a:t>
            </a:r>
            <a:r>
              <a:rPr lang="en-US" sz="3200" dirty="0" smtClean="0">
                <a:latin typeface="Frutiger 57Cn"/>
                <a:cs typeface="Frutiger 57Cn"/>
              </a:rPr>
              <a:t>[Nicodemus] came </a:t>
            </a:r>
            <a:r>
              <a:rPr lang="en-US" sz="3200" dirty="0">
                <a:latin typeface="Frutiger 57Cn"/>
                <a:cs typeface="Frutiger 57Cn"/>
              </a:rPr>
              <a:t>to Jesus by night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said to Him, “Rabbi, </a:t>
            </a:r>
            <a:r>
              <a:rPr lang="en-US" sz="3200" i="1" dirty="0">
                <a:latin typeface="Frutiger 57Cn"/>
                <a:cs typeface="Frutiger 57Cn"/>
              </a:rPr>
              <a:t>we know that You are a teacher come from God; </a:t>
            </a:r>
            <a:r>
              <a:rPr lang="en-US" sz="3200" dirty="0">
                <a:latin typeface="Frutiger 57Cn"/>
                <a:cs typeface="Frutiger 57Cn"/>
              </a:rPr>
              <a:t>for no one can do these signs that You do unless God is with him.”</a:t>
            </a:r>
          </a:p>
        </p:txBody>
      </p:sp>
    </p:spTree>
    <p:extLst>
      <p:ext uri="{BB962C8B-B14F-4D97-AF65-F5344CB8AC3E}">
        <p14:creationId xmlns:p14="http://schemas.microsoft.com/office/powerpoint/2010/main" val="2699637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r>
              <a:rPr lang="en-US" sz="3200" i="1" dirty="0" smtClean="0">
                <a:latin typeface="Frutiger 57Cn"/>
                <a:cs typeface="Frutiger 57Cn"/>
              </a:rPr>
              <a:t>Pride and self-righteousness.</a:t>
            </a:r>
          </a:p>
          <a:p>
            <a:pPr algn="l"/>
            <a:endParaRPr lang="en-US" sz="3200" i="1"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374967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r>
              <a:rPr lang="en-US" sz="3200" i="1" dirty="0" smtClean="0">
                <a:latin typeface="Frutiger 57Cn"/>
                <a:cs typeface="Frutiger 57Cn"/>
              </a:rPr>
              <a:t>Pride and self-righteousness—spiritual poison.</a:t>
            </a:r>
          </a:p>
          <a:p>
            <a:pPr algn="l"/>
            <a:endParaRPr lang="en-US" sz="3200" i="1"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303950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r>
              <a:rPr lang="en-US" sz="3200" i="1" dirty="0" smtClean="0">
                <a:latin typeface="Frutiger 57Cn"/>
                <a:cs typeface="Frutiger 57Cn"/>
              </a:rPr>
              <a:t>Pride and self-righteousness—spiritual poison.</a:t>
            </a:r>
          </a:p>
          <a:p>
            <a:pPr algn="l"/>
            <a:endParaRPr lang="en-US" sz="3200" i="1"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4167108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r>
              <a:rPr lang="en-US" sz="3200" i="1" dirty="0" smtClean="0">
                <a:latin typeface="Frutiger 57Cn"/>
                <a:cs typeface="Frutiger 57Cn"/>
              </a:rPr>
              <a:t>Pride and self-righteousness—spiritual poison.</a:t>
            </a:r>
          </a:p>
          <a:p>
            <a:pPr algn="l"/>
            <a:endParaRPr lang="en-US" sz="3200" i="1" dirty="0">
              <a:latin typeface="Frutiger 57Cn"/>
              <a:cs typeface="Frutiger 57Cn"/>
            </a:endParaRPr>
          </a:p>
          <a:p>
            <a:pPr algn="l"/>
            <a:r>
              <a:rPr lang="en-US" sz="3200" dirty="0" smtClean="0">
                <a:latin typeface="Frutiger 57Cn"/>
                <a:cs typeface="Frutiger 57Cn"/>
              </a:rPr>
              <a:t>What is the antidote?</a:t>
            </a:r>
          </a:p>
          <a:p>
            <a:pPr algn="l"/>
            <a:endParaRPr lang="en-US" sz="3200"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i="1"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
        <p:nvSpPr>
          <p:cNvPr id="2" name="TextBox 1"/>
          <p:cNvSpPr txBox="1"/>
          <p:nvPr/>
        </p:nvSpPr>
        <p:spPr>
          <a:xfrm>
            <a:off x="2469444" y="-409222"/>
            <a:ext cx="184666"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94575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But if you do not believe his writings,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a:t>
            </a:r>
            <a:r>
              <a:rPr lang="en-US" sz="3200" dirty="0">
                <a:latin typeface="Frutiger 57Cn"/>
                <a:cs typeface="Frutiger 57Cn"/>
              </a:rPr>
              <a:t>will you believe My words?</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What was their problem?</a:t>
            </a:r>
          </a:p>
          <a:p>
            <a:pPr algn="l"/>
            <a:endParaRPr lang="en-US" sz="3200" dirty="0" smtClean="0">
              <a:latin typeface="Frutiger 57Cn"/>
              <a:cs typeface="Frutiger 57Cn"/>
            </a:endParaRPr>
          </a:p>
          <a:p>
            <a:pPr algn="l"/>
            <a:r>
              <a:rPr lang="en-US" sz="3200" i="1" dirty="0" smtClean="0">
                <a:latin typeface="Frutiger 57Cn"/>
                <a:cs typeface="Frutiger 57Cn"/>
              </a:rPr>
              <a:t>Pride and self-righteousness—spiritual poison.</a:t>
            </a:r>
          </a:p>
          <a:p>
            <a:pPr algn="l"/>
            <a:endParaRPr lang="en-US" sz="3200" i="1" dirty="0">
              <a:latin typeface="Frutiger 57Cn"/>
              <a:cs typeface="Frutiger 57Cn"/>
            </a:endParaRPr>
          </a:p>
          <a:p>
            <a:pPr algn="l"/>
            <a:r>
              <a:rPr lang="en-US" sz="3200" dirty="0" smtClean="0">
                <a:latin typeface="Frutiger 57Cn"/>
                <a:cs typeface="Frutiger 57Cn"/>
              </a:rPr>
              <a:t>What is the antidote?</a:t>
            </a:r>
          </a:p>
          <a:p>
            <a:pPr algn="l"/>
            <a:endParaRPr lang="en-US" sz="3200" dirty="0">
              <a:latin typeface="Frutiger 57Cn"/>
              <a:cs typeface="Frutiger 57Cn"/>
            </a:endParaRPr>
          </a:p>
          <a:p>
            <a:pPr algn="l"/>
            <a:r>
              <a:rPr lang="en-US" sz="3200" i="1" dirty="0" smtClean="0">
                <a:latin typeface="Frutiger 57Cn"/>
                <a:cs typeface="Frutiger 57Cn"/>
              </a:rPr>
              <a:t>Humility and realizing that we need to change.</a:t>
            </a: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i="1" dirty="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
        <p:nvSpPr>
          <p:cNvPr id="2" name="TextBox 1"/>
          <p:cNvSpPr txBox="1"/>
          <p:nvPr/>
        </p:nvSpPr>
        <p:spPr>
          <a:xfrm>
            <a:off x="2469444" y="-409222"/>
            <a:ext cx="184666"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50332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2357083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chemeClr val="tx2"/>
                </a:solidFill>
                <a:latin typeface="Frutiger 57Cn"/>
                <a:cs typeface="Frutiger 57Cn"/>
              </a:rPr>
              <a:t>NKJV:  </a:t>
            </a:r>
            <a:r>
              <a:rPr lang="en-US" sz="3200" dirty="0">
                <a:latin typeface="Frutiger 57Cn"/>
                <a:cs typeface="Frutiger 57Cn"/>
              </a:rPr>
              <a:t>But Jesus answered them, “My Father has been working until now, and I have been working.</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3777620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pPr>
              <a:defRPr/>
            </a:pPr>
            <a:fld id="{280BA0C2-AFF0-4440-A8FB-2215FF650EFD}" type="slidenum">
              <a:rPr lang="en-US"/>
              <a:pPr>
                <a:defRPr/>
              </a:pPr>
              <a:t>7</a:t>
            </a:fld>
            <a:endParaRPr lang="en-US"/>
          </a:p>
        </p:txBody>
      </p:sp>
      <p:sp>
        <p:nvSpPr>
          <p:cNvPr id="2050" name="Rectangle 2"/>
          <p:cNvSpPr>
            <a:spLocks noGrp="1" noChangeArrowheads="1"/>
          </p:cNvSpPr>
          <p:nvPr>
            <p:ph type="ctrTitle"/>
          </p:nvPr>
        </p:nvSpPr>
        <p:spPr/>
        <p:txBody>
          <a:bodyPr/>
          <a:lstStyle/>
          <a:p>
            <a:pPr eaLnBrk="1" hangingPunct="1">
              <a:defRPr/>
            </a:pPr>
            <a:endParaRPr lang="en-US" b="1" dirty="0" smtClean="0"/>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
        <p:nvSpPr>
          <p:cNvPr id="2" name="Rectangle 1"/>
          <p:cNvSpPr/>
          <p:nvPr/>
        </p:nvSpPr>
        <p:spPr bwMode="auto">
          <a:xfrm>
            <a:off x="0" y="0"/>
            <a:ext cx="9144000" cy="6858000"/>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coin-strikingSIZE216x3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14" y="0"/>
            <a:ext cx="4306186" cy="6858000"/>
          </a:xfrm>
          <a:prstGeom prst="rect">
            <a:avLst/>
          </a:prstGeom>
        </p:spPr>
      </p:pic>
      <p:pic>
        <p:nvPicPr>
          <p:cNvPr id="10"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253" r="49841"/>
          <a:stretch/>
        </p:blipFill>
        <p:spPr>
          <a:xfrm>
            <a:off x="5472698" y="228600"/>
            <a:ext cx="2528302" cy="2642836"/>
          </a:xfrm>
          <a:prstGeom prst="rect">
            <a:avLst/>
          </a:prstGeom>
        </p:spPr>
      </p:pic>
      <p:pic>
        <p:nvPicPr>
          <p:cNvPr id="11" name="Content Placeholder 2" descr="tp.jpg"/>
          <p:cNvPicPr>
            <a:picLocks noChangeAspect="1"/>
          </p:cNvPicPr>
          <p:nvPr/>
        </p:nvPicPr>
        <p:blipFill rotWithShape="1">
          <a:blip r:embed="rId3">
            <a:extLst>
              <a:ext uri="{28A0092B-C50C-407E-A947-70E740481C1C}">
                <a14:useLocalDpi xmlns:a14="http://schemas.microsoft.com/office/drawing/2010/main" val="0"/>
              </a:ext>
            </a:extLst>
          </a:blip>
          <a:srcRect l="49065" r="-8"/>
          <a:stretch/>
        </p:blipFill>
        <p:spPr>
          <a:xfrm>
            <a:off x="5443027" y="3810000"/>
            <a:ext cx="2727181" cy="2819399"/>
          </a:xfrm>
          <a:prstGeom prst="rect">
            <a:avLst/>
          </a:prstGeom>
        </p:spPr>
      </p:pic>
      <p:sp>
        <p:nvSpPr>
          <p:cNvPr id="9" name="Rectangle 2"/>
          <p:cNvSpPr>
            <a:spLocks noChangeArrowheads="1"/>
          </p:cNvSpPr>
          <p:nvPr/>
        </p:nvSpPr>
        <p:spPr bwMode="auto">
          <a:xfrm>
            <a:off x="4953000" y="2590800"/>
            <a:ext cx="4191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err="1" smtClean="0">
                <a:solidFill>
                  <a:schemeClr val="tx2"/>
                </a:solidFill>
                <a:effectLst>
                  <a:outerShdw blurRad="50800" dist="38100" dir="8100000" algn="tr" rotWithShape="0">
                    <a:prstClr val="black">
                      <a:alpha val="40000"/>
                    </a:prstClr>
                  </a:outerShdw>
                </a:effectLst>
                <a:latin typeface="BI Frutiger BoldItalic" charset="0"/>
              </a:rPr>
              <a:t>Charakter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994731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24  “Most assuredly, I say to you, he who hears My word and believes in Him who sent Me has everlasting life, and shall not come into judgment, but has passed from death into life.</a:t>
            </a:r>
          </a:p>
          <a:p>
            <a:pPr algn="l"/>
            <a:r>
              <a:rPr lang="en-US" sz="3200" dirty="0">
                <a:latin typeface="Frutiger 57Cn"/>
                <a:cs typeface="Frutiger 57Cn"/>
              </a:rPr>
              <a:t>25  “Most assuredly, I say to you, the hour is coming, and now is, when the dead will hear the voice of the Son of God; and those who hear will live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07290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5:24-47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26  </a:t>
            </a:r>
            <a:r>
              <a:rPr lang="en-US" sz="3200" dirty="0">
                <a:latin typeface="Frutiger 57Cn"/>
                <a:cs typeface="Frutiger 57Cn"/>
              </a:rPr>
              <a:t>“For as the Father has life in Himself, so He has granted the Son to have life in Himself,</a:t>
            </a:r>
          </a:p>
          <a:p>
            <a:pPr algn="l"/>
            <a:r>
              <a:rPr lang="en-US" sz="3200" dirty="0">
                <a:latin typeface="Frutiger 57Cn"/>
                <a:cs typeface="Frutiger 57Cn"/>
              </a:rPr>
              <a:t>27  “and has given Him authority to execute judgment also, because He is the Son of Man.</a:t>
            </a:r>
          </a:p>
          <a:p>
            <a:pPr algn="l"/>
            <a:r>
              <a:rPr lang="en-US" sz="3200" dirty="0">
                <a:latin typeface="Frutiger 57Cn"/>
                <a:cs typeface="Frutiger 57Cn"/>
              </a:rPr>
              <a:t>28  “Do not marvel at this; for the hour is coming in which all who are in the graves will hear His voice</a:t>
            </a:r>
          </a:p>
          <a:p>
            <a:pPr algn="l"/>
            <a:r>
              <a:rPr lang="en-US" sz="3200" dirty="0">
                <a:latin typeface="Frutiger 57Cn"/>
                <a:cs typeface="Frutiger 57Cn"/>
              </a:rPr>
              <a:t>29  “and come forth—those who have done good, to the resurrection of life, and those who have done evil, to the resurrection of condemnation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992086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44339</TotalTime>
  <Words>2252</Words>
  <Application>Microsoft Macintosh PowerPoint</Application>
  <PresentationFormat>On-screen Show (4:3)</PresentationFormat>
  <Paragraphs>220</Paragraphs>
  <Slides>56</Slides>
  <Notes>52</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1148</cp:revision>
  <cp:lastPrinted>2002-04-29T19:33:49Z</cp:lastPrinted>
  <dcterms:created xsi:type="dcterms:W3CDTF">2002-04-29T15:32:00Z</dcterms:created>
  <dcterms:modified xsi:type="dcterms:W3CDTF">2015-04-18T07:04:28Z</dcterms:modified>
</cp:coreProperties>
</file>