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660" r:id="rId3"/>
  </p:sldMasterIdLst>
  <p:notesMasterIdLst>
    <p:notesMasterId r:id="rId91"/>
  </p:notesMasterIdLst>
  <p:handoutMasterIdLst>
    <p:handoutMasterId r:id="rId92"/>
  </p:handoutMasterIdLst>
  <p:sldIdLst>
    <p:sldId id="1298" r:id="rId4"/>
    <p:sldId id="1301" r:id="rId5"/>
    <p:sldId id="2333" r:id="rId6"/>
    <p:sldId id="2485" r:id="rId7"/>
    <p:sldId id="2484" r:id="rId8"/>
    <p:sldId id="2486" r:id="rId9"/>
    <p:sldId id="2487" r:id="rId10"/>
    <p:sldId id="2410" r:id="rId11"/>
    <p:sldId id="2482" r:id="rId12"/>
    <p:sldId id="2483" r:id="rId13"/>
    <p:sldId id="2363" r:id="rId14"/>
    <p:sldId id="2359" r:id="rId15"/>
    <p:sldId id="2459" r:id="rId16"/>
    <p:sldId id="2460" r:id="rId17"/>
    <p:sldId id="2461" r:id="rId18"/>
    <p:sldId id="2462" r:id="rId19"/>
    <p:sldId id="2470" r:id="rId20"/>
    <p:sldId id="2476" r:id="rId21"/>
    <p:sldId id="2472" r:id="rId22"/>
    <p:sldId id="2475" r:id="rId23"/>
    <p:sldId id="2471" r:id="rId24"/>
    <p:sldId id="2489" r:id="rId25"/>
    <p:sldId id="2490" r:id="rId26"/>
    <p:sldId id="2491" r:id="rId27"/>
    <p:sldId id="2479" r:id="rId28"/>
    <p:sldId id="2492" r:id="rId29"/>
    <p:sldId id="2493" r:id="rId30"/>
    <p:sldId id="2480" r:id="rId31"/>
    <p:sldId id="2495" r:id="rId32"/>
    <p:sldId id="2494" r:id="rId33"/>
    <p:sldId id="2411" r:id="rId34"/>
    <p:sldId id="2496" r:id="rId35"/>
    <p:sldId id="2497" r:id="rId36"/>
    <p:sldId id="2516" r:id="rId37"/>
    <p:sldId id="2463" r:id="rId38"/>
    <p:sldId id="2500" r:id="rId39"/>
    <p:sldId id="2498" r:id="rId40"/>
    <p:sldId id="2504" r:id="rId41"/>
    <p:sldId id="2521" r:id="rId42"/>
    <p:sldId id="2501" r:id="rId43"/>
    <p:sldId id="2522" r:id="rId44"/>
    <p:sldId id="2523" r:id="rId45"/>
    <p:sldId id="2507" r:id="rId46"/>
    <p:sldId id="2518" r:id="rId47"/>
    <p:sldId id="2506" r:id="rId48"/>
    <p:sldId id="2524" r:id="rId49"/>
    <p:sldId id="2535" r:id="rId50"/>
    <p:sldId id="2536" r:id="rId51"/>
    <p:sldId id="2505" r:id="rId52"/>
    <p:sldId id="2525" r:id="rId53"/>
    <p:sldId id="2533" r:id="rId54"/>
    <p:sldId id="2519" r:id="rId55"/>
    <p:sldId id="2534" r:id="rId56"/>
    <p:sldId id="2527" r:id="rId57"/>
    <p:sldId id="2528" r:id="rId58"/>
    <p:sldId id="2529" r:id="rId59"/>
    <p:sldId id="2537" r:id="rId60"/>
    <p:sldId id="2531" r:id="rId61"/>
    <p:sldId id="2532" r:id="rId62"/>
    <p:sldId id="2538" r:id="rId63"/>
    <p:sldId id="2539" r:id="rId64"/>
    <p:sldId id="2357" r:id="rId65"/>
    <p:sldId id="2513" r:id="rId66"/>
    <p:sldId id="2515" r:id="rId67"/>
    <p:sldId id="2358" r:id="rId68"/>
    <p:sldId id="2499" r:id="rId69"/>
    <p:sldId id="2503" r:id="rId70"/>
    <p:sldId id="2508" r:id="rId71"/>
    <p:sldId id="2509" r:id="rId72"/>
    <p:sldId id="2510" r:id="rId73"/>
    <p:sldId id="2511" r:id="rId74"/>
    <p:sldId id="2512" r:id="rId75"/>
    <p:sldId id="2517" r:id="rId76"/>
    <p:sldId id="2514" r:id="rId77"/>
    <p:sldId id="2464" r:id="rId78"/>
    <p:sldId id="2465" r:id="rId79"/>
    <p:sldId id="2466" r:id="rId80"/>
    <p:sldId id="2467" r:id="rId81"/>
    <p:sldId id="2468" r:id="rId82"/>
    <p:sldId id="2469" r:id="rId83"/>
    <p:sldId id="2502" r:id="rId84"/>
    <p:sldId id="2488" r:id="rId85"/>
    <p:sldId id="2451" r:id="rId86"/>
    <p:sldId id="2474" r:id="rId87"/>
    <p:sldId id="2473" r:id="rId88"/>
    <p:sldId id="2478" r:id="rId89"/>
    <p:sldId id="2481" r:id="rId90"/>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FFFFCC"/>
    <a:srgbClr val="F8FFB7"/>
    <a:srgbClr val="FFFFA9"/>
    <a:srgbClr val="FFCC66"/>
    <a:srgbClr val="CC0A0C"/>
    <a:srgbClr val="FFFFFF"/>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73" autoAdjust="0"/>
    <p:restoredTop sz="94732" autoAdjust="0"/>
  </p:normalViewPr>
  <p:slideViewPr>
    <p:cSldViewPr>
      <p:cViewPr>
        <p:scale>
          <a:sx n="112" d="100"/>
          <a:sy n="112" d="100"/>
        </p:scale>
        <p:origin x="-408" y="-1424"/>
      </p:cViewPr>
      <p:guideLst>
        <p:guide orient="horz" pos="2160"/>
        <p:guide pos="2880"/>
      </p:guideLst>
    </p:cSldViewPr>
  </p:slideViewPr>
  <p:outlineViewPr>
    <p:cViewPr>
      <p:scale>
        <a:sx n="33" d="100"/>
        <a:sy n="33" d="100"/>
      </p:scale>
      <p:origin x="0" y="3800"/>
    </p:cViewPr>
  </p:outlineViewPr>
  <p:notesTextViewPr>
    <p:cViewPr>
      <p:scale>
        <a:sx n="100" d="100"/>
        <a:sy n="100" d="100"/>
      </p:scale>
      <p:origin x="0" y="0"/>
    </p:cViewPr>
  </p:notesTextViewPr>
  <p:sorterViewPr>
    <p:cViewPr>
      <p:scale>
        <a:sx n="145" d="100"/>
        <a:sy n="145"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slide" Target="slides/slide87.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83971" name="Rectangle 3"/>
          <p:cNvSpPr>
            <a:spLocks noGrp="1" noChangeArrowheads="1"/>
          </p:cNvSpPr>
          <p:nvPr>
            <p:ph type="dt" sz="quarter"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83972" name="Rectangle 4"/>
          <p:cNvSpPr>
            <a:spLocks noGrp="1" noChangeArrowheads="1"/>
          </p:cNvSpPr>
          <p:nvPr>
            <p:ph type="ftr" sz="quarter" idx="2"/>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83973" name="Rectangle 5"/>
          <p:cNvSpPr>
            <a:spLocks noGrp="1" noChangeArrowheads="1"/>
          </p:cNvSpPr>
          <p:nvPr>
            <p:ph type="sldNum" sz="quarter" idx="3"/>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873BAC10-6CF4-BD4D-B8FC-A748BC84C6E1}" type="slidenum">
              <a:rPr lang="en-US"/>
              <a:pPr>
                <a:defRPr/>
              </a:pPr>
              <a:t>‹#›</a:t>
            </a:fld>
            <a:endParaRPr lang="en-US"/>
          </a:p>
        </p:txBody>
      </p:sp>
    </p:spTree>
    <p:extLst>
      <p:ext uri="{BB962C8B-B14F-4D97-AF65-F5344CB8AC3E}">
        <p14:creationId xmlns:p14="http://schemas.microsoft.com/office/powerpoint/2010/main" val="4120840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4661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72808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798524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571326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5A69E6B-C78A-AB4D-B0E3-E8B86D30D9E8}" type="datetimeFigureOut">
              <a:rPr lang="en-US"/>
              <a:pPr>
                <a:defRPr/>
              </a:pPr>
              <a:t>12/19/14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B6C4FF8-93AA-824F-B5CB-0DE1FB90B9D4}" type="slidenum">
              <a:rPr lang="en-US"/>
              <a:pPr>
                <a:defRPr/>
              </a:pPr>
              <a:t>‹#›</a:t>
            </a:fld>
            <a:endParaRPr lang="en-US"/>
          </a:p>
        </p:txBody>
      </p:sp>
    </p:spTree>
    <p:extLst>
      <p:ext uri="{BB962C8B-B14F-4D97-AF65-F5344CB8AC3E}">
        <p14:creationId xmlns:p14="http://schemas.microsoft.com/office/powerpoint/2010/main" val="1509472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1E71E14-CB1A-C340-A5EA-6D621487B8C8}" type="datetimeFigureOut">
              <a:rPr lang="en-US"/>
              <a:pPr>
                <a:defRPr/>
              </a:pPr>
              <a:t>12/19/14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A09871B-3BC2-AA4B-A2C9-E910B795C91B}" type="slidenum">
              <a:rPr lang="en-US"/>
              <a:pPr>
                <a:defRPr/>
              </a:pPr>
              <a:t>‹#›</a:t>
            </a:fld>
            <a:endParaRPr lang="en-US"/>
          </a:p>
        </p:txBody>
      </p:sp>
    </p:spTree>
    <p:extLst>
      <p:ext uri="{BB962C8B-B14F-4D97-AF65-F5344CB8AC3E}">
        <p14:creationId xmlns:p14="http://schemas.microsoft.com/office/powerpoint/2010/main" val="3744953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CE25EE0-BB21-D941-BD38-A3A9E9BFFCAA}" type="datetimeFigureOut">
              <a:rPr lang="en-US"/>
              <a:pPr>
                <a:defRPr/>
              </a:pPr>
              <a:t>12/19/14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73812B3-9B26-F145-81C7-3761840950B3}" type="slidenum">
              <a:rPr lang="en-US"/>
              <a:pPr>
                <a:defRPr/>
              </a:pPr>
              <a:t>‹#›</a:t>
            </a:fld>
            <a:endParaRPr lang="en-US"/>
          </a:p>
        </p:txBody>
      </p:sp>
    </p:spTree>
    <p:extLst>
      <p:ext uri="{BB962C8B-B14F-4D97-AF65-F5344CB8AC3E}">
        <p14:creationId xmlns:p14="http://schemas.microsoft.com/office/powerpoint/2010/main" val="2176720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3A20FF6-228D-244F-916D-E5E4B5F1AADE}" type="datetimeFigureOut">
              <a:rPr lang="en-US"/>
              <a:pPr>
                <a:defRPr/>
              </a:pPr>
              <a:t>12/19/14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37AB984-FE7B-3B41-889D-7E743E553697}" type="slidenum">
              <a:rPr lang="en-US"/>
              <a:pPr>
                <a:defRPr/>
              </a:pPr>
              <a:t>‹#›</a:t>
            </a:fld>
            <a:endParaRPr lang="en-US"/>
          </a:p>
        </p:txBody>
      </p:sp>
    </p:spTree>
    <p:extLst>
      <p:ext uri="{BB962C8B-B14F-4D97-AF65-F5344CB8AC3E}">
        <p14:creationId xmlns:p14="http://schemas.microsoft.com/office/powerpoint/2010/main" val="1385803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A8D33AD4-CD14-1F4B-A9CB-38BAA2D25F09}" type="datetimeFigureOut">
              <a:rPr lang="en-US"/>
              <a:pPr>
                <a:defRPr/>
              </a:pPr>
              <a:t>12/19/14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9388CA6-CB3C-1B47-B0E3-28FBCD05010B}" type="slidenum">
              <a:rPr lang="en-US"/>
              <a:pPr>
                <a:defRPr/>
              </a:pPr>
              <a:t>‹#›</a:t>
            </a:fld>
            <a:endParaRPr lang="en-US"/>
          </a:p>
        </p:txBody>
      </p:sp>
    </p:spTree>
    <p:extLst>
      <p:ext uri="{BB962C8B-B14F-4D97-AF65-F5344CB8AC3E}">
        <p14:creationId xmlns:p14="http://schemas.microsoft.com/office/powerpoint/2010/main" val="4094600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78831803-D18A-A040-9D71-AD0A5D03AF66}" type="datetimeFigureOut">
              <a:rPr lang="en-US"/>
              <a:pPr>
                <a:defRPr/>
              </a:pPr>
              <a:t>12/19/14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AFAFEAD-1B8C-5F4A-B023-355726D28830}" type="slidenum">
              <a:rPr lang="en-US"/>
              <a:pPr>
                <a:defRPr/>
              </a:pPr>
              <a:t>‹#›</a:t>
            </a:fld>
            <a:endParaRPr lang="en-US"/>
          </a:p>
        </p:txBody>
      </p:sp>
    </p:spTree>
    <p:extLst>
      <p:ext uri="{BB962C8B-B14F-4D97-AF65-F5344CB8AC3E}">
        <p14:creationId xmlns:p14="http://schemas.microsoft.com/office/powerpoint/2010/main" val="23570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9BC2A24F-8597-AB43-988C-09EB50160BE9}" type="datetimeFigureOut">
              <a:rPr lang="en-US"/>
              <a:pPr>
                <a:defRPr/>
              </a:pPr>
              <a:t>12/19/14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0B4FC45-F942-3C4B-ACD4-E5B82879CE5B}" type="slidenum">
              <a:rPr lang="en-US"/>
              <a:pPr>
                <a:defRPr/>
              </a:pPr>
              <a:t>‹#›</a:t>
            </a:fld>
            <a:endParaRPr lang="en-US"/>
          </a:p>
        </p:txBody>
      </p:sp>
    </p:spTree>
    <p:extLst>
      <p:ext uri="{BB962C8B-B14F-4D97-AF65-F5344CB8AC3E}">
        <p14:creationId xmlns:p14="http://schemas.microsoft.com/office/powerpoint/2010/main" val="2097634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871D356-3372-004A-A50F-33F115C288AD}" type="datetimeFigureOut">
              <a:rPr lang="en-US"/>
              <a:pPr>
                <a:defRPr/>
              </a:pPr>
              <a:t>12/19/14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AF6EC1D-0195-EC47-88F8-108A697D0807}" type="slidenum">
              <a:rPr lang="en-US"/>
              <a:pPr>
                <a:defRPr/>
              </a:pPr>
              <a:t>‹#›</a:t>
            </a:fld>
            <a:endParaRPr lang="en-US"/>
          </a:p>
        </p:txBody>
      </p:sp>
    </p:spTree>
    <p:extLst>
      <p:ext uri="{BB962C8B-B14F-4D97-AF65-F5344CB8AC3E}">
        <p14:creationId xmlns:p14="http://schemas.microsoft.com/office/powerpoint/2010/main" val="324027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4748066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5207FE2-88CB-7744-8875-36325658A55D}" type="datetimeFigureOut">
              <a:rPr lang="en-US"/>
              <a:pPr>
                <a:defRPr/>
              </a:pPr>
              <a:t>12/19/14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E41C72C-5764-3A4B-BCA4-7860BFC4833B}" type="slidenum">
              <a:rPr lang="en-US"/>
              <a:pPr>
                <a:defRPr/>
              </a:pPr>
              <a:t>‹#›</a:t>
            </a:fld>
            <a:endParaRPr lang="en-US"/>
          </a:p>
        </p:txBody>
      </p:sp>
    </p:spTree>
    <p:extLst>
      <p:ext uri="{BB962C8B-B14F-4D97-AF65-F5344CB8AC3E}">
        <p14:creationId xmlns:p14="http://schemas.microsoft.com/office/powerpoint/2010/main" val="3461164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20CB84-D37B-ED44-91B0-C5FD8A2E73E6}" type="datetimeFigureOut">
              <a:rPr lang="en-US"/>
              <a:pPr>
                <a:defRPr/>
              </a:pPr>
              <a:t>12/19/14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8F2A780-3035-4141-AD0D-69A2110C2F31}" type="slidenum">
              <a:rPr lang="en-US"/>
              <a:pPr>
                <a:defRPr/>
              </a:pPr>
              <a:t>‹#›</a:t>
            </a:fld>
            <a:endParaRPr lang="en-US"/>
          </a:p>
        </p:txBody>
      </p:sp>
    </p:spTree>
    <p:extLst>
      <p:ext uri="{BB962C8B-B14F-4D97-AF65-F5344CB8AC3E}">
        <p14:creationId xmlns:p14="http://schemas.microsoft.com/office/powerpoint/2010/main" val="3676591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D0CA8C-D5EB-CF4D-85FE-48B0EF92A79B}" type="datetimeFigureOut">
              <a:rPr lang="en-US"/>
              <a:pPr>
                <a:defRPr/>
              </a:pPr>
              <a:t>12/19/14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6888213-D5DC-E14E-9959-6FBA98E46C31}" type="slidenum">
              <a:rPr lang="en-US"/>
              <a:pPr>
                <a:defRPr/>
              </a:pPr>
              <a:t>‹#›</a:t>
            </a:fld>
            <a:endParaRPr lang="en-US"/>
          </a:p>
        </p:txBody>
      </p:sp>
    </p:spTree>
    <p:extLst>
      <p:ext uri="{BB962C8B-B14F-4D97-AF65-F5344CB8AC3E}">
        <p14:creationId xmlns:p14="http://schemas.microsoft.com/office/powerpoint/2010/main" val="3294738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8F7EBB-9060-8645-A583-7E2397395E9B}" type="datetimeFigureOut">
              <a:rPr lang="en-US"/>
              <a:pPr>
                <a:defRPr/>
              </a:pPr>
              <a:t>12/19/14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51B2F50-8B58-824F-AD2F-D46020ED18DD}" type="slidenum">
              <a:rPr lang="en-US"/>
              <a:pPr>
                <a:defRPr/>
              </a:pPr>
              <a:t>‹#›</a:t>
            </a:fld>
            <a:endParaRPr lang="en-US"/>
          </a:p>
        </p:txBody>
      </p:sp>
    </p:spTree>
    <p:extLst>
      <p:ext uri="{BB962C8B-B14F-4D97-AF65-F5344CB8AC3E}">
        <p14:creationId xmlns:p14="http://schemas.microsoft.com/office/powerpoint/2010/main" val="1907414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37A59302-C1B4-F643-8A01-DD098F83DCF4}" type="datetimeFigureOut">
              <a:rPr lang="en-US"/>
              <a:pPr>
                <a:defRPr/>
              </a:pPr>
              <a:t>12/19/14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5861933-263F-D64E-A61C-7C770854FD86}" type="slidenum">
              <a:rPr lang="en-US"/>
              <a:pPr>
                <a:defRPr/>
              </a:pPr>
              <a:t>‹#›</a:t>
            </a:fld>
            <a:endParaRPr lang="en-US"/>
          </a:p>
        </p:txBody>
      </p:sp>
    </p:spTree>
    <p:extLst>
      <p:ext uri="{BB962C8B-B14F-4D97-AF65-F5344CB8AC3E}">
        <p14:creationId xmlns:p14="http://schemas.microsoft.com/office/powerpoint/2010/main" val="1425461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9E6D8AB-BCD2-A647-A378-B9B2ED2F1F8C}" type="datetimeFigureOut">
              <a:rPr lang="en-US"/>
              <a:pPr>
                <a:defRPr/>
              </a:pPr>
              <a:t>12/19/14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EEC7BDA-C8CC-E340-9CAC-91B8111AD2CC}" type="slidenum">
              <a:rPr lang="en-US"/>
              <a:pPr>
                <a:defRPr/>
              </a:pPr>
              <a:t>‹#›</a:t>
            </a:fld>
            <a:endParaRPr lang="en-US"/>
          </a:p>
        </p:txBody>
      </p:sp>
    </p:spTree>
    <p:extLst>
      <p:ext uri="{BB962C8B-B14F-4D97-AF65-F5344CB8AC3E}">
        <p14:creationId xmlns:p14="http://schemas.microsoft.com/office/powerpoint/2010/main" val="336520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4F60FF17-2946-2745-96A9-3D2C322E9D9B}" type="datetimeFigureOut">
              <a:rPr lang="en-US"/>
              <a:pPr>
                <a:defRPr/>
              </a:pPr>
              <a:t>12/19/14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6EE64F2-0457-9F46-AF0C-6E3A7B241F77}" type="slidenum">
              <a:rPr lang="en-US"/>
              <a:pPr>
                <a:defRPr/>
              </a:pPr>
              <a:t>‹#›</a:t>
            </a:fld>
            <a:endParaRPr lang="en-US"/>
          </a:p>
        </p:txBody>
      </p:sp>
    </p:spTree>
    <p:extLst>
      <p:ext uri="{BB962C8B-B14F-4D97-AF65-F5344CB8AC3E}">
        <p14:creationId xmlns:p14="http://schemas.microsoft.com/office/powerpoint/2010/main" val="2916879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A666A6F8-C60F-4940-AA15-93EBD388CDBC}" type="datetimeFigureOut">
              <a:rPr lang="en-US"/>
              <a:pPr>
                <a:defRPr/>
              </a:pPr>
              <a:t>12/19/14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03A51AC-599C-DC48-B271-C02543AFF45F}" type="slidenum">
              <a:rPr lang="en-US"/>
              <a:pPr>
                <a:defRPr/>
              </a:pPr>
              <a:t>‹#›</a:t>
            </a:fld>
            <a:endParaRPr lang="en-US"/>
          </a:p>
        </p:txBody>
      </p:sp>
    </p:spTree>
    <p:extLst>
      <p:ext uri="{BB962C8B-B14F-4D97-AF65-F5344CB8AC3E}">
        <p14:creationId xmlns:p14="http://schemas.microsoft.com/office/powerpoint/2010/main" val="2063301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B9BB2FAE-B150-A449-BB1B-9A85F3A0FD05}" type="datetimeFigureOut">
              <a:rPr lang="en-US"/>
              <a:pPr>
                <a:defRPr/>
              </a:pPr>
              <a:t>12/19/14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E693169-BD00-2646-9278-98C6D39704CC}" type="slidenum">
              <a:rPr lang="en-US"/>
              <a:pPr>
                <a:defRPr/>
              </a:pPr>
              <a:t>‹#›</a:t>
            </a:fld>
            <a:endParaRPr lang="en-US"/>
          </a:p>
        </p:txBody>
      </p:sp>
    </p:spTree>
    <p:extLst>
      <p:ext uri="{BB962C8B-B14F-4D97-AF65-F5344CB8AC3E}">
        <p14:creationId xmlns:p14="http://schemas.microsoft.com/office/powerpoint/2010/main" val="3369624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DDABA974-E2B9-EF48-8E7A-491245BB66B9}" type="datetimeFigureOut">
              <a:rPr lang="en-US"/>
              <a:pPr>
                <a:defRPr/>
              </a:pPr>
              <a:t>12/19/14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F7F5101-8E13-9F44-A35F-F79EAAE9C113}" type="slidenum">
              <a:rPr lang="en-US"/>
              <a:pPr>
                <a:defRPr/>
              </a:pPr>
              <a:t>‹#›</a:t>
            </a:fld>
            <a:endParaRPr lang="en-US"/>
          </a:p>
        </p:txBody>
      </p:sp>
    </p:spTree>
    <p:extLst>
      <p:ext uri="{BB962C8B-B14F-4D97-AF65-F5344CB8AC3E}">
        <p14:creationId xmlns:p14="http://schemas.microsoft.com/office/powerpoint/2010/main" val="244382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8449204"/>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32414134-2776-6048-918A-21559751D255}" type="datetimeFigureOut">
              <a:rPr lang="en-US"/>
              <a:pPr>
                <a:defRPr/>
              </a:pPr>
              <a:t>12/19/14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FBA73BD-11E4-6748-97AC-4355CBAED719}" type="slidenum">
              <a:rPr lang="en-US"/>
              <a:pPr>
                <a:defRPr/>
              </a:pPr>
              <a:t>‹#›</a:t>
            </a:fld>
            <a:endParaRPr lang="en-US"/>
          </a:p>
        </p:txBody>
      </p:sp>
    </p:spTree>
    <p:extLst>
      <p:ext uri="{BB962C8B-B14F-4D97-AF65-F5344CB8AC3E}">
        <p14:creationId xmlns:p14="http://schemas.microsoft.com/office/powerpoint/2010/main" val="3421239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1A38367-E441-A44B-9384-E77FE770A92E}" type="datetimeFigureOut">
              <a:rPr lang="en-US"/>
              <a:pPr>
                <a:defRPr/>
              </a:pPr>
              <a:t>12/19/14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2919D87-EEDA-8542-BD64-D8202D68C1BE}" type="slidenum">
              <a:rPr lang="en-US"/>
              <a:pPr>
                <a:defRPr/>
              </a:pPr>
              <a:t>‹#›</a:t>
            </a:fld>
            <a:endParaRPr lang="en-US"/>
          </a:p>
        </p:txBody>
      </p:sp>
    </p:spTree>
    <p:extLst>
      <p:ext uri="{BB962C8B-B14F-4D97-AF65-F5344CB8AC3E}">
        <p14:creationId xmlns:p14="http://schemas.microsoft.com/office/powerpoint/2010/main" val="692312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5499CD8-034C-4446-AA8B-507C8B852381}" type="datetimeFigureOut">
              <a:rPr lang="en-US"/>
              <a:pPr>
                <a:defRPr/>
              </a:pPr>
              <a:t>12/19/14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ADFC7D3-91E9-6148-BA5E-38CADFA2B8E5}" type="slidenum">
              <a:rPr lang="en-US"/>
              <a:pPr>
                <a:defRPr/>
              </a:pPr>
              <a:t>‹#›</a:t>
            </a:fld>
            <a:endParaRPr lang="en-US"/>
          </a:p>
        </p:txBody>
      </p:sp>
    </p:spTree>
    <p:extLst>
      <p:ext uri="{BB962C8B-B14F-4D97-AF65-F5344CB8AC3E}">
        <p14:creationId xmlns:p14="http://schemas.microsoft.com/office/powerpoint/2010/main" val="1712256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7859BE7-0B7F-0148-8A34-9B46B2DA63DF}" type="datetimeFigureOut">
              <a:rPr lang="en-US"/>
              <a:pPr>
                <a:defRPr/>
              </a:pPr>
              <a:t>12/19/14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FF9EE7E-5A74-4E4C-AF25-54022D21807C}" type="slidenum">
              <a:rPr lang="en-US"/>
              <a:pPr>
                <a:defRPr/>
              </a:pPr>
              <a:t>‹#›</a:t>
            </a:fld>
            <a:endParaRPr lang="en-US"/>
          </a:p>
        </p:txBody>
      </p:sp>
    </p:spTree>
    <p:extLst>
      <p:ext uri="{BB962C8B-B14F-4D97-AF65-F5344CB8AC3E}">
        <p14:creationId xmlns:p14="http://schemas.microsoft.com/office/powerpoint/2010/main" val="158612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683822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65564608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85933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368097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961492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09900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Box 19"/>
          <p:cNvSpPr txBox="1">
            <a:spLocks noChangeArrowheads="1"/>
          </p:cNvSpPr>
          <p:nvPr/>
        </p:nvSpPr>
        <p:spPr bwMode="auto">
          <a:xfrm>
            <a:off x="631825" y="1668463"/>
            <a:ext cx="7978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endParaRPr lang="en-US" sz="3600" smtClean="0">
              <a:solidFill>
                <a:srgbClr val="FFFFFF"/>
              </a:solidFill>
              <a:latin typeface="B Frutiger Bold" charset="0"/>
            </a:endParaRPr>
          </a:p>
        </p:txBody>
      </p:sp>
      <p:sp>
        <p:nvSpPr>
          <p:cNvPr id="1027" name="Text Box 21"/>
          <p:cNvSpPr txBox="1">
            <a:spLocks noChangeArrowheads="1"/>
          </p:cNvSpPr>
          <p:nvPr/>
        </p:nvSpPr>
        <p:spPr bwMode="auto">
          <a:xfrm>
            <a:off x="593725" y="1530350"/>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endParaRPr lang="en-US" smtClean="0">
              <a:latin typeface="Times" charset="0"/>
            </a:endParaRPr>
          </a:p>
        </p:txBody>
      </p:sp>
      <p:sp>
        <p:nvSpPr>
          <p:cNvPr id="1028" name="Text Box 22"/>
          <p:cNvSpPr txBox="1">
            <a:spLocks noChangeArrowheads="1"/>
          </p:cNvSpPr>
          <p:nvPr/>
        </p:nvSpPr>
        <p:spPr bwMode="auto">
          <a:xfrm>
            <a:off x="555625" y="1744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endParaRPr lang="en-US" smtClean="0">
              <a:latin typeface="Times" charset="0"/>
            </a:endParaRPr>
          </a:p>
        </p:txBody>
      </p:sp>
      <p:sp>
        <p:nvSpPr>
          <p:cNvPr id="1029" name="Rectangle 35"/>
          <p:cNvSpPr>
            <a:spLocks noChangeArrowheads="1"/>
          </p:cNvSpPr>
          <p:nvPr userDrawn="1"/>
        </p:nvSpPr>
        <p:spPr bwMode="auto">
          <a:xfrm>
            <a:off x="685800" y="3810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nSpc>
                <a:spcPct val="110000"/>
              </a:lnSpc>
            </a:pPr>
            <a:endParaRPr lang="en-US" sz="4400" b="1" i="1">
              <a:latin typeface="BL Frutiger Black" charset="0"/>
            </a:endParaRPr>
          </a:p>
        </p:txBody>
      </p:sp>
    </p:spTree>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ransition xmlns:p14="http://schemas.microsoft.com/office/powerpoint/2010/main"/>
  <p:txStyles>
    <p:titleStyle>
      <a:lvl1pPr algn="ctr" rtl="0" eaLnBrk="0" fontAlgn="base" hangingPunct="0">
        <a:lnSpc>
          <a:spcPct val="110000"/>
        </a:lnSpc>
        <a:spcBef>
          <a:spcPct val="0"/>
        </a:spcBef>
        <a:spcAft>
          <a:spcPct val="0"/>
        </a:spcAft>
        <a:defRPr sz="4400" b="1" i="1">
          <a:solidFill>
            <a:schemeClr val="tx1"/>
          </a:solidFill>
          <a:latin typeface="+mj-lt"/>
          <a:ea typeface="ＭＳ Ｐゴシック" charset="0"/>
          <a:cs typeface="ＭＳ Ｐゴシック" charset="0"/>
        </a:defRPr>
      </a:lvl1pPr>
      <a:lvl2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2pPr>
      <a:lvl3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3pPr>
      <a:lvl4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4pPr>
      <a:lvl5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5pPr>
      <a:lvl6pPr marL="457200" algn="ctr" rtl="0" eaLnBrk="0" fontAlgn="base" hangingPunct="0">
        <a:lnSpc>
          <a:spcPct val="110000"/>
        </a:lnSpc>
        <a:spcBef>
          <a:spcPct val="0"/>
        </a:spcBef>
        <a:spcAft>
          <a:spcPct val="0"/>
        </a:spcAft>
        <a:defRPr sz="4400" b="1" i="1">
          <a:solidFill>
            <a:schemeClr val="tx1"/>
          </a:solidFill>
          <a:latin typeface="BL Frutiger Black" charset="0"/>
        </a:defRPr>
      </a:lvl6pPr>
      <a:lvl7pPr marL="914400" algn="ctr" rtl="0" eaLnBrk="0" fontAlgn="base" hangingPunct="0">
        <a:lnSpc>
          <a:spcPct val="110000"/>
        </a:lnSpc>
        <a:spcBef>
          <a:spcPct val="0"/>
        </a:spcBef>
        <a:spcAft>
          <a:spcPct val="0"/>
        </a:spcAft>
        <a:defRPr sz="4400" b="1" i="1">
          <a:solidFill>
            <a:schemeClr val="tx1"/>
          </a:solidFill>
          <a:latin typeface="BL Frutiger Black" charset="0"/>
        </a:defRPr>
      </a:lvl7pPr>
      <a:lvl8pPr marL="1371600" algn="ctr" rtl="0" eaLnBrk="0" fontAlgn="base" hangingPunct="0">
        <a:lnSpc>
          <a:spcPct val="110000"/>
        </a:lnSpc>
        <a:spcBef>
          <a:spcPct val="0"/>
        </a:spcBef>
        <a:spcAft>
          <a:spcPct val="0"/>
        </a:spcAft>
        <a:defRPr sz="4400" b="1" i="1">
          <a:solidFill>
            <a:schemeClr val="tx1"/>
          </a:solidFill>
          <a:latin typeface="BL Frutiger Black" charset="0"/>
        </a:defRPr>
      </a:lvl8pPr>
      <a:lvl9pPr marL="1828800" algn="ctr" rtl="0" eaLnBrk="0" fontAlgn="base" hangingPunct="0">
        <a:lnSpc>
          <a:spcPct val="110000"/>
        </a:lnSpc>
        <a:spcBef>
          <a:spcPct val="0"/>
        </a:spcBef>
        <a:spcAft>
          <a:spcPct val="0"/>
        </a:spcAft>
        <a:defRPr sz="4400" b="1" i="1">
          <a:solidFill>
            <a:schemeClr val="tx1"/>
          </a:solidFill>
          <a:latin typeface="BL Frutiger Black" charset="0"/>
        </a:defRPr>
      </a:lvl9pPr>
    </p:titleStyle>
    <p:bodyStyle>
      <a:lvl1pPr marL="342900" indent="-342900" algn="l" rtl="0" eaLnBrk="0" fontAlgn="base" hangingPunct="0">
        <a:spcBef>
          <a:spcPct val="20000"/>
        </a:spcBef>
        <a:spcAft>
          <a:spcPct val="0"/>
        </a:spcAft>
        <a:buClr>
          <a:schemeClr val="tx2"/>
        </a:buClr>
        <a:buChar char="•"/>
        <a:defRPr sz="36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3200">
          <a:solidFill>
            <a:srgbClr val="FFFFFF"/>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800">
          <a:solidFill>
            <a:srgbClr val="FFFFFF"/>
          </a:solidFill>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400">
          <a:solidFill>
            <a:srgbClr val="FFFFFF"/>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5pPr>
      <a:lvl6pPr marL="25146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6pPr>
      <a:lvl7pPr marL="29718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7pPr>
      <a:lvl8pPr marL="34290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8pPr>
      <a:lvl9pPr marL="38862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open Bible-ppt background dark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userDrawn="1"/>
        </p:nvSpPr>
        <p:spPr bwMode="auto">
          <a:xfrm>
            <a:off x="-28575" y="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a:solidFill>
                  <a:srgbClr val="FFCC66"/>
                </a:solidFill>
                <a:effectLst>
                  <a:outerShdw blurRad="50800" dist="38100" dir="8100000" algn="tr" rotWithShape="0">
                    <a:prstClr val="black">
                      <a:alpha val="40000"/>
                    </a:prstClr>
                  </a:outerShdw>
                </a:effectLst>
                <a:latin typeface="BI Frutiger BoldItalic" charset="0"/>
              </a:rPr>
              <a:t>Luke 1:1-4</a:t>
            </a:r>
            <a:endParaRPr lang="en-US" sz="4400" b="1" i="1" dirty="0">
              <a:solidFill>
                <a:srgbClr val="FFCC66"/>
              </a:solidFill>
              <a:effectLst>
                <a:outerShdw blurRad="50800" dist="38100" dir="8100000" algn="tr" rotWithShape="0">
                  <a:prstClr val="black">
                    <a:alpha val="40000"/>
                  </a:prstClr>
                </a:outerShdw>
              </a:effectLst>
              <a:latin typeface="BL Frutiger Black" charset="0"/>
            </a:endParaRPr>
          </a:p>
        </p:txBody>
      </p:sp>
      <p:sp>
        <p:nvSpPr>
          <p:cNvPr id="9" name="Text Box 3"/>
          <p:cNvSpPr txBox="1">
            <a:spLocks noChangeArrowheads="1"/>
          </p:cNvSpPr>
          <p:nvPr userDrawn="1"/>
        </p:nvSpPr>
        <p:spPr bwMode="auto">
          <a:xfrm>
            <a:off x="733425" y="1120775"/>
            <a:ext cx="8229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dirty="0" smtClean="0">
                <a:solidFill>
                  <a:srgbClr val="FFFFCC"/>
                </a:solidFill>
                <a:latin typeface="Frutiger 57Cn" charset="0"/>
              </a:rPr>
              <a:t>1 Inasmuch as many have taken in hand to set in order a narrative of those things which have been fulfilled among us,</a:t>
            </a:r>
          </a:p>
          <a:p>
            <a:pPr algn="l">
              <a:defRPr/>
            </a:pPr>
            <a:r>
              <a:rPr lang="en-US" sz="3200" dirty="0" smtClean="0">
                <a:solidFill>
                  <a:srgbClr val="FFFFCC"/>
                </a:solidFill>
                <a:latin typeface="Frutiger 57Cn" charset="0"/>
              </a:rPr>
              <a:t>2 just as those who from the beginning were eyewitnesses and ministers of the word delivered them to us,</a:t>
            </a:r>
          </a:p>
          <a:p>
            <a:pPr algn="l">
              <a:defRPr/>
            </a:pPr>
            <a:r>
              <a:rPr lang="en-US" sz="3200" dirty="0" smtClean="0">
                <a:solidFill>
                  <a:srgbClr val="FFFFCC"/>
                </a:solidFill>
                <a:latin typeface="Frutiger 57Cn" charset="0"/>
              </a:rPr>
              <a:t>3 it seemed good to me also, having had perfect understanding of all things from the very first, to write to you an orderly account, most excellent </a:t>
            </a:r>
            <a:r>
              <a:rPr lang="en-US" sz="3200" dirty="0" err="1" smtClean="0">
                <a:solidFill>
                  <a:srgbClr val="FFFFCC"/>
                </a:solidFill>
                <a:latin typeface="Frutiger 57Cn" charset="0"/>
              </a:rPr>
              <a:t>Theophilus</a:t>
            </a:r>
            <a:r>
              <a:rPr lang="en-US" sz="3200" dirty="0" smtClean="0">
                <a:solidFill>
                  <a:srgbClr val="FFFFCC"/>
                </a:solidFill>
                <a:latin typeface="Frutiger 57Cn" charset="0"/>
              </a:rPr>
              <a:t>,</a:t>
            </a:r>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338" name="Picture 8" descr="open Bible-ppt background dark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userDrawn="1"/>
        </p:nvSpPr>
        <p:spPr bwMode="auto">
          <a:xfrm>
            <a:off x="0" y="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a:solidFill>
                  <a:srgbClr val="FFCC66"/>
                </a:solidFill>
                <a:effectLst>
                  <a:outerShdw blurRad="50800" dist="38100" dir="8100000" algn="tr" rotWithShape="0">
                    <a:prstClr val="black">
                      <a:alpha val="40000"/>
                    </a:prstClr>
                  </a:outerShdw>
                </a:effectLst>
                <a:latin typeface="BI Frutiger BoldItalic" charset="0"/>
              </a:rPr>
              <a:t>Verse reference here</a:t>
            </a:r>
            <a:endParaRPr lang="en-US" sz="4400" b="1" i="1" dirty="0">
              <a:solidFill>
                <a:srgbClr val="FFCC66"/>
              </a:solidFill>
              <a:effectLst>
                <a:outerShdw blurRad="50800" dist="38100" dir="8100000" algn="tr" rotWithShape="0">
                  <a:prstClr val="black">
                    <a:alpha val="40000"/>
                  </a:prstClr>
                </a:outerShdw>
              </a:effectLst>
              <a:latin typeface="BL Frutiger Black" charset="0"/>
            </a:endParaRPr>
          </a:p>
        </p:txBody>
      </p:sp>
      <p:sp>
        <p:nvSpPr>
          <p:cNvPr id="11" name="Text Box 3"/>
          <p:cNvSpPr txBox="1">
            <a:spLocks noChangeArrowheads="1"/>
          </p:cNvSpPr>
          <p:nvPr userDrawn="1"/>
        </p:nvSpPr>
        <p:spPr bwMode="auto">
          <a:xfrm>
            <a:off x="762000" y="1120775"/>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dirty="0" smtClean="0">
                <a:solidFill>
                  <a:srgbClr val="FFFFCC"/>
                </a:solidFill>
                <a:latin typeface="Frutiger 57Cn" charset="0"/>
              </a:rPr>
              <a:t>1 verses here</a:t>
            </a:r>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10</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sp>
        <p:nvSpPr>
          <p:cNvPr id="2" name="Rectangle 1"/>
          <p:cNvSpPr/>
          <p:nvPr/>
        </p:nvSpPr>
        <p:spPr bwMode="auto">
          <a:xfrm>
            <a:off x="0" y="0"/>
            <a:ext cx="9144000" cy="6858000"/>
          </a:xfrm>
          <a:prstGeom prst="rect">
            <a:avLst/>
          </a:prstGeom>
          <a:solidFill>
            <a:srgbClr val="0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2"/>
          <a:stretch>
            <a:fillRect/>
          </a:stretch>
        </p:blipFill>
        <p:spPr>
          <a:xfrm>
            <a:off x="-867261" y="0"/>
            <a:ext cx="10011261" cy="6667500"/>
          </a:xfrm>
          <a:prstGeom prst="rect">
            <a:avLst/>
          </a:prstGeom>
        </p:spPr>
      </p:pic>
    </p:spTree>
    <p:extLst>
      <p:ext uri="{BB962C8B-B14F-4D97-AF65-F5344CB8AC3E}">
        <p14:creationId xmlns:p14="http://schemas.microsoft.com/office/powerpoint/2010/main" val="20242132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2 Corinthians 5:17</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001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17  Therefore, if anyone is in Christ, he is a new creation; old things have passed away; behold, all things have become new.</a:t>
            </a:r>
          </a:p>
        </p:txBody>
      </p:sp>
    </p:spTree>
    <p:extLst>
      <p:ext uri="{BB962C8B-B14F-4D97-AF65-F5344CB8AC3E}">
        <p14:creationId xmlns:p14="http://schemas.microsoft.com/office/powerpoint/2010/main" val="2310392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After this there was a feast of the Jews, and Jesus went up to Jerusalem.</a:t>
            </a:r>
          </a:p>
          <a:p>
            <a:pPr algn="l"/>
            <a:r>
              <a:rPr lang="en-US" sz="3200" dirty="0">
                <a:latin typeface="Frutiger 57Cn"/>
                <a:cs typeface="Frutiger 57Cn"/>
              </a:rPr>
              <a:t>2 Now there is in Jerusalem by the Sheep Gate a pool, which is called in Hebrew, Bethesda, having five porches.</a:t>
            </a:r>
          </a:p>
          <a:p>
            <a:pPr algn="l"/>
            <a:r>
              <a:rPr lang="en-US" sz="3200" dirty="0">
                <a:latin typeface="Frutiger 57Cn"/>
                <a:cs typeface="Frutiger 57Cn"/>
              </a:rPr>
              <a:t>3 In these lay a great multitude of sick people, blind, lame, paralyzed, waiting for the moving of the water.</a:t>
            </a:r>
          </a:p>
          <a:p>
            <a:pPr algn="l"/>
            <a:r>
              <a:rPr lang="en-US" sz="3200" dirty="0">
                <a:latin typeface="Frutiger 57Cn"/>
                <a:cs typeface="Frutiger 57Cn"/>
              </a:rPr>
              <a:t>4 For an angel went down at a certain time into the pool and stirred up the water; then whoever stepped in first, after the stirring of the water, was made well of whatever disease he had</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39975608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5 </a:t>
            </a:r>
            <a:r>
              <a:rPr lang="en-US" sz="3200" dirty="0">
                <a:latin typeface="Frutiger 57Cn"/>
                <a:cs typeface="Frutiger 57Cn"/>
              </a:rPr>
              <a:t>Now a certain man was there who had an infirmity thirty-eight years.</a:t>
            </a:r>
          </a:p>
          <a:p>
            <a:pPr algn="l"/>
            <a:r>
              <a:rPr lang="en-US" sz="3200" dirty="0">
                <a:latin typeface="Frutiger 57Cn"/>
                <a:cs typeface="Frutiger 57Cn"/>
              </a:rPr>
              <a:t>6 When Jesus saw him lying there, and knew that he already had been in that condition a long time, He said to him, “Do you want to be made well?”</a:t>
            </a:r>
          </a:p>
          <a:p>
            <a:pPr algn="l"/>
            <a:r>
              <a:rPr lang="en-US" sz="3200" dirty="0">
                <a:latin typeface="Frutiger 57Cn"/>
                <a:cs typeface="Frutiger 57Cn"/>
              </a:rPr>
              <a:t>7 The sick man answered Him, “Sir, I have no man to put me into the pool when the water is stirred up; but while I am coming, another steps down before me.”</a:t>
            </a:r>
          </a:p>
          <a:p>
            <a:pPr algn="l"/>
            <a:r>
              <a:rPr lang="en-US" sz="3200" dirty="0">
                <a:latin typeface="Frutiger 57Cn"/>
                <a:cs typeface="Frutiger 57Cn"/>
              </a:rPr>
              <a:t>8 Jesus said to him, “Rise, take up your bed and walk.</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9269977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9 </a:t>
            </a:r>
            <a:r>
              <a:rPr lang="en-US" sz="3200" dirty="0">
                <a:latin typeface="Frutiger 57Cn"/>
                <a:cs typeface="Frutiger 57Cn"/>
              </a:rPr>
              <a:t>And immediately the man was made well, took up his bed, and walked. And that day was the Sabbath.</a:t>
            </a:r>
          </a:p>
          <a:p>
            <a:pPr algn="l"/>
            <a:r>
              <a:rPr lang="en-US" sz="3200" dirty="0">
                <a:latin typeface="Frutiger 57Cn"/>
                <a:cs typeface="Frutiger 57Cn"/>
              </a:rPr>
              <a:t>10 The Jews therefore said to him who was cured,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t>
            </a:r>
            <a:r>
              <a:rPr lang="en-US" sz="3200" dirty="0">
                <a:latin typeface="Frutiger 57Cn"/>
                <a:cs typeface="Frutiger 57Cn"/>
              </a:rPr>
              <a:t>It is the Sabbath; it is not lawful for you to carry your bed.”</a:t>
            </a:r>
          </a:p>
          <a:p>
            <a:pPr algn="l"/>
            <a:r>
              <a:rPr lang="en-US" sz="3200" dirty="0">
                <a:latin typeface="Frutiger 57Cn"/>
                <a:cs typeface="Frutiger 57Cn"/>
              </a:rPr>
              <a:t>11 He answered them, “He who made me well said to me, ‘Take up your bed and walk.’”</a:t>
            </a:r>
          </a:p>
          <a:p>
            <a:pPr algn="l"/>
            <a:r>
              <a:rPr lang="en-US" sz="3200" dirty="0">
                <a:latin typeface="Frutiger 57Cn"/>
                <a:cs typeface="Frutiger 57Cn"/>
              </a:rPr>
              <a:t>12 Then they asked him, “Who is the Man who said to you, ‘Take up your bed and walk’?</a:t>
            </a:r>
            <a:r>
              <a:rPr lang="en-US" sz="3200" dirty="0" smtClean="0">
                <a:latin typeface="Frutiger 57Cn"/>
                <a:cs typeface="Frutiger 57Cn"/>
              </a:rPr>
              <a:t>”</a:t>
            </a:r>
          </a:p>
        </p:txBody>
      </p:sp>
    </p:spTree>
    <p:extLst>
      <p:ext uri="{BB962C8B-B14F-4D97-AF65-F5344CB8AC3E}">
        <p14:creationId xmlns:p14="http://schemas.microsoft.com/office/powerpoint/2010/main" val="4401896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13 </a:t>
            </a:r>
            <a:r>
              <a:rPr lang="en-US" sz="3200" dirty="0">
                <a:latin typeface="Frutiger 57Cn"/>
                <a:cs typeface="Frutiger 57Cn"/>
              </a:rPr>
              <a:t>But the one who was healed did not know who it was, for Jesus had withdrawn, a multitude being in that place.</a:t>
            </a:r>
          </a:p>
          <a:p>
            <a:pPr algn="l"/>
            <a:r>
              <a:rPr lang="en-US" sz="3200" dirty="0">
                <a:latin typeface="Frutiger 57Cn"/>
                <a:cs typeface="Frutiger 57Cn"/>
              </a:rPr>
              <a:t>14 Afterward Jesus found him in the temple, and said to him, “See, you have been made well. Sin no more, lest a worse thing come upon you.”</a:t>
            </a:r>
          </a:p>
          <a:p>
            <a:pPr algn="l"/>
            <a:r>
              <a:rPr lang="en-US" sz="3200" dirty="0">
                <a:latin typeface="Frutiger 57Cn"/>
                <a:cs typeface="Frutiger 57Cn"/>
              </a:rPr>
              <a:t>15 The man departed and told the Jews that it was Jesus who had made him well.</a:t>
            </a:r>
          </a:p>
          <a:p>
            <a:pPr algn="l"/>
            <a:r>
              <a:rPr lang="en-US" sz="3200" dirty="0">
                <a:latin typeface="Frutiger 57Cn"/>
                <a:cs typeface="Frutiger 57Cn"/>
              </a:rPr>
              <a:t>16 For this reason the Jews persecuted Jesus, and sought to kill Him, because He had done these things on the Sabbath.</a:t>
            </a:r>
          </a:p>
        </p:txBody>
      </p:sp>
    </p:spTree>
    <p:extLst>
      <p:ext uri="{BB962C8B-B14F-4D97-AF65-F5344CB8AC3E}">
        <p14:creationId xmlns:p14="http://schemas.microsoft.com/office/powerpoint/2010/main" val="893156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After this there was a feast of the Jews, and Jesus went up to Jerusalem.</a:t>
            </a:r>
          </a:p>
          <a:p>
            <a:pPr algn="l"/>
            <a:r>
              <a:rPr lang="en-US" sz="3200" dirty="0">
                <a:latin typeface="Frutiger 57Cn"/>
                <a:cs typeface="Frutiger 57Cn"/>
              </a:rPr>
              <a:t>2 Now there is in Jerusalem by the Sheep Gate a pool, which is called in Hebrew, Bethesda, having five porches.</a:t>
            </a:r>
          </a:p>
          <a:p>
            <a:pPr algn="l"/>
            <a:r>
              <a:rPr lang="en-US" sz="3200" dirty="0">
                <a:latin typeface="Frutiger 57Cn"/>
                <a:cs typeface="Frutiger 57Cn"/>
              </a:rPr>
              <a:t>3 In these lay a great multitude of sick people, blind, lame, paralyzed, waiting for the moving of the water.</a:t>
            </a:r>
          </a:p>
          <a:p>
            <a:pPr algn="l"/>
            <a:r>
              <a:rPr lang="en-US" sz="3200" dirty="0">
                <a:latin typeface="Frutiger 57Cn"/>
                <a:cs typeface="Frutiger 57Cn"/>
              </a:rPr>
              <a:t>4 For an angel went down at a certain time into the pool and stirred up the water; then whoever stepped in first, after the stirring of the water, was made well of whatever disease he had</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2505973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17</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sp>
        <p:nvSpPr>
          <p:cNvPr id="2" name="Rectangle 1"/>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2"/>
          <a:stretch>
            <a:fillRect/>
          </a:stretch>
        </p:blipFill>
        <p:spPr>
          <a:xfrm>
            <a:off x="0" y="660400"/>
            <a:ext cx="9144000" cy="5532120"/>
          </a:xfrm>
          <a:prstGeom prst="rect">
            <a:avLst/>
          </a:prstGeom>
        </p:spPr>
      </p:pic>
    </p:spTree>
    <p:extLst>
      <p:ext uri="{BB962C8B-B14F-4D97-AF65-F5344CB8AC3E}">
        <p14:creationId xmlns:p14="http://schemas.microsoft.com/office/powerpoint/2010/main" val="3842731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18</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sp>
        <p:nvSpPr>
          <p:cNvPr id="2" name="Rectangle 1"/>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6" name="Picture 5" descr="13.03.20-Pentag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64" y="914400"/>
            <a:ext cx="10408964"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667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19</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pic>
        <p:nvPicPr>
          <p:cNvPr id="3" name="Picture 2"/>
          <p:cNvPicPr>
            <a:picLocks noChangeAspect="1"/>
          </p:cNvPicPr>
          <p:nvPr/>
        </p:nvPicPr>
        <p:blipFill>
          <a:blip r:embed="rId2"/>
          <a:stretch>
            <a:fillRect/>
          </a:stretch>
        </p:blipFill>
        <p:spPr>
          <a:xfrm>
            <a:off x="-530747" y="0"/>
            <a:ext cx="10235821" cy="6858000"/>
          </a:xfrm>
          <a:prstGeom prst="rect">
            <a:avLst/>
          </a:prstGeom>
        </p:spPr>
      </p:pic>
    </p:spTree>
    <p:extLst>
      <p:ext uri="{BB962C8B-B14F-4D97-AF65-F5344CB8AC3E}">
        <p14:creationId xmlns:p14="http://schemas.microsoft.com/office/powerpoint/2010/main" val="3856883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0" y="366942"/>
            <a:ext cx="9144000" cy="6338658"/>
          </a:xfrm>
          <a:prstGeom prst="rect">
            <a:avLst/>
          </a:prstGeom>
          <a:noFill/>
          <a:ln w="12700">
            <a:noFill/>
            <a:miter lim="800000"/>
            <a:headEnd type="none" w="sm" len="sm"/>
            <a:tailEnd type="none" w="sm" len="sm"/>
          </a:ln>
          <a:effectLst>
            <a:outerShdw blurRad="63500" dist="38099" dir="2700000" algn="ctr" rotWithShape="0">
              <a:schemeClr val="bg1">
                <a:alpha val="74998"/>
              </a:schemeClr>
            </a:outerShdw>
          </a:effectLst>
        </p:spPr>
        <p:txBody>
          <a:bodyPr anchor="b">
            <a:spAutoFit/>
          </a:bodyPr>
          <a:lstStyle/>
          <a:p>
            <a:pPr>
              <a:lnSpc>
                <a:spcPct val="90000"/>
              </a:lnSpc>
              <a:defRPr/>
            </a:pPr>
            <a:r>
              <a:rPr lang="en-US" sz="7200" b="1" dirty="0" smtClean="0">
                <a:latin typeface="Papyrus" charset="0"/>
              </a:rPr>
              <a:t>The Gospels</a:t>
            </a:r>
          </a:p>
          <a:p>
            <a:pPr>
              <a:lnSpc>
                <a:spcPct val="90000"/>
              </a:lnSpc>
              <a:defRPr/>
            </a:pPr>
            <a:endParaRPr lang="en-US" sz="5400" b="1" dirty="0" smtClean="0">
              <a:latin typeface="Papyrus" charset="0"/>
            </a:endParaRPr>
          </a:p>
          <a:p>
            <a:pPr>
              <a:lnSpc>
                <a:spcPct val="90000"/>
              </a:lnSpc>
              <a:defRPr/>
            </a:pPr>
            <a:r>
              <a:rPr lang="en-US" sz="5400" b="1" dirty="0" smtClean="0">
                <a:latin typeface="Papyrus" charset="0"/>
              </a:rPr>
              <a:t>To Fast or not to Fast; Parables of the Garments and Wineskins, </a:t>
            </a:r>
            <a:br>
              <a:rPr lang="en-US" sz="5400" b="1" dirty="0" smtClean="0">
                <a:latin typeface="Papyrus" charset="0"/>
              </a:rPr>
            </a:br>
            <a:r>
              <a:rPr lang="en-US" sz="5400" b="1" dirty="0" smtClean="0">
                <a:latin typeface="Papyrus" charset="0"/>
              </a:rPr>
              <a:t>Jesus Heals a Man at the Pool of Bethesda</a:t>
            </a:r>
            <a:endParaRPr lang="en-US" sz="5400" b="1" dirty="0" smtClean="0">
              <a:latin typeface="Papyrus" charset="0"/>
            </a:endParaRPr>
          </a:p>
          <a:p>
            <a:pPr>
              <a:lnSpc>
                <a:spcPct val="90000"/>
              </a:lnSpc>
              <a:defRPr/>
            </a:pPr>
            <a:endParaRPr lang="en-US" sz="5400" b="1" dirty="0" smtClean="0">
              <a:latin typeface="Papyru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20</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sp>
        <p:nvSpPr>
          <p:cNvPr id="2" name="Rectangle 1"/>
          <p:cNvSpPr/>
          <p:nvPr/>
        </p:nvSpPr>
        <p:spPr bwMode="auto">
          <a:xfrm>
            <a:off x="0" y="0"/>
            <a:ext cx="9144000" cy="6858000"/>
          </a:xfrm>
          <a:prstGeom prst="rect">
            <a:avLst/>
          </a:prstGeom>
          <a:solidFill>
            <a:srgbClr val="0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5" name="Picture 4"/>
          <p:cNvPicPr>
            <a:picLocks noChangeAspect="1"/>
          </p:cNvPicPr>
          <p:nvPr/>
        </p:nvPicPr>
        <p:blipFill>
          <a:blip r:embed="rId2"/>
          <a:stretch>
            <a:fillRect/>
          </a:stretch>
        </p:blipFill>
        <p:spPr>
          <a:xfrm>
            <a:off x="1370339" y="-2819401"/>
            <a:ext cx="6478261" cy="9677401"/>
          </a:xfrm>
          <a:prstGeom prst="rect">
            <a:avLst/>
          </a:prstGeom>
        </p:spPr>
      </p:pic>
    </p:spTree>
    <p:extLst>
      <p:ext uri="{BB962C8B-B14F-4D97-AF65-F5344CB8AC3E}">
        <p14:creationId xmlns:p14="http://schemas.microsoft.com/office/powerpoint/2010/main" val="25449036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C7B1D003-128C-C741-9EDC-7E85135502FC}" type="slidenum">
              <a:rPr lang="en-US"/>
              <a:pPr>
                <a:defRPr/>
              </a:pPr>
              <a:t>21</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pic>
        <p:nvPicPr>
          <p:cNvPr id="63492" name="Picture 5" descr="bethesdamod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394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After this there was a feast of the Jews, and Jesus went up to Jerusalem.</a:t>
            </a:r>
          </a:p>
          <a:p>
            <a:pPr algn="l"/>
            <a:r>
              <a:rPr lang="en-US" sz="3200" dirty="0">
                <a:latin typeface="Frutiger 57Cn"/>
                <a:cs typeface="Frutiger 57Cn"/>
              </a:rPr>
              <a:t>2 Now there is in Jerusalem by the Sheep Gate a pool, which is called in Hebrew, Bethesda, having five porches.</a:t>
            </a:r>
          </a:p>
          <a:p>
            <a:pPr algn="l"/>
            <a:r>
              <a:rPr lang="en-US" sz="3200" dirty="0">
                <a:latin typeface="Frutiger 57Cn"/>
                <a:cs typeface="Frutiger 57Cn"/>
              </a:rPr>
              <a:t>3 In these lay a great multitude of sick people, blind, lame, paralyzed, waiting for the moving of the water.</a:t>
            </a:r>
          </a:p>
          <a:p>
            <a:pPr algn="l"/>
            <a:r>
              <a:rPr lang="en-US" sz="3200" dirty="0">
                <a:latin typeface="Frutiger 57Cn"/>
                <a:cs typeface="Frutiger 57Cn"/>
              </a:rPr>
              <a:t>4 For an angel went down at a certain time into the pool and stirred up the water; then whoever stepped in first, after the stirring of the water, was made well of whatever disease he had</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2101586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a:t>
            </a:r>
            <a:r>
              <a:rPr lang="en-US" sz="3200" dirty="0">
                <a:latin typeface="Frutiger 57Cn"/>
                <a:cs typeface="Frutiger 57Cn"/>
              </a:rPr>
              <a:t>Therefore the Jews sought all the more to kill Him, because He not only broke the </a:t>
            </a:r>
            <a:r>
              <a:rPr lang="en-US" sz="3200" dirty="0" smtClean="0">
                <a:latin typeface="Frutiger 57Cn"/>
                <a:cs typeface="Frutiger 57Cn"/>
              </a:rPr>
              <a:t>Sabbath . . .</a:t>
            </a:r>
            <a:endParaRPr lang="en-US" sz="3200" dirty="0">
              <a:latin typeface="Frutiger 57Cn"/>
              <a:cs typeface="Frutiger 57Cn"/>
            </a:endParaRPr>
          </a:p>
        </p:txBody>
      </p:sp>
    </p:spTree>
    <p:extLst>
      <p:ext uri="{BB962C8B-B14F-4D97-AF65-F5344CB8AC3E}">
        <p14:creationId xmlns:p14="http://schemas.microsoft.com/office/powerpoint/2010/main" val="3240090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After this there was a feast of the Jews, and Jesus went up to Jerusalem.</a:t>
            </a:r>
          </a:p>
          <a:p>
            <a:pPr algn="l"/>
            <a:r>
              <a:rPr lang="en-US" sz="3200" dirty="0">
                <a:latin typeface="Frutiger 57Cn"/>
                <a:cs typeface="Frutiger 57Cn"/>
              </a:rPr>
              <a:t>2 Now there is in Jerusalem by the Sheep Gate a pool, which is called in Hebrew, Bethesda, having five porches.</a:t>
            </a:r>
          </a:p>
          <a:p>
            <a:pPr algn="l"/>
            <a:r>
              <a:rPr lang="en-US" sz="3200" dirty="0">
                <a:latin typeface="Frutiger 57Cn"/>
                <a:cs typeface="Frutiger 57Cn"/>
              </a:rPr>
              <a:t>3 In these lay a great multitude of sick people, blind, lame, paralyzed, waiting for the moving of the water.</a:t>
            </a:r>
          </a:p>
          <a:p>
            <a:pPr algn="l"/>
            <a:r>
              <a:rPr lang="en-US" sz="3200" dirty="0">
                <a:latin typeface="Frutiger 57Cn"/>
                <a:cs typeface="Frutiger 57Cn"/>
              </a:rPr>
              <a:t>4 For an angel went down at a certain time into the pool and stirred up the water; then whoever stepped in first, after the stirring of the water, was made well of whatever disease he had</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33933805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25</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sp>
        <p:nvSpPr>
          <p:cNvPr id="2" name="Rectangle 1"/>
          <p:cNvSpPr/>
          <p:nvPr/>
        </p:nvSpPr>
        <p:spPr bwMode="auto">
          <a:xfrm>
            <a:off x="0" y="0"/>
            <a:ext cx="9144000" cy="6858000"/>
          </a:xfrm>
          <a:prstGeom prst="rect">
            <a:avLst/>
          </a:prstGeom>
          <a:solidFill>
            <a:srgbClr val="0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2"/>
          <a:stretch>
            <a:fillRect/>
          </a:stretch>
        </p:blipFill>
        <p:spPr>
          <a:xfrm>
            <a:off x="0" y="1041400"/>
            <a:ext cx="9144000" cy="4758232"/>
          </a:xfrm>
          <a:prstGeom prst="rect">
            <a:avLst/>
          </a:prstGeom>
        </p:spPr>
      </p:pic>
    </p:spTree>
    <p:extLst>
      <p:ext uri="{BB962C8B-B14F-4D97-AF65-F5344CB8AC3E}">
        <p14:creationId xmlns:p14="http://schemas.microsoft.com/office/powerpoint/2010/main" val="6040962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5 </a:t>
            </a:r>
            <a:r>
              <a:rPr lang="en-US" sz="3200" dirty="0">
                <a:latin typeface="Frutiger 57Cn"/>
                <a:cs typeface="Frutiger 57Cn"/>
              </a:rPr>
              <a:t>Now a certain man was there who had an infirmity thirty-eight years.</a:t>
            </a:r>
          </a:p>
          <a:p>
            <a:pPr algn="l"/>
            <a:r>
              <a:rPr lang="en-US" sz="3200" dirty="0">
                <a:latin typeface="Frutiger 57Cn"/>
                <a:cs typeface="Frutiger 57Cn"/>
              </a:rPr>
              <a:t>6 When Jesus saw him lying there, and knew that he already had been in that condition a long time, He said to him, “Do you want to be made well?”</a:t>
            </a:r>
          </a:p>
          <a:p>
            <a:pPr algn="l"/>
            <a:r>
              <a:rPr lang="en-US" sz="3200" dirty="0">
                <a:latin typeface="Frutiger 57Cn"/>
                <a:cs typeface="Frutiger 57Cn"/>
              </a:rPr>
              <a:t>7 The sick man answered Him, “Sir, I have no man to put me into the pool when the water is stirred up; but while I am coming, another steps down before me.”</a:t>
            </a:r>
          </a:p>
          <a:p>
            <a:pPr algn="l"/>
            <a:r>
              <a:rPr lang="en-US" sz="3200" dirty="0">
                <a:latin typeface="Frutiger 57Cn"/>
                <a:cs typeface="Frutiger 57Cn"/>
              </a:rPr>
              <a:t>8 Jesus said to him, “Rise, take up your bed and walk.</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3496462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9 </a:t>
            </a:r>
            <a:r>
              <a:rPr lang="en-US" sz="3200" dirty="0">
                <a:latin typeface="Frutiger 57Cn"/>
                <a:cs typeface="Frutiger 57Cn"/>
              </a:rPr>
              <a:t>And immediately the man was made well, took up his bed, and walked. And that day was the Sabbath.</a:t>
            </a:r>
          </a:p>
          <a:p>
            <a:pPr algn="l"/>
            <a:r>
              <a:rPr lang="en-US" sz="3200" dirty="0">
                <a:latin typeface="Frutiger 57Cn"/>
                <a:cs typeface="Frutiger 57Cn"/>
              </a:rPr>
              <a:t>10 The Jews therefore said to him who was cured,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t>
            </a:r>
            <a:r>
              <a:rPr lang="en-US" sz="3200" dirty="0">
                <a:latin typeface="Frutiger 57Cn"/>
                <a:cs typeface="Frutiger 57Cn"/>
              </a:rPr>
              <a:t>It is the Sabbath; it is not lawful for you to carry your bed.”</a:t>
            </a:r>
          </a:p>
          <a:p>
            <a:pPr algn="l"/>
            <a:r>
              <a:rPr lang="en-US" sz="3200" dirty="0">
                <a:latin typeface="Frutiger 57Cn"/>
                <a:cs typeface="Frutiger 57Cn"/>
              </a:rPr>
              <a:t>11 He answered them, “He who made me well said to me, ‘Take up your bed and walk.’”</a:t>
            </a:r>
          </a:p>
          <a:p>
            <a:pPr algn="l"/>
            <a:r>
              <a:rPr lang="en-US" sz="3200" dirty="0">
                <a:latin typeface="Frutiger 57Cn"/>
                <a:cs typeface="Frutiger 57Cn"/>
              </a:rPr>
              <a:t>12 Then they asked him, “Who is the Man who said to you, ‘Take up your bed and walk’?</a:t>
            </a:r>
            <a:r>
              <a:rPr lang="en-US" sz="3200" dirty="0" smtClean="0">
                <a:latin typeface="Frutiger 57Cn"/>
                <a:cs typeface="Frutiger 57Cn"/>
              </a:rPr>
              <a:t>”</a:t>
            </a:r>
          </a:p>
        </p:txBody>
      </p:sp>
    </p:spTree>
    <p:extLst>
      <p:ext uri="{BB962C8B-B14F-4D97-AF65-F5344CB8AC3E}">
        <p14:creationId xmlns:p14="http://schemas.microsoft.com/office/powerpoint/2010/main" val="32386720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28</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sp>
        <p:nvSpPr>
          <p:cNvPr id="2" name="Rectangle 1"/>
          <p:cNvSpPr/>
          <p:nvPr/>
        </p:nvSpPr>
        <p:spPr bwMode="auto">
          <a:xfrm>
            <a:off x="0" y="0"/>
            <a:ext cx="9144000" cy="6858000"/>
          </a:xfrm>
          <a:prstGeom prst="rect">
            <a:avLst/>
          </a:prstGeom>
          <a:solidFill>
            <a:srgbClr val="0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2"/>
          <a:stretch>
            <a:fillRect/>
          </a:stretch>
        </p:blipFill>
        <p:spPr>
          <a:xfrm>
            <a:off x="0" y="469900"/>
            <a:ext cx="9144000" cy="5918200"/>
          </a:xfrm>
          <a:prstGeom prst="rect">
            <a:avLst/>
          </a:prstGeom>
        </p:spPr>
      </p:pic>
    </p:spTree>
    <p:extLst>
      <p:ext uri="{BB962C8B-B14F-4D97-AF65-F5344CB8AC3E}">
        <p14:creationId xmlns:p14="http://schemas.microsoft.com/office/powerpoint/2010/main" val="11231440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9 </a:t>
            </a:r>
            <a:r>
              <a:rPr lang="en-US" sz="3200" dirty="0">
                <a:latin typeface="Frutiger 57Cn"/>
                <a:cs typeface="Frutiger 57Cn"/>
              </a:rPr>
              <a:t>And immediately the man was made well, took up his bed, and walked. And that day was the Sabbath.</a:t>
            </a:r>
          </a:p>
          <a:p>
            <a:pPr algn="l"/>
            <a:r>
              <a:rPr lang="en-US" sz="3200" dirty="0">
                <a:latin typeface="Frutiger 57Cn"/>
                <a:cs typeface="Frutiger 57Cn"/>
              </a:rPr>
              <a:t>10 The Jews therefore said to him who was cured,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t>
            </a:r>
            <a:r>
              <a:rPr lang="en-US" sz="3200" dirty="0">
                <a:latin typeface="Frutiger 57Cn"/>
                <a:cs typeface="Frutiger 57Cn"/>
              </a:rPr>
              <a:t>It is the Sabbath; it is not lawful for you to carry your bed.”</a:t>
            </a:r>
          </a:p>
          <a:p>
            <a:pPr algn="l"/>
            <a:r>
              <a:rPr lang="en-US" sz="3200" dirty="0">
                <a:latin typeface="Frutiger 57Cn"/>
                <a:cs typeface="Frutiger 57Cn"/>
              </a:rPr>
              <a:t>11 He answered them, “He who made me well said to me, ‘Take up your bed and walk.’”</a:t>
            </a:r>
          </a:p>
          <a:p>
            <a:pPr algn="l"/>
            <a:r>
              <a:rPr lang="en-US" sz="3200" dirty="0">
                <a:latin typeface="Frutiger 57Cn"/>
                <a:cs typeface="Frutiger 57Cn"/>
              </a:rPr>
              <a:t>12 Then they asked him, “Who is the Man who said to you, ‘Take up your bed and walk’?</a:t>
            </a:r>
            <a:r>
              <a:rPr lang="en-US" sz="3200" dirty="0" smtClean="0">
                <a:latin typeface="Frutiger 57Cn"/>
                <a:cs typeface="Frutiger 57Cn"/>
              </a:rPr>
              <a:t>”</a:t>
            </a:r>
          </a:p>
        </p:txBody>
      </p:sp>
    </p:spTree>
    <p:extLst>
      <p:ext uri="{BB962C8B-B14F-4D97-AF65-F5344CB8AC3E}">
        <p14:creationId xmlns:p14="http://schemas.microsoft.com/office/powerpoint/2010/main" val="36175650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Mark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2:18-20</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18 The disciples of John and of the Pharisees were fasting. Then they came and said to Him, “Why do the disciples of John and of the Pharisees fast, but Your disciples do not fast?”</a:t>
            </a:r>
          </a:p>
          <a:p>
            <a:pPr algn="l"/>
            <a:r>
              <a:rPr lang="en-US" sz="3200" dirty="0">
                <a:latin typeface="Frutiger 57Cn"/>
                <a:cs typeface="Frutiger 57Cn"/>
              </a:rPr>
              <a:t>19 And Jesus said to them, “Can the friends of the bridegroom fast while the bridegroom is with them? As long as they have the bridegroom with them they cannot fast.</a:t>
            </a:r>
          </a:p>
          <a:p>
            <a:pPr algn="l"/>
            <a:r>
              <a:rPr lang="en-US" sz="3200" dirty="0">
                <a:latin typeface="Frutiger 57Cn"/>
                <a:cs typeface="Frutiger 57Cn"/>
              </a:rPr>
              <a:t>20 “But the days will come when the bridegroom will be taken away from them, and then they will fast in those days.</a:t>
            </a:r>
          </a:p>
        </p:txBody>
      </p:sp>
    </p:spTree>
    <p:extLst>
      <p:ext uri="{BB962C8B-B14F-4D97-AF65-F5344CB8AC3E}">
        <p14:creationId xmlns:p14="http://schemas.microsoft.com/office/powerpoint/2010/main" val="37851784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13 </a:t>
            </a:r>
            <a:r>
              <a:rPr lang="en-US" sz="3200" dirty="0">
                <a:latin typeface="Frutiger 57Cn"/>
                <a:cs typeface="Frutiger 57Cn"/>
              </a:rPr>
              <a:t>But the one who was healed did not know who it was, for Jesus had withdrawn, a multitude being in that place.</a:t>
            </a:r>
          </a:p>
          <a:p>
            <a:pPr algn="l"/>
            <a:r>
              <a:rPr lang="en-US" sz="3200" dirty="0">
                <a:latin typeface="Frutiger 57Cn"/>
                <a:cs typeface="Frutiger 57Cn"/>
              </a:rPr>
              <a:t>14 Afterward Jesus found him in the temple, and said to him, “See, you have been made well. Sin no more, lest a worse thing come upon you.”</a:t>
            </a:r>
          </a:p>
          <a:p>
            <a:pPr algn="l"/>
            <a:r>
              <a:rPr lang="en-US" sz="3200" dirty="0">
                <a:latin typeface="Frutiger 57Cn"/>
                <a:cs typeface="Frutiger 57Cn"/>
              </a:rPr>
              <a:t>15 The man departed and told the Jews that it was Jesus who had made him well.</a:t>
            </a:r>
          </a:p>
          <a:p>
            <a:pPr algn="l"/>
            <a:r>
              <a:rPr lang="en-US" sz="3200" dirty="0">
                <a:latin typeface="Frutiger 57Cn"/>
                <a:cs typeface="Frutiger 57Cn"/>
              </a:rPr>
              <a:t>16 For this reason the Jews persecuted Jesus, and sought to kill Him, because He had done these things on the Sabbath.</a:t>
            </a:r>
          </a:p>
        </p:txBody>
      </p:sp>
    </p:spTree>
    <p:extLst>
      <p:ext uri="{BB962C8B-B14F-4D97-AF65-F5344CB8AC3E}">
        <p14:creationId xmlns:p14="http://schemas.microsoft.com/office/powerpoint/2010/main" val="40915477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9:1-3</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Now as Jesus passed by, He saw a man who was blind from birth.</a:t>
            </a:r>
          </a:p>
          <a:p>
            <a:pPr algn="l"/>
            <a:r>
              <a:rPr lang="en-US" sz="3200" dirty="0">
                <a:latin typeface="Frutiger 57Cn"/>
                <a:cs typeface="Frutiger 57Cn"/>
              </a:rPr>
              <a:t>2  And His disciples asked Him, saying, “Rabbi, who sinned, this man or his parents, that he was born blind?”</a:t>
            </a:r>
          </a:p>
          <a:p>
            <a:pPr algn="l"/>
            <a:r>
              <a:rPr lang="en-US" sz="3200" dirty="0">
                <a:latin typeface="Frutiger 57Cn"/>
                <a:cs typeface="Frutiger 57Cn"/>
              </a:rPr>
              <a:t>3  Jesus answered, “Neither this man nor his parents sinned, but that the works of God should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be </a:t>
            </a:r>
            <a:r>
              <a:rPr lang="en-US" sz="3200" dirty="0">
                <a:latin typeface="Frutiger 57Cn"/>
                <a:cs typeface="Frutiger 57Cn"/>
              </a:rPr>
              <a:t>revealed in him.”</a:t>
            </a:r>
          </a:p>
        </p:txBody>
      </p:sp>
    </p:spTree>
    <p:extLst>
      <p:ext uri="{BB962C8B-B14F-4D97-AF65-F5344CB8AC3E}">
        <p14:creationId xmlns:p14="http://schemas.microsoft.com/office/powerpoint/2010/main" val="2382941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13 </a:t>
            </a:r>
            <a:r>
              <a:rPr lang="en-US" sz="3200" dirty="0">
                <a:latin typeface="Frutiger 57Cn"/>
                <a:cs typeface="Frutiger 57Cn"/>
              </a:rPr>
              <a:t>But the one who was healed did not know who it was, for Jesus had withdrawn, a multitude being in that place.</a:t>
            </a:r>
          </a:p>
          <a:p>
            <a:pPr algn="l"/>
            <a:r>
              <a:rPr lang="en-US" sz="3200" dirty="0">
                <a:latin typeface="Frutiger 57Cn"/>
                <a:cs typeface="Frutiger 57Cn"/>
              </a:rPr>
              <a:t>14 Afterward Jesus found him in the temple, and said to him, “See, you have been made well. Sin no more, lest a worse thing come upon you.”</a:t>
            </a:r>
          </a:p>
          <a:p>
            <a:pPr algn="l"/>
            <a:r>
              <a:rPr lang="en-US" sz="3200" dirty="0">
                <a:latin typeface="Frutiger 57Cn"/>
                <a:cs typeface="Frutiger 57Cn"/>
              </a:rPr>
              <a:t>15 The man departed and told the Jews that it was Jesus who had made him well.</a:t>
            </a:r>
          </a:p>
          <a:p>
            <a:pPr algn="l"/>
            <a:r>
              <a:rPr lang="en-US" sz="3200" dirty="0">
                <a:latin typeface="Frutiger 57Cn"/>
                <a:cs typeface="Frutiger 57Cn"/>
              </a:rPr>
              <a:t>16 For this reason the Jews persecuted Jesus, and sought to kill Him, because He had done these things on the Sabbath.</a:t>
            </a:r>
          </a:p>
        </p:txBody>
      </p:sp>
    </p:spTree>
    <p:extLst>
      <p:ext uri="{BB962C8B-B14F-4D97-AF65-F5344CB8AC3E}">
        <p14:creationId xmlns:p14="http://schemas.microsoft.com/office/powerpoint/2010/main" val="23841273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17 But Jesus answered them, “My Father has been working until now, and I have been working.”</a:t>
            </a:r>
          </a:p>
          <a:p>
            <a:pPr algn="l"/>
            <a:r>
              <a:rPr lang="en-US" sz="3200" dirty="0">
                <a:latin typeface="Frutiger 57Cn"/>
                <a:cs typeface="Frutiger 57Cn"/>
              </a:rPr>
              <a:t>18 Therefore the Jews sought all the more to kill Him, because He not only broke the Sabbath, but also said that God was His Father, making Himself equal with God.</a:t>
            </a:r>
          </a:p>
        </p:txBody>
      </p:sp>
    </p:spTree>
    <p:extLst>
      <p:ext uri="{BB962C8B-B14F-4D97-AF65-F5344CB8AC3E}">
        <p14:creationId xmlns:p14="http://schemas.microsoft.com/office/powerpoint/2010/main" val="14016911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83092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Miracles in John’s Gospel</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228600" y="1131888"/>
            <a:ext cx="9067800" cy="806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40000"/>
              </a:lnSpc>
            </a:pPr>
            <a:r>
              <a:rPr lang="en-US" sz="3200" dirty="0" smtClean="0">
                <a:solidFill>
                  <a:srgbClr val="FFCC66"/>
                </a:solidFill>
                <a:latin typeface="Frutiger 57Cn"/>
                <a:cs typeface="Frutiger 57Cn"/>
              </a:rPr>
              <a:t>• </a:t>
            </a:r>
            <a:r>
              <a:rPr lang="en-US" sz="3200" dirty="0" smtClean="0">
                <a:latin typeface="Frutiger 57Cn"/>
                <a:cs typeface="Frutiger 57Cn"/>
              </a:rPr>
              <a:t>Changing water </a:t>
            </a:r>
            <a:r>
              <a:rPr lang="en-US" sz="3200" dirty="0">
                <a:latin typeface="Frutiger 57Cn"/>
                <a:cs typeface="Frutiger 57Cn"/>
              </a:rPr>
              <a:t>i</a:t>
            </a:r>
            <a:r>
              <a:rPr lang="en-US" sz="3200" dirty="0" smtClean="0">
                <a:latin typeface="Frutiger 57Cn"/>
                <a:cs typeface="Frutiger 57Cn"/>
              </a:rPr>
              <a:t>nto </a:t>
            </a:r>
            <a:r>
              <a:rPr lang="en-US" sz="3200" dirty="0">
                <a:latin typeface="Frutiger 57Cn"/>
                <a:cs typeface="Frutiger 57Cn"/>
              </a:rPr>
              <a:t>w</a:t>
            </a:r>
            <a:r>
              <a:rPr lang="en-US" sz="3200" dirty="0" smtClean="0">
                <a:latin typeface="Frutiger 57Cn"/>
                <a:cs typeface="Frutiger 57Cn"/>
              </a:rPr>
              <a:t>ine </a:t>
            </a:r>
            <a:r>
              <a:rPr lang="en-US" sz="3200" dirty="0">
                <a:latin typeface="Frutiger 57Cn"/>
                <a:cs typeface="Frutiger 57Cn"/>
              </a:rPr>
              <a:t>(John 2:1-11)</a:t>
            </a:r>
            <a:r>
              <a:rPr lang="en-US" sz="3200" dirty="0">
                <a:latin typeface="Frutiger 57Cn"/>
                <a:cs typeface="Frutiger 57Cn"/>
              </a:rPr>
              <a:t> </a:t>
            </a:r>
            <a:r>
              <a:rPr lang="en-US" sz="3200" i="1" dirty="0" smtClean="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the </a:t>
            </a:r>
            <a:r>
              <a:rPr lang="en-US" sz="3200" dirty="0">
                <a:latin typeface="Frutiger 57Cn"/>
                <a:cs typeface="Frutiger 57Cn"/>
              </a:rPr>
              <a:t>n</a:t>
            </a:r>
            <a:r>
              <a:rPr lang="en-US" sz="3200" dirty="0" smtClean="0">
                <a:latin typeface="Frutiger 57Cn"/>
                <a:cs typeface="Frutiger 57Cn"/>
              </a:rPr>
              <a:t>obleman’s </a:t>
            </a:r>
            <a:r>
              <a:rPr lang="en-US" sz="3200" dirty="0">
                <a:latin typeface="Frutiger 57Cn"/>
                <a:cs typeface="Frutiger 57Cn"/>
              </a:rPr>
              <a:t>s</a:t>
            </a:r>
            <a:r>
              <a:rPr lang="en-US" sz="3200" dirty="0" smtClean="0">
                <a:latin typeface="Frutiger 57Cn"/>
                <a:cs typeface="Frutiger 57Cn"/>
              </a:rPr>
              <a:t>on </a:t>
            </a:r>
            <a:r>
              <a:rPr lang="en-US" sz="3200" dirty="0">
                <a:latin typeface="Frutiger 57Cn"/>
                <a:cs typeface="Frutiger 57Cn"/>
              </a:rPr>
              <a:t>(John 4:43-</a:t>
            </a:r>
            <a:r>
              <a:rPr lang="en-US" sz="3200" dirty="0" smtClean="0">
                <a:latin typeface="Frutiger 57Cn"/>
                <a:cs typeface="Frutiger 57Cn"/>
              </a:rPr>
              <a:t>54</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at the Pool of Bethesda (John 5:1-</a:t>
            </a:r>
            <a:r>
              <a:rPr lang="en-US" sz="3200" dirty="0" smtClean="0">
                <a:latin typeface="Frutiger 57Cn"/>
                <a:cs typeface="Frutiger 57Cn"/>
              </a:rPr>
              <a:t>9</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Feeding </a:t>
            </a:r>
            <a:r>
              <a:rPr lang="en-US" sz="3200" dirty="0">
                <a:latin typeface="Frutiger 57Cn"/>
                <a:cs typeface="Frutiger 57Cn"/>
              </a:rPr>
              <a:t>of the </a:t>
            </a:r>
            <a:r>
              <a:rPr lang="en-US" sz="3200" dirty="0" smtClean="0">
                <a:latin typeface="Frutiger 57Cn"/>
                <a:cs typeface="Frutiger 57Cn"/>
              </a:rPr>
              <a:t>5,000 </a:t>
            </a:r>
            <a:r>
              <a:rPr lang="en-US" sz="3200" dirty="0">
                <a:latin typeface="Frutiger 57Cn"/>
                <a:cs typeface="Frutiger 57Cn"/>
              </a:rPr>
              <a:t>(John 6:1-5</a:t>
            </a:r>
            <a:r>
              <a:rPr lang="en-US" sz="3200" dirty="0" smtClean="0">
                <a:latin typeface="Frutiger 57Cn"/>
                <a:cs typeface="Frutiger 57Cn"/>
              </a:rPr>
              <a:t>) </a:t>
            </a:r>
            <a:r>
              <a:rPr lang="en-US" sz="3200" i="1" dirty="0" smtClean="0">
                <a:latin typeface="Frutiger 57Cn"/>
                <a:cs typeface="Frutiger 57Cn"/>
              </a:rPr>
              <a:t>all four Gospels</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Walking </a:t>
            </a:r>
            <a:r>
              <a:rPr lang="en-US" sz="3200" dirty="0">
                <a:latin typeface="Frutiger 57Cn"/>
                <a:cs typeface="Frutiger 57Cn"/>
              </a:rPr>
              <a:t>on the </a:t>
            </a:r>
            <a:r>
              <a:rPr lang="en-US" sz="3200" dirty="0" smtClean="0">
                <a:latin typeface="Frutiger 57Cn"/>
                <a:cs typeface="Frutiger 57Cn"/>
              </a:rPr>
              <a:t>water </a:t>
            </a:r>
            <a:r>
              <a:rPr lang="en-US" sz="3200" dirty="0">
                <a:latin typeface="Frutiger 57Cn"/>
                <a:cs typeface="Frutiger 57Cn"/>
              </a:rPr>
              <a:t>(John 6:16-25)</a:t>
            </a:r>
            <a:r>
              <a:rPr lang="en-US" sz="3200" dirty="0">
                <a:latin typeface="Frutiger 57Cn"/>
                <a:cs typeface="Frutiger 57Cn"/>
              </a:rPr>
              <a:t> </a:t>
            </a:r>
            <a:r>
              <a:rPr lang="en-US" sz="3200" i="1" dirty="0" smtClean="0">
                <a:latin typeface="Frutiger 57Cn"/>
                <a:cs typeface="Frutiger 57Cn"/>
              </a:rPr>
              <a:t>Matthew, Mark</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a:t>
            </a:r>
            <a:r>
              <a:rPr lang="en-US" sz="3200" dirty="0" smtClean="0">
                <a:latin typeface="Frutiger 57Cn"/>
                <a:cs typeface="Frutiger 57Cn"/>
              </a:rPr>
              <a:t>he </a:t>
            </a:r>
            <a:r>
              <a:rPr lang="en-US" sz="3200" dirty="0">
                <a:latin typeface="Frutiger 57Cn"/>
                <a:cs typeface="Frutiger 57Cn"/>
              </a:rPr>
              <a:t>m</a:t>
            </a:r>
            <a:r>
              <a:rPr lang="en-US" sz="3200" dirty="0" smtClean="0">
                <a:latin typeface="Frutiger 57Cn"/>
                <a:cs typeface="Frutiger 57Cn"/>
              </a:rPr>
              <a:t>an </a:t>
            </a:r>
            <a:r>
              <a:rPr lang="en-US" sz="3200" dirty="0">
                <a:latin typeface="Frutiger 57Cn"/>
                <a:cs typeface="Frutiger 57Cn"/>
              </a:rPr>
              <a:t>b</a:t>
            </a:r>
            <a:r>
              <a:rPr lang="en-US" sz="3200" dirty="0" smtClean="0">
                <a:latin typeface="Frutiger 57Cn"/>
                <a:cs typeface="Frutiger 57Cn"/>
              </a:rPr>
              <a:t>orn </a:t>
            </a:r>
            <a:r>
              <a:rPr lang="en-US" sz="3200" dirty="0">
                <a:latin typeface="Frutiger 57Cn"/>
                <a:cs typeface="Frutiger 57Cn"/>
              </a:rPr>
              <a:t>b</a:t>
            </a:r>
            <a:r>
              <a:rPr lang="en-US" sz="3200" dirty="0" smtClean="0">
                <a:latin typeface="Frutiger 57Cn"/>
                <a:cs typeface="Frutiger 57Cn"/>
              </a:rPr>
              <a:t>lind </a:t>
            </a:r>
            <a:r>
              <a:rPr lang="en-US" sz="3200" dirty="0">
                <a:latin typeface="Frutiger 57Cn"/>
                <a:cs typeface="Frutiger 57Cn"/>
              </a:rPr>
              <a:t>(John 9:1-</a:t>
            </a:r>
            <a:r>
              <a:rPr lang="en-US" sz="3200" dirty="0" smtClean="0">
                <a:latin typeface="Frutiger 57Cn"/>
                <a:cs typeface="Frutiger 57Cn"/>
              </a:rPr>
              <a:t>41</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Resurrection of </a:t>
            </a:r>
            <a:r>
              <a:rPr lang="en-US" sz="3200" dirty="0">
                <a:latin typeface="Frutiger 57Cn"/>
                <a:cs typeface="Frutiger 57Cn"/>
              </a:rPr>
              <a:t>Lazarus </a:t>
            </a:r>
            <a:r>
              <a:rPr lang="en-US" sz="3200" dirty="0" smtClean="0">
                <a:latin typeface="Frutiger 57Cn"/>
                <a:cs typeface="Frutiger 57Cn"/>
              </a:rPr>
              <a:t>(</a:t>
            </a:r>
            <a:r>
              <a:rPr lang="en-US" sz="3200" dirty="0">
                <a:latin typeface="Frutiger 57Cn"/>
                <a:cs typeface="Frutiger 57Cn"/>
              </a:rPr>
              <a:t>John 11:1-</a:t>
            </a:r>
            <a:r>
              <a:rPr lang="en-US" sz="3200" dirty="0" smtClean="0">
                <a:latin typeface="Frutiger 57Cn"/>
                <a:cs typeface="Frutiger 57Cn"/>
              </a:rPr>
              <a:t>44</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Jesus’ resurrection, ascension (</a:t>
            </a:r>
            <a:r>
              <a:rPr lang="en-US" sz="3200" dirty="0">
                <a:latin typeface="Frutiger 57Cn"/>
                <a:cs typeface="Frutiger 57Cn"/>
              </a:rPr>
              <a:t>John 11:1-44) </a:t>
            </a:r>
            <a:r>
              <a:rPr lang="en-US" sz="3200" i="1" dirty="0" smtClean="0">
                <a:latin typeface="Frutiger 57Cn"/>
                <a:cs typeface="Frutiger 57Cn"/>
              </a:rPr>
              <a:t>all four</a:t>
            </a:r>
            <a:endParaRPr lang="en-US" sz="3200" dirty="0">
              <a:latin typeface="Frutiger 57Cn"/>
              <a:cs typeface="Frutiger 57Cn"/>
            </a:endParaRPr>
          </a:p>
          <a:p>
            <a:pPr algn="l"/>
            <a:endParaRPr lang="en-US" sz="3200" dirty="0">
              <a:latin typeface="Frutiger 57Cn"/>
              <a:cs typeface="Frutiger 57Cn"/>
            </a:endParaRPr>
          </a:p>
          <a:p>
            <a:pPr algn="l"/>
            <a:endParaRPr lang="en-US" sz="3200" dirty="0">
              <a:latin typeface="Frutiger 57Cn"/>
              <a:cs typeface="Frutiger 57Cn"/>
            </a:endParaRPr>
          </a:p>
          <a:p>
            <a:pPr algn="l"/>
            <a:endParaRPr lang="en-US" sz="3200" dirty="0" smtClean="0"/>
          </a:p>
          <a:p>
            <a:pPr algn="l"/>
            <a:endParaRPr lang="en-US" sz="3200" dirty="0"/>
          </a:p>
          <a:p>
            <a:pPr algn="l"/>
            <a:endParaRPr lang="en-US" sz="3200" dirty="0">
              <a:latin typeface="Frutiger 57Cn"/>
              <a:cs typeface="Frutiger 57Cn"/>
            </a:endParaRPr>
          </a:p>
        </p:txBody>
      </p:sp>
    </p:spTree>
    <p:extLst>
      <p:ext uri="{BB962C8B-B14F-4D97-AF65-F5344CB8AC3E}">
        <p14:creationId xmlns:p14="http://schemas.microsoft.com/office/powerpoint/2010/main" val="2613435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p:cNvPicPr>
            <a:picLocks noChangeAspect="1"/>
          </p:cNvPicPr>
          <p:nvPr/>
        </p:nvPicPr>
        <p:blipFill>
          <a:blip r:embed="rId2"/>
          <a:stretch>
            <a:fillRect/>
          </a:stretch>
        </p:blipFill>
        <p:spPr>
          <a:xfrm>
            <a:off x="-288302" y="0"/>
            <a:ext cx="9428073" cy="7239000"/>
          </a:xfrm>
          <a:prstGeom prst="rect">
            <a:avLst/>
          </a:prstGeom>
        </p:spPr>
      </p:pic>
    </p:spTree>
    <p:extLst>
      <p:ext uri="{BB962C8B-B14F-4D97-AF65-F5344CB8AC3E}">
        <p14:creationId xmlns:p14="http://schemas.microsoft.com/office/powerpoint/2010/main" val="3405554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S12.1Dionys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610100" cy="7115890"/>
          </a:xfrm>
          <a:prstGeom prst="rect">
            <a:avLst/>
          </a:prstGeom>
        </p:spPr>
      </p:pic>
      <p:sp>
        <p:nvSpPr>
          <p:cNvPr id="4"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Dionysus,</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of wine</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1985913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demeter973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0206"/>
            <a:ext cx="4723570" cy="7100147"/>
          </a:xfrm>
          <a:prstGeom prst="rect">
            <a:avLst/>
          </a:prstGeom>
        </p:spPr>
      </p:pic>
      <p:sp>
        <p:nvSpPr>
          <p:cNvPr id="5"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Demeter,</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goddess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of grain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and bread</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38515836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asklepios_-_epidaur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9751"/>
            <a:ext cx="4080510" cy="6858000"/>
          </a:xfrm>
          <a:prstGeom prst="rect">
            <a:avLst/>
          </a:prstGeom>
        </p:spPr>
      </p:pic>
      <p:sp>
        <p:nvSpPr>
          <p:cNvPr id="4"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err="1" smtClean="0">
                <a:solidFill>
                  <a:schemeClr val="tx2"/>
                </a:solidFill>
                <a:effectLst>
                  <a:outerShdw blurRad="50800" dist="38100" dir="8100000" algn="tr" rotWithShape="0">
                    <a:prstClr val="black">
                      <a:alpha val="40000"/>
                    </a:prstClr>
                  </a:outerShdw>
                </a:effectLst>
                <a:latin typeface="BI Frutiger BoldItalic" charset="0"/>
              </a:rPr>
              <a:t>Asclepios</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of healing</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16483568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Matthew 6:16-18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077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16  “Moreover, </a:t>
            </a:r>
            <a:r>
              <a:rPr lang="en-US" sz="3200" dirty="0">
                <a:solidFill>
                  <a:srgbClr val="FFCC66"/>
                </a:solidFill>
                <a:latin typeface="Frutiger 57Cn"/>
                <a:cs typeface="Frutiger 57Cn"/>
              </a:rPr>
              <a:t>when you fast, </a:t>
            </a:r>
            <a:r>
              <a:rPr lang="en-US" sz="3200" dirty="0">
                <a:latin typeface="Frutiger 57Cn"/>
                <a:cs typeface="Frutiger 57Cn"/>
              </a:rPr>
              <a:t>do not be like the hypocrites, with a sad countenance. For they disfigure their faces that they may appear to men to be fasting. Assuredly, I say to you, they have their reward.</a:t>
            </a:r>
          </a:p>
          <a:p>
            <a:pPr algn="l"/>
            <a:r>
              <a:rPr lang="en-US" sz="3200" dirty="0">
                <a:latin typeface="Frutiger 57Cn"/>
                <a:cs typeface="Frutiger 57Cn"/>
              </a:rPr>
              <a:t>17  “But you, when you fast, anoint your head and wash your face,</a:t>
            </a:r>
          </a:p>
          <a:p>
            <a:pPr algn="l"/>
            <a:r>
              <a:rPr lang="en-US" sz="3200" dirty="0">
                <a:latin typeface="Frutiger 57Cn"/>
                <a:cs typeface="Frutiger 57Cn"/>
              </a:rPr>
              <a:t>18  “so that you do not appear to men to be fasting, but to your Father who is in the secret place; and your Father who sees in secret will reward you openly. </a:t>
            </a:r>
          </a:p>
        </p:txBody>
      </p:sp>
    </p:spTree>
    <p:extLst>
      <p:ext uri="{BB962C8B-B14F-4D97-AF65-F5344CB8AC3E}">
        <p14:creationId xmlns:p14="http://schemas.microsoft.com/office/powerpoint/2010/main" val="430373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Serapis_Colosseum_Rome_Ita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066800"/>
            <a:ext cx="7010400" cy="9284678"/>
          </a:xfrm>
          <a:prstGeom prst="rect">
            <a:avLst/>
          </a:prstGeom>
        </p:spPr>
      </p:pic>
      <p:sp>
        <p:nvSpPr>
          <p:cNvPr id="4"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err="1" smtClean="0">
                <a:solidFill>
                  <a:schemeClr val="tx2"/>
                </a:solidFill>
                <a:effectLst>
                  <a:outerShdw blurRad="50800" dist="38100" dir="8100000" algn="tr" rotWithShape="0">
                    <a:prstClr val="black">
                      <a:alpha val="40000"/>
                    </a:prstClr>
                  </a:outerShdw>
                </a:effectLst>
                <a:latin typeface="BI Frutiger BoldItalic" charset="0"/>
              </a:rPr>
              <a:t>Serapis</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who could heal sight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13966052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asklepios_-_epidaur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9751"/>
            <a:ext cx="4080510" cy="6858000"/>
          </a:xfrm>
          <a:prstGeom prst="rect">
            <a:avLst/>
          </a:prstGeom>
        </p:spPr>
      </p:pic>
      <p:sp>
        <p:nvSpPr>
          <p:cNvPr id="4"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err="1" smtClean="0">
                <a:solidFill>
                  <a:schemeClr val="tx2"/>
                </a:solidFill>
                <a:effectLst>
                  <a:outerShdw blurRad="50800" dist="38100" dir="8100000" algn="tr" rotWithShape="0">
                    <a:prstClr val="black">
                      <a:alpha val="40000"/>
                    </a:prstClr>
                  </a:outerShdw>
                </a:effectLst>
                <a:latin typeface="BI Frutiger BoldItalic" charset="0"/>
              </a:rPr>
              <a:t>Asclepios</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of healing</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3054172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asklepios_-_epidaur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9751"/>
            <a:ext cx="4080510" cy="6858000"/>
          </a:xfrm>
          <a:prstGeom prst="rect">
            <a:avLst/>
          </a:prstGeom>
        </p:spPr>
      </p:pic>
      <p:sp>
        <p:nvSpPr>
          <p:cNvPr id="4"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err="1" smtClean="0">
                <a:solidFill>
                  <a:schemeClr val="tx2"/>
                </a:solidFill>
                <a:effectLst>
                  <a:outerShdw blurRad="50800" dist="38100" dir="8100000" algn="tr" rotWithShape="0">
                    <a:prstClr val="black">
                      <a:alpha val="40000"/>
                    </a:prstClr>
                  </a:outerShdw>
                </a:effectLst>
                <a:latin typeface="BI Frutiger BoldItalic" charset="0"/>
              </a:rPr>
              <a:t>Asclepios</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of healing</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2752333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templeofasclepi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686"/>
            <a:ext cx="8305800" cy="6892780"/>
          </a:xfrm>
          <a:prstGeom prst="rect">
            <a:avLst/>
          </a:prstGeom>
        </p:spPr>
      </p:pic>
    </p:spTree>
    <p:extLst>
      <p:ext uri="{BB962C8B-B14F-4D97-AF65-F5344CB8AC3E}">
        <p14:creationId xmlns:p14="http://schemas.microsoft.com/office/powerpoint/2010/main" val="1641850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44</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pic>
        <p:nvPicPr>
          <p:cNvPr id="3" name="Picture 2"/>
          <p:cNvPicPr>
            <a:picLocks noChangeAspect="1"/>
          </p:cNvPicPr>
          <p:nvPr/>
        </p:nvPicPr>
        <p:blipFill>
          <a:blip r:embed="rId2"/>
          <a:stretch>
            <a:fillRect/>
          </a:stretch>
        </p:blipFill>
        <p:spPr>
          <a:xfrm>
            <a:off x="-530747" y="0"/>
            <a:ext cx="10235821" cy="6858000"/>
          </a:xfrm>
          <a:prstGeom prst="rect">
            <a:avLst/>
          </a:prstGeom>
        </p:spPr>
      </p:pic>
    </p:spTree>
    <p:extLst>
      <p:ext uri="{BB962C8B-B14F-4D97-AF65-F5344CB8AC3E}">
        <p14:creationId xmlns:p14="http://schemas.microsoft.com/office/powerpoint/2010/main" val="40202418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Temple_of_Asklepios_by_Amor_Fati_Sto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
            <a:ext cx="9220199" cy="8028122"/>
          </a:xfrm>
          <a:prstGeom prst="rect">
            <a:avLst/>
          </a:prstGeom>
        </p:spPr>
      </p:pic>
    </p:spTree>
    <p:extLst>
      <p:ext uri="{BB962C8B-B14F-4D97-AF65-F5344CB8AC3E}">
        <p14:creationId xmlns:p14="http://schemas.microsoft.com/office/powerpoint/2010/main" val="27898338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Miracles in John’s Gospel</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228600" y="1131888"/>
            <a:ext cx="9067800" cy="806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40000"/>
              </a:lnSpc>
            </a:pPr>
            <a:r>
              <a:rPr lang="en-US" sz="3200" dirty="0" smtClean="0">
                <a:solidFill>
                  <a:srgbClr val="FFCC66"/>
                </a:solidFill>
                <a:latin typeface="Frutiger 57Cn"/>
                <a:cs typeface="Frutiger 57Cn"/>
              </a:rPr>
              <a:t>• Changing water </a:t>
            </a:r>
            <a:r>
              <a:rPr lang="en-US" sz="3200" dirty="0">
                <a:solidFill>
                  <a:srgbClr val="FFCC66"/>
                </a:solidFill>
                <a:latin typeface="Frutiger 57Cn"/>
                <a:cs typeface="Frutiger 57Cn"/>
              </a:rPr>
              <a:t>i</a:t>
            </a:r>
            <a:r>
              <a:rPr lang="en-US" sz="3200" dirty="0" smtClean="0">
                <a:solidFill>
                  <a:srgbClr val="FFCC66"/>
                </a:solidFill>
                <a:latin typeface="Frutiger 57Cn"/>
                <a:cs typeface="Frutiger 57Cn"/>
              </a:rPr>
              <a:t>nto </a:t>
            </a:r>
            <a:r>
              <a:rPr lang="en-US" sz="3200" dirty="0">
                <a:solidFill>
                  <a:srgbClr val="FFCC66"/>
                </a:solidFill>
                <a:latin typeface="Frutiger 57Cn"/>
                <a:cs typeface="Frutiger 57Cn"/>
              </a:rPr>
              <a:t>w</a:t>
            </a:r>
            <a:r>
              <a:rPr lang="en-US" sz="3200" dirty="0" smtClean="0">
                <a:solidFill>
                  <a:srgbClr val="FFCC66"/>
                </a:solidFill>
                <a:latin typeface="Frutiger 57Cn"/>
                <a:cs typeface="Frutiger 57Cn"/>
              </a:rPr>
              <a:t>ine </a:t>
            </a:r>
            <a:r>
              <a:rPr lang="en-US" sz="3200" dirty="0">
                <a:latin typeface="Frutiger 57Cn"/>
                <a:cs typeface="Frutiger 57Cn"/>
              </a:rPr>
              <a:t>(John 2:1-11)</a:t>
            </a:r>
            <a:r>
              <a:rPr lang="en-US" sz="3200" dirty="0">
                <a:latin typeface="Frutiger 57Cn"/>
                <a:cs typeface="Frutiger 57Cn"/>
              </a:rPr>
              <a:t> </a:t>
            </a:r>
            <a:r>
              <a:rPr lang="en-US" sz="3200" i="1" dirty="0" smtClean="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the </a:t>
            </a:r>
            <a:r>
              <a:rPr lang="en-US" sz="3200" dirty="0">
                <a:latin typeface="Frutiger 57Cn"/>
                <a:cs typeface="Frutiger 57Cn"/>
              </a:rPr>
              <a:t>n</a:t>
            </a:r>
            <a:r>
              <a:rPr lang="en-US" sz="3200" dirty="0" smtClean="0">
                <a:latin typeface="Frutiger 57Cn"/>
                <a:cs typeface="Frutiger 57Cn"/>
              </a:rPr>
              <a:t>obleman’s </a:t>
            </a:r>
            <a:r>
              <a:rPr lang="en-US" sz="3200" dirty="0">
                <a:latin typeface="Frutiger 57Cn"/>
                <a:cs typeface="Frutiger 57Cn"/>
              </a:rPr>
              <a:t>s</a:t>
            </a:r>
            <a:r>
              <a:rPr lang="en-US" sz="3200" dirty="0" smtClean="0">
                <a:latin typeface="Frutiger 57Cn"/>
                <a:cs typeface="Frutiger 57Cn"/>
              </a:rPr>
              <a:t>on </a:t>
            </a:r>
            <a:r>
              <a:rPr lang="en-US" sz="3200" dirty="0">
                <a:latin typeface="Frutiger 57Cn"/>
                <a:cs typeface="Frutiger 57Cn"/>
              </a:rPr>
              <a:t>(John 4:43-</a:t>
            </a:r>
            <a:r>
              <a:rPr lang="en-US" sz="3200" dirty="0" smtClean="0">
                <a:latin typeface="Frutiger 57Cn"/>
                <a:cs typeface="Frutiger 57Cn"/>
              </a:rPr>
              <a:t>54</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at the Pool of Bethesda (John 5:1-</a:t>
            </a:r>
            <a:r>
              <a:rPr lang="en-US" sz="3200" dirty="0" smtClean="0">
                <a:latin typeface="Frutiger 57Cn"/>
                <a:cs typeface="Frutiger 57Cn"/>
              </a:rPr>
              <a:t>9</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Feeding </a:t>
            </a:r>
            <a:r>
              <a:rPr lang="en-US" sz="3200" dirty="0">
                <a:latin typeface="Frutiger 57Cn"/>
                <a:cs typeface="Frutiger 57Cn"/>
              </a:rPr>
              <a:t>of the </a:t>
            </a:r>
            <a:r>
              <a:rPr lang="en-US" sz="3200" dirty="0" smtClean="0">
                <a:latin typeface="Frutiger 57Cn"/>
                <a:cs typeface="Frutiger 57Cn"/>
              </a:rPr>
              <a:t>5,000 </a:t>
            </a:r>
            <a:r>
              <a:rPr lang="en-US" sz="3200" dirty="0">
                <a:latin typeface="Frutiger 57Cn"/>
                <a:cs typeface="Frutiger 57Cn"/>
              </a:rPr>
              <a:t>(John 6:1-5</a:t>
            </a:r>
            <a:r>
              <a:rPr lang="en-US" sz="3200" dirty="0" smtClean="0">
                <a:latin typeface="Frutiger 57Cn"/>
                <a:cs typeface="Frutiger 57Cn"/>
              </a:rPr>
              <a:t>) </a:t>
            </a:r>
            <a:r>
              <a:rPr lang="en-US" sz="3200" i="1" dirty="0" smtClean="0">
                <a:latin typeface="Frutiger 57Cn"/>
                <a:cs typeface="Frutiger 57Cn"/>
              </a:rPr>
              <a:t>all four Gospels</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Walking </a:t>
            </a:r>
            <a:r>
              <a:rPr lang="en-US" sz="3200" dirty="0">
                <a:latin typeface="Frutiger 57Cn"/>
                <a:cs typeface="Frutiger 57Cn"/>
              </a:rPr>
              <a:t>on the </a:t>
            </a:r>
            <a:r>
              <a:rPr lang="en-US" sz="3200" dirty="0" smtClean="0">
                <a:latin typeface="Frutiger 57Cn"/>
                <a:cs typeface="Frutiger 57Cn"/>
              </a:rPr>
              <a:t>water </a:t>
            </a:r>
            <a:r>
              <a:rPr lang="en-US" sz="3200" dirty="0">
                <a:latin typeface="Frutiger 57Cn"/>
                <a:cs typeface="Frutiger 57Cn"/>
              </a:rPr>
              <a:t>(John 6:16-25)</a:t>
            </a:r>
            <a:r>
              <a:rPr lang="en-US" sz="3200" dirty="0">
                <a:latin typeface="Frutiger 57Cn"/>
                <a:cs typeface="Frutiger 57Cn"/>
              </a:rPr>
              <a:t> </a:t>
            </a:r>
            <a:r>
              <a:rPr lang="en-US" sz="3200" i="1" dirty="0" smtClean="0">
                <a:latin typeface="Frutiger 57Cn"/>
                <a:cs typeface="Frutiger 57Cn"/>
              </a:rPr>
              <a:t>Matthew, Mark</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a:t>
            </a:r>
            <a:r>
              <a:rPr lang="en-US" sz="3200" dirty="0" smtClean="0">
                <a:latin typeface="Frutiger 57Cn"/>
                <a:cs typeface="Frutiger 57Cn"/>
              </a:rPr>
              <a:t>he </a:t>
            </a:r>
            <a:r>
              <a:rPr lang="en-US" sz="3200" dirty="0">
                <a:latin typeface="Frutiger 57Cn"/>
                <a:cs typeface="Frutiger 57Cn"/>
              </a:rPr>
              <a:t>m</a:t>
            </a:r>
            <a:r>
              <a:rPr lang="en-US" sz="3200" dirty="0" smtClean="0">
                <a:latin typeface="Frutiger 57Cn"/>
                <a:cs typeface="Frutiger 57Cn"/>
              </a:rPr>
              <a:t>an </a:t>
            </a:r>
            <a:r>
              <a:rPr lang="en-US" sz="3200" dirty="0">
                <a:latin typeface="Frutiger 57Cn"/>
                <a:cs typeface="Frutiger 57Cn"/>
              </a:rPr>
              <a:t>b</a:t>
            </a:r>
            <a:r>
              <a:rPr lang="en-US" sz="3200" dirty="0" smtClean="0">
                <a:latin typeface="Frutiger 57Cn"/>
                <a:cs typeface="Frutiger 57Cn"/>
              </a:rPr>
              <a:t>orn </a:t>
            </a:r>
            <a:r>
              <a:rPr lang="en-US" sz="3200" dirty="0">
                <a:latin typeface="Frutiger 57Cn"/>
                <a:cs typeface="Frutiger 57Cn"/>
              </a:rPr>
              <a:t>b</a:t>
            </a:r>
            <a:r>
              <a:rPr lang="en-US" sz="3200" dirty="0" smtClean="0">
                <a:latin typeface="Frutiger 57Cn"/>
                <a:cs typeface="Frutiger 57Cn"/>
              </a:rPr>
              <a:t>lind </a:t>
            </a:r>
            <a:r>
              <a:rPr lang="en-US" sz="3200" dirty="0">
                <a:latin typeface="Frutiger 57Cn"/>
                <a:cs typeface="Frutiger 57Cn"/>
              </a:rPr>
              <a:t>(John 9:1-</a:t>
            </a:r>
            <a:r>
              <a:rPr lang="en-US" sz="3200" dirty="0" smtClean="0">
                <a:latin typeface="Frutiger 57Cn"/>
                <a:cs typeface="Frutiger 57Cn"/>
              </a:rPr>
              <a:t>41</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Resurrection of </a:t>
            </a:r>
            <a:r>
              <a:rPr lang="en-US" sz="3200" dirty="0">
                <a:latin typeface="Frutiger 57Cn"/>
                <a:cs typeface="Frutiger 57Cn"/>
              </a:rPr>
              <a:t>Lazarus </a:t>
            </a:r>
            <a:r>
              <a:rPr lang="en-US" sz="3200" dirty="0" smtClean="0">
                <a:latin typeface="Frutiger 57Cn"/>
                <a:cs typeface="Frutiger 57Cn"/>
              </a:rPr>
              <a:t>(</a:t>
            </a:r>
            <a:r>
              <a:rPr lang="en-US" sz="3200" dirty="0">
                <a:latin typeface="Frutiger 57Cn"/>
                <a:cs typeface="Frutiger 57Cn"/>
              </a:rPr>
              <a:t>John 11:1-</a:t>
            </a:r>
            <a:r>
              <a:rPr lang="en-US" sz="3200" dirty="0" smtClean="0">
                <a:latin typeface="Frutiger 57Cn"/>
                <a:cs typeface="Frutiger 57Cn"/>
              </a:rPr>
              <a:t>44</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Jesus’ resurrection, ascension (</a:t>
            </a:r>
            <a:r>
              <a:rPr lang="en-US" sz="3200" dirty="0">
                <a:latin typeface="Frutiger 57Cn"/>
                <a:cs typeface="Frutiger 57Cn"/>
              </a:rPr>
              <a:t>John 11:1-44) </a:t>
            </a:r>
            <a:r>
              <a:rPr lang="en-US" sz="3200" i="1" dirty="0" smtClean="0">
                <a:latin typeface="Frutiger 57Cn"/>
                <a:cs typeface="Frutiger 57Cn"/>
              </a:rPr>
              <a:t>all four</a:t>
            </a:r>
            <a:endParaRPr lang="en-US" sz="3200" dirty="0">
              <a:latin typeface="Frutiger 57Cn"/>
              <a:cs typeface="Frutiger 57Cn"/>
            </a:endParaRPr>
          </a:p>
          <a:p>
            <a:pPr algn="l"/>
            <a:endParaRPr lang="en-US" sz="3200" dirty="0">
              <a:latin typeface="Frutiger 57Cn"/>
              <a:cs typeface="Frutiger 57Cn"/>
            </a:endParaRPr>
          </a:p>
          <a:p>
            <a:pPr algn="l"/>
            <a:endParaRPr lang="en-US" sz="3200" dirty="0">
              <a:latin typeface="Frutiger 57Cn"/>
              <a:cs typeface="Frutiger 57Cn"/>
            </a:endParaRPr>
          </a:p>
          <a:p>
            <a:pPr algn="l"/>
            <a:endParaRPr lang="en-US" sz="3200" dirty="0" smtClean="0"/>
          </a:p>
          <a:p>
            <a:pPr algn="l"/>
            <a:endParaRPr lang="en-US" sz="3200" dirty="0"/>
          </a:p>
          <a:p>
            <a:pPr algn="l"/>
            <a:endParaRPr lang="en-US" sz="3200" dirty="0">
              <a:latin typeface="Frutiger 57Cn"/>
              <a:cs typeface="Frutiger 57Cn"/>
            </a:endParaRPr>
          </a:p>
        </p:txBody>
      </p:sp>
    </p:spTree>
    <p:extLst>
      <p:ext uri="{BB962C8B-B14F-4D97-AF65-F5344CB8AC3E}">
        <p14:creationId xmlns:p14="http://schemas.microsoft.com/office/powerpoint/2010/main" val="21001678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S12.1Dionys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610100" cy="7115890"/>
          </a:xfrm>
          <a:prstGeom prst="rect">
            <a:avLst/>
          </a:prstGeom>
        </p:spPr>
      </p:pic>
      <p:sp>
        <p:nvSpPr>
          <p:cNvPr id="4"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Dionysus,</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of wine</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1818656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Miracles in John’s Gospel</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228600" y="1131888"/>
            <a:ext cx="9067800" cy="806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40000"/>
              </a:lnSpc>
            </a:pPr>
            <a:r>
              <a:rPr lang="en-US" sz="3200" dirty="0" smtClean="0">
                <a:solidFill>
                  <a:srgbClr val="FFCC66"/>
                </a:solidFill>
                <a:latin typeface="Frutiger 57Cn"/>
                <a:cs typeface="Frutiger 57Cn"/>
              </a:rPr>
              <a:t>• </a:t>
            </a:r>
            <a:r>
              <a:rPr lang="en-US" sz="3200" dirty="0" smtClean="0">
                <a:latin typeface="Frutiger 57Cn"/>
                <a:cs typeface="Frutiger 57Cn"/>
              </a:rPr>
              <a:t>Changing water </a:t>
            </a:r>
            <a:r>
              <a:rPr lang="en-US" sz="3200" dirty="0">
                <a:latin typeface="Frutiger 57Cn"/>
                <a:cs typeface="Frutiger 57Cn"/>
              </a:rPr>
              <a:t>i</a:t>
            </a:r>
            <a:r>
              <a:rPr lang="en-US" sz="3200" dirty="0" smtClean="0">
                <a:latin typeface="Frutiger 57Cn"/>
                <a:cs typeface="Frutiger 57Cn"/>
              </a:rPr>
              <a:t>nto </a:t>
            </a:r>
            <a:r>
              <a:rPr lang="en-US" sz="3200" dirty="0">
                <a:latin typeface="Frutiger 57Cn"/>
                <a:cs typeface="Frutiger 57Cn"/>
              </a:rPr>
              <a:t>w</a:t>
            </a:r>
            <a:r>
              <a:rPr lang="en-US" sz="3200" dirty="0" smtClean="0">
                <a:latin typeface="Frutiger 57Cn"/>
                <a:cs typeface="Frutiger 57Cn"/>
              </a:rPr>
              <a:t>ine </a:t>
            </a:r>
            <a:r>
              <a:rPr lang="en-US" sz="3200" dirty="0">
                <a:latin typeface="Frutiger 57Cn"/>
                <a:cs typeface="Frutiger 57Cn"/>
              </a:rPr>
              <a:t>(John 2:1-11)</a:t>
            </a:r>
            <a:r>
              <a:rPr lang="en-US" sz="3200" dirty="0">
                <a:latin typeface="Frutiger 57Cn"/>
                <a:cs typeface="Frutiger 57Cn"/>
              </a:rPr>
              <a:t> </a:t>
            </a:r>
            <a:r>
              <a:rPr lang="en-US" sz="3200" i="1" dirty="0" smtClean="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solidFill>
                  <a:srgbClr val="FFCC66"/>
                </a:solidFill>
                <a:latin typeface="Frutiger 57Cn"/>
                <a:cs typeface="Frutiger 57Cn"/>
              </a:rPr>
              <a:t>Healing </a:t>
            </a:r>
            <a:r>
              <a:rPr lang="en-US" sz="3200" dirty="0">
                <a:solidFill>
                  <a:srgbClr val="FFCC66"/>
                </a:solidFill>
                <a:latin typeface="Frutiger 57Cn"/>
                <a:cs typeface="Frutiger 57Cn"/>
              </a:rPr>
              <a:t>the </a:t>
            </a:r>
            <a:r>
              <a:rPr lang="en-US" sz="3200" dirty="0">
                <a:solidFill>
                  <a:srgbClr val="FFCC66"/>
                </a:solidFill>
                <a:latin typeface="Frutiger 57Cn"/>
                <a:cs typeface="Frutiger 57Cn"/>
              </a:rPr>
              <a:t>n</a:t>
            </a:r>
            <a:r>
              <a:rPr lang="en-US" sz="3200" dirty="0" smtClean="0">
                <a:solidFill>
                  <a:srgbClr val="FFCC66"/>
                </a:solidFill>
                <a:latin typeface="Frutiger 57Cn"/>
                <a:cs typeface="Frutiger 57Cn"/>
              </a:rPr>
              <a:t>obleman’s </a:t>
            </a:r>
            <a:r>
              <a:rPr lang="en-US" sz="3200" dirty="0">
                <a:solidFill>
                  <a:srgbClr val="FFCC66"/>
                </a:solidFill>
                <a:latin typeface="Frutiger 57Cn"/>
                <a:cs typeface="Frutiger 57Cn"/>
              </a:rPr>
              <a:t>s</a:t>
            </a:r>
            <a:r>
              <a:rPr lang="en-US" sz="3200" dirty="0" smtClean="0">
                <a:solidFill>
                  <a:srgbClr val="FFCC66"/>
                </a:solidFill>
                <a:latin typeface="Frutiger 57Cn"/>
                <a:cs typeface="Frutiger 57Cn"/>
              </a:rPr>
              <a:t>on </a:t>
            </a:r>
            <a:r>
              <a:rPr lang="en-US" sz="3200" dirty="0">
                <a:latin typeface="Frutiger 57Cn"/>
                <a:cs typeface="Frutiger 57Cn"/>
              </a:rPr>
              <a:t>(John 4:43-</a:t>
            </a:r>
            <a:r>
              <a:rPr lang="en-US" sz="3200" dirty="0" smtClean="0">
                <a:latin typeface="Frutiger 57Cn"/>
                <a:cs typeface="Frutiger 57Cn"/>
              </a:rPr>
              <a:t>54</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at the Pool of Bethesda (John 5:1-</a:t>
            </a:r>
            <a:r>
              <a:rPr lang="en-US" sz="3200" dirty="0" smtClean="0">
                <a:latin typeface="Frutiger 57Cn"/>
                <a:cs typeface="Frutiger 57Cn"/>
              </a:rPr>
              <a:t>9</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Feeding </a:t>
            </a:r>
            <a:r>
              <a:rPr lang="en-US" sz="3200" dirty="0">
                <a:latin typeface="Frutiger 57Cn"/>
                <a:cs typeface="Frutiger 57Cn"/>
              </a:rPr>
              <a:t>of the </a:t>
            </a:r>
            <a:r>
              <a:rPr lang="en-US" sz="3200" dirty="0" smtClean="0">
                <a:latin typeface="Frutiger 57Cn"/>
                <a:cs typeface="Frutiger 57Cn"/>
              </a:rPr>
              <a:t>5,000 </a:t>
            </a:r>
            <a:r>
              <a:rPr lang="en-US" sz="3200" dirty="0">
                <a:latin typeface="Frutiger 57Cn"/>
                <a:cs typeface="Frutiger 57Cn"/>
              </a:rPr>
              <a:t>(John 6:1-5</a:t>
            </a:r>
            <a:r>
              <a:rPr lang="en-US" sz="3200" dirty="0" smtClean="0">
                <a:latin typeface="Frutiger 57Cn"/>
                <a:cs typeface="Frutiger 57Cn"/>
              </a:rPr>
              <a:t>) </a:t>
            </a:r>
            <a:r>
              <a:rPr lang="en-US" sz="3200" i="1" dirty="0" smtClean="0">
                <a:latin typeface="Frutiger 57Cn"/>
                <a:cs typeface="Frutiger 57Cn"/>
              </a:rPr>
              <a:t>all four Gospels</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Walking </a:t>
            </a:r>
            <a:r>
              <a:rPr lang="en-US" sz="3200" dirty="0">
                <a:latin typeface="Frutiger 57Cn"/>
                <a:cs typeface="Frutiger 57Cn"/>
              </a:rPr>
              <a:t>on the </a:t>
            </a:r>
            <a:r>
              <a:rPr lang="en-US" sz="3200" dirty="0" smtClean="0">
                <a:latin typeface="Frutiger 57Cn"/>
                <a:cs typeface="Frutiger 57Cn"/>
              </a:rPr>
              <a:t>water </a:t>
            </a:r>
            <a:r>
              <a:rPr lang="en-US" sz="3200" dirty="0">
                <a:latin typeface="Frutiger 57Cn"/>
                <a:cs typeface="Frutiger 57Cn"/>
              </a:rPr>
              <a:t>(John 6:16-25)</a:t>
            </a:r>
            <a:r>
              <a:rPr lang="en-US" sz="3200" dirty="0">
                <a:latin typeface="Frutiger 57Cn"/>
                <a:cs typeface="Frutiger 57Cn"/>
              </a:rPr>
              <a:t> </a:t>
            </a:r>
            <a:r>
              <a:rPr lang="en-US" sz="3200" i="1" dirty="0" smtClean="0">
                <a:latin typeface="Frutiger 57Cn"/>
                <a:cs typeface="Frutiger 57Cn"/>
              </a:rPr>
              <a:t>Matthew, Mark</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a:t>
            </a:r>
            <a:r>
              <a:rPr lang="en-US" sz="3200" dirty="0" smtClean="0">
                <a:latin typeface="Frutiger 57Cn"/>
                <a:cs typeface="Frutiger 57Cn"/>
              </a:rPr>
              <a:t>he </a:t>
            </a:r>
            <a:r>
              <a:rPr lang="en-US" sz="3200" dirty="0">
                <a:latin typeface="Frutiger 57Cn"/>
                <a:cs typeface="Frutiger 57Cn"/>
              </a:rPr>
              <a:t>m</a:t>
            </a:r>
            <a:r>
              <a:rPr lang="en-US" sz="3200" dirty="0" smtClean="0">
                <a:latin typeface="Frutiger 57Cn"/>
                <a:cs typeface="Frutiger 57Cn"/>
              </a:rPr>
              <a:t>an </a:t>
            </a:r>
            <a:r>
              <a:rPr lang="en-US" sz="3200" dirty="0">
                <a:latin typeface="Frutiger 57Cn"/>
                <a:cs typeface="Frutiger 57Cn"/>
              </a:rPr>
              <a:t>b</a:t>
            </a:r>
            <a:r>
              <a:rPr lang="en-US" sz="3200" dirty="0" smtClean="0">
                <a:latin typeface="Frutiger 57Cn"/>
                <a:cs typeface="Frutiger 57Cn"/>
              </a:rPr>
              <a:t>orn </a:t>
            </a:r>
            <a:r>
              <a:rPr lang="en-US" sz="3200" dirty="0">
                <a:latin typeface="Frutiger 57Cn"/>
                <a:cs typeface="Frutiger 57Cn"/>
              </a:rPr>
              <a:t>b</a:t>
            </a:r>
            <a:r>
              <a:rPr lang="en-US" sz="3200" dirty="0" smtClean="0">
                <a:latin typeface="Frutiger 57Cn"/>
                <a:cs typeface="Frutiger 57Cn"/>
              </a:rPr>
              <a:t>lind </a:t>
            </a:r>
            <a:r>
              <a:rPr lang="en-US" sz="3200" dirty="0">
                <a:latin typeface="Frutiger 57Cn"/>
                <a:cs typeface="Frutiger 57Cn"/>
              </a:rPr>
              <a:t>(John 9:1-</a:t>
            </a:r>
            <a:r>
              <a:rPr lang="en-US" sz="3200" dirty="0" smtClean="0">
                <a:latin typeface="Frutiger 57Cn"/>
                <a:cs typeface="Frutiger 57Cn"/>
              </a:rPr>
              <a:t>41</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Resurrection of </a:t>
            </a:r>
            <a:r>
              <a:rPr lang="en-US" sz="3200" dirty="0">
                <a:latin typeface="Frutiger 57Cn"/>
                <a:cs typeface="Frutiger 57Cn"/>
              </a:rPr>
              <a:t>Lazarus </a:t>
            </a:r>
            <a:r>
              <a:rPr lang="en-US" sz="3200" dirty="0" smtClean="0">
                <a:latin typeface="Frutiger 57Cn"/>
                <a:cs typeface="Frutiger 57Cn"/>
              </a:rPr>
              <a:t>(</a:t>
            </a:r>
            <a:r>
              <a:rPr lang="en-US" sz="3200" dirty="0">
                <a:latin typeface="Frutiger 57Cn"/>
                <a:cs typeface="Frutiger 57Cn"/>
              </a:rPr>
              <a:t>John 11:1-</a:t>
            </a:r>
            <a:r>
              <a:rPr lang="en-US" sz="3200" dirty="0" smtClean="0">
                <a:latin typeface="Frutiger 57Cn"/>
                <a:cs typeface="Frutiger 57Cn"/>
              </a:rPr>
              <a:t>44</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Jesus’ resurrection, ascension (</a:t>
            </a:r>
            <a:r>
              <a:rPr lang="en-US" sz="3200" dirty="0">
                <a:latin typeface="Frutiger 57Cn"/>
                <a:cs typeface="Frutiger 57Cn"/>
              </a:rPr>
              <a:t>John 11:1-44) </a:t>
            </a:r>
            <a:r>
              <a:rPr lang="en-US" sz="3200" i="1" dirty="0" smtClean="0">
                <a:latin typeface="Frutiger 57Cn"/>
                <a:cs typeface="Frutiger 57Cn"/>
              </a:rPr>
              <a:t>all four</a:t>
            </a:r>
            <a:endParaRPr lang="en-US" sz="3200" dirty="0">
              <a:latin typeface="Frutiger 57Cn"/>
              <a:cs typeface="Frutiger 57Cn"/>
            </a:endParaRPr>
          </a:p>
          <a:p>
            <a:pPr algn="l"/>
            <a:endParaRPr lang="en-US" sz="3200" dirty="0">
              <a:latin typeface="Frutiger 57Cn"/>
              <a:cs typeface="Frutiger 57Cn"/>
            </a:endParaRPr>
          </a:p>
          <a:p>
            <a:pPr algn="l"/>
            <a:endParaRPr lang="en-US" sz="3200" dirty="0">
              <a:latin typeface="Frutiger 57Cn"/>
              <a:cs typeface="Frutiger 57Cn"/>
            </a:endParaRPr>
          </a:p>
          <a:p>
            <a:pPr algn="l"/>
            <a:endParaRPr lang="en-US" sz="3200" dirty="0" smtClean="0"/>
          </a:p>
          <a:p>
            <a:pPr algn="l"/>
            <a:endParaRPr lang="en-US" sz="3200" dirty="0"/>
          </a:p>
          <a:p>
            <a:pPr algn="l"/>
            <a:endParaRPr lang="en-US" sz="3200" dirty="0">
              <a:latin typeface="Frutiger 57Cn"/>
              <a:cs typeface="Frutiger 57Cn"/>
            </a:endParaRPr>
          </a:p>
        </p:txBody>
      </p:sp>
    </p:spTree>
    <p:extLst>
      <p:ext uri="{BB962C8B-B14F-4D97-AF65-F5344CB8AC3E}">
        <p14:creationId xmlns:p14="http://schemas.microsoft.com/office/powerpoint/2010/main" val="587194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asklepios_-_epidaur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9751"/>
            <a:ext cx="4080510" cy="6858000"/>
          </a:xfrm>
          <a:prstGeom prst="rect">
            <a:avLst/>
          </a:prstGeom>
        </p:spPr>
      </p:pic>
      <p:sp>
        <p:nvSpPr>
          <p:cNvPr id="4"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err="1" smtClean="0">
                <a:solidFill>
                  <a:schemeClr val="tx2"/>
                </a:solidFill>
                <a:effectLst>
                  <a:outerShdw blurRad="50800" dist="38100" dir="8100000" algn="tr" rotWithShape="0">
                    <a:prstClr val="black">
                      <a:alpha val="40000"/>
                    </a:prstClr>
                  </a:outerShdw>
                </a:effectLst>
                <a:latin typeface="BI Frutiger BoldItalic" charset="0"/>
              </a:rPr>
              <a:t>Asclepios</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of healing</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7742884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18:10-12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7924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10  “Two men went up to the temple to pray, one a Pharisee and the other a tax collector.</a:t>
            </a:r>
          </a:p>
          <a:p>
            <a:pPr algn="l"/>
            <a:r>
              <a:rPr lang="en-US" sz="3200" dirty="0">
                <a:latin typeface="Frutiger 57Cn"/>
                <a:cs typeface="Frutiger 57Cn"/>
              </a:rPr>
              <a:t>11  “The Pharisee stood and prayed thus with himself, ‘God, I thank You that I am not like other </a:t>
            </a:r>
            <a:r>
              <a:rPr lang="en-US" sz="3200" dirty="0" smtClean="0">
                <a:latin typeface="Frutiger 57Cn"/>
                <a:cs typeface="Frutiger 57Cn"/>
              </a:rPr>
              <a:t>men</a:t>
            </a:r>
            <a:r>
              <a:rPr lang="en-US" sz="3200" dirty="0">
                <a:latin typeface="Frutiger 57Cn"/>
                <a:cs typeface="Frutiger 57Cn"/>
              </a:rPr>
              <a:t>—</a:t>
            </a:r>
            <a:r>
              <a:rPr lang="en-US" sz="3200" dirty="0" err="1" smtClean="0">
                <a:latin typeface="Frutiger 57Cn"/>
                <a:cs typeface="Frutiger 57Cn"/>
              </a:rPr>
              <a:t>extortioners</a:t>
            </a:r>
            <a:r>
              <a:rPr lang="en-US" sz="3200" dirty="0">
                <a:latin typeface="Frutiger 57Cn"/>
                <a:cs typeface="Frutiger 57Cn"/>
              </a:rPr>
              <a:t>, unjust, adulterers, or even as this tax collector.</a:t>
            </a:r>
          </a:p>
          <a:p>
            <a:pPr algn="l"/>
            <a:r>
              <a:rPr lang="en-US" sz="3200" dirty="0">
                <a:latin typeface="Frutiger 57Cn"/>
                <a:cs typeface="Frutiger 57Cn"/>
              </a:rPr>
              <a:t>12  </a:t>
            </a:r>
            <a:r>
              <a:rPr lang="en-US" sz="3200" dirty="0">
                <a:solidFill>
                  <a:srgbClr val="FFCC66"/>
                </a:solidFill>
                <a:latin typeface="Frutiger 57Cn"/>
                <a:cs typeface="Frutiger 57Cn"/>
              </a:rPr>
              <a:t>‘I fast twice a week; </a:t>
            </a:r>
            <a:r>
              <a:rPr lang="en-US" sz="3200" dirty="0">
                <a:latin typeface="Frutiger 57Cn"/>
                <a:cs typeface="Frutiger 57Cn"/>
              </a:rPr>
              <a:t>I give tithes of all that I possess.’</a:t>
            </a:r>
          </a:p>
          <a:p>
            <a:pPr algn="l"/>
            <a:r>
              <a:rPr lang="en-US" sz="3200" dirty="0">
                <a:latin typeface="Frutiger 57Cn"/>
                <a:cs typeface="Frutiger 57Cn"/>
              </a:rPr>
              <a:t> </a:t>
            </a:r>
          </a:p>
        </p:txBody>
      </p:sp>
    </p:spTree>
    <p:extLst>
      <p:ext uri="{BB962C8B-B14F-4D97-AF65-F5344CB8AC3E}">
        <p14:creationId xmlns:p14="http://schemas.microsoft.com/office/powerpoint/2010/main" val="708403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Miracles in John’s Gospel</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228600" y="1131888"/>
            <a:ext cx="9067800" cy="806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40000"/>
              </a:lnSpc>
            </a:pPr>
            <a:r>
              <a:rPr lang="en-US" sz="3200" dirty="0" smtClean="0">
                <a:solidFill>
                  <a:srgbClr val="FFCC66"/>
                </a:solidFill>
                <a:latin typeface="Frutiger 57Cn"/>
                <a:cs typeface="Frutiger 57Cn"/>
              </a:rPr>
              <a:t>• </a:t>
            </a:r>
            <a:r>
              <a:rPr lang="en-US" sz="3200" dirty="0" smtClean="0">
                <a:latin typeface="Frutiger 57Cn"/>
                <a:cs typeface="Frutiger 57Cn"/>
              </a:rPr>
              <a:t>Changing water </a:t>
            </a:r>
            <a:r>
              <a:rPr lang="en-US" sz="3200" dirty="0">
                <a:latin typeface="Frutiger 57Cn"/>
                <a:cs typeface="Frutiger 57Cn"/>
              </a:rPr>
              <a:t>i</a:t>
            </a:r>
            <a:r>
              <a:rPr lang="en-US" sz="3200" dirty="0" smtClean="0">
                <a:latin typeface="Frutiger 57Cn"/>
                <a:cs typeface="Frutiger 57Cn"/>
              </a:rPr>
              <a:t>nto </a:t>
            </a:r>
            <a:r>
              <a:rPr lang="en-US" sz="3200" dirty="0">
                <a:latin typeface="Frutiger 57Cn"/>
                <a:cs typeface="Frutiger 57Cn"/>
              </a:rPr>
              <a:t>w</a:t>
            </a:r>
            <a:r>
              <a:rPr lang="en-US" sz="3200" dirty="0" smtClean="0">
                <a:latin typeface="Frutiger 57Cn"/>
                <a:cs typeface="Frutiger 57Cn"/>
              </a:rPr>
              <a:t>ine </a:t>
            </a:r>
            <a:r>
              <a:rPr lang="en-US" sz="3200" dirty="0">
                <a:latin typeface="Frutiger 57Cn"/>
                <a:cs typeface="Frutiger 57Cn"/>
              </a:rPr>
              <a:t>(John 2:1-11)</a:t>
            </a:r>
            <a:r>
              <a:rPr lang="en-US" sz="3200" dirty="0">
                <a:latin typeface="Frutiger 57Cn"/>
                <a:cs typeface="Frutiger 57Cn"/>
              </a:rPr>
              <a:t> </a:t>
            </a:r>
            <a:r>
              <a:rPr lang="en-US" sz="3200" i="1" dirty="0" smtClean="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the </a:t>
            </a:r>
            <a:r>
              <a:rPr lang="en-US" sz="3200" dirty="0">
                <a:latin typeface="Frutiger 57Cn"/>
                <a:cs typeface="Frutiger 57Cn"/>
              </a:rPr>
              <a:t>n</a:t>
            </a:r>
            <a:r>
              <a:rPr lang="en-US" sz="3200" dirty="0" smtClean="0">
                <a:latin typeface="Frutiger 57Cn"/>
                <a:cs typeface="Frutiger 57Cn"/>
              </a:rPr>
              <a:t>obleman’s </a:t>
            </a:r>
            <a:r>
              <a:rPr lang="en-US" sz="3200" dirty="0">
                <a:latin typeface="Frutiger 57Cn"/>
                <a:cs typeface="Frutiger 57Cn"/>
              </a:rPr>
              <a:t>s</a:t>
            </a:r>
            <a:r>
              <a:rPr lang="en-US" sz="3200" dirty="0" smtClean="0">
                <a:latin typeface="Frutiger 57Cn"/>
                <a:cs typeface="Frutiger 57Cn"/>
              </a:rPr>
              <a:t>on </a:t>
            </a:r>
            <a:r>
              <a:rPr lang="en-US" sz="3200" dirty="0">
                <a:latin typeface="Frutiger 57Cn"/>
                <a:cs typeface="Frutiger 57Cn"/>
              </a:rPr>
              <a:t>(John 4:43-</a:t>
            </a:r>
            <a:r>
              <a:rPr lang="en-US" sz="3200" dirty="0" smtClean="0">
                <a:latin typeface="Frutiger 57Cn"/>
                <a:cs typeface="Frutiger 57Cn"/>
              </a:rPr>
              <a:t>54</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solidFill>
                  <a:srgbClr val="FFCC66"/>
                </a:solidFill>
                <a:latin typeface="Frutiger 57Cn"/>
                <a:cs typeface="Frutiger 57Cn"/>
              </a:rPr>
              <a:t>Healing </a:t>
            </a:r>
            <a:r>
              <a:rPr lang="en-US" sz="3200" dirty="0">
                <a:solidFill>
                  <a:srgbClr val="FFCC66"/>
                </a:solidFill>
                <a:latin typeface="Frutiger 57Cn"/>
                <a:cs typeface="Frutiger 57Cn"/>
              </a:rPr>
              <a:t>at the Pool of Bethesda </a:t>
            </a:r>
            <a:r>
              <a:rPr lang="en-US" sz="3200" dirty="0">
                <a:latin typeface="Frutiger 57Cn"/>
                <a:cs typeface="Frutiger 57Cn"/>
              </a:rPr>
              <a:t>(John 5:1-</a:t>
            </a:r>
            <a:r>
              <a:rPr lang="en-US" sz="3200" dirty="0" smtClean="0">
                <a:latin typeface="Frutiger 57Cn"/>
                <a:cs typeface="Frutiger 57Cn"/>
              </a:rPr>
              <a:t>9</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Feeding </a:t>
            </a:r>
            <a:r>
              <a:rPr lang="en-US" sz="3200" dirty="0">
                <a:latin typeface="Frutiger 57Cn"/>
                <a:cs typeface="Frutiger 57Cn"/>
              </a:rPr>
              <a:t>of the </a:t>
            </a:r>
            <a:r>
              <a:rPr lang="en-US" sz="3200" dirty="0" smtClean="0">
                <a:latin typeface="Frutiger 57Cn"/>
                <a:cs typeface="Frutiger 57Cn"/>
              </a:rPr>
              <a:t>5,000 </a:t>
            </a:r>
            <a:r>
              <a:rPr lang="en-US" sz="3200" dirty="0">
                <a:latin typeface="Frutiger 57Cn"/>
                <a:cs typeface="Frutiger 57Cn"/>
              </a:rPr>
              <a:t>(John 6:1-5</a:t>
            </a:r>
            <a:r>
              <a:rPr lang="en-US" sz="3200" dirty="0" smtClean="0">
                <a:latin typeface="Frutiger 57Cn"/>
                <a:cs typeface="Frutiger 57Cn"/>
              </a:rPr>
              <a:t>) </a:t>
            </a:r>
            <a:r>
              <a:rPr lang="en-US" sz="3200" i="1" dirty="0" smtClean="0">
                <a:latin typeface="Frutiger 57Cn"/>
                <a:cs typeface="Frutiger 57Cn"/>
              </a:rPr>
              <a:t>all four Gospels</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Walking </a:t>
            </a:r>
            <a:r>
              <a:rPr lang="en-US" sz="3200" dirty="0">
                <a:latin typeface="Frutiger 57Cn"/>
                <a:cs typeface="Frutiger 57Cn"/>
              </a:rPr>
              <a:t>on the </a:t>
            </a:r>
            <a:r>
              <a:rPr lang="en-US" sz="3200" dirty="0" smtClean="0">
                <a:latin typeface="Frutiger 57Cn"/>
                <a:cs typeface="Frutiger 57Cn"/>
              </a:rPr>
              <a:t>water </a:t>
            </a:r>
            <a:r>
              <a:rPr lang="en-US" sz="3200" dirty="0">
                <a:latin typeface="Frutiger 57Cn"/>
                <a:cs typeface="Frutiger 57Cn"/>
              </a:rPr>
              <a:t>(John 6:16-25)</a:t>
            </a:r>
            <a:r>
              <a:rPr lang="en-US" sz="3200" dirty="0">
                <a:latin typeface="Frutiger 57Cn"/>
                <a:cs typeface="Frutiger 57Cn"/>
              </a:rPr>
              <a:t> </a:t>
            </a:r>
            <a:r>
              <a:rPr lang="en-US" sz="3200" i="1" dirty="0" smtClean="0">
                <a:latin typeface="Frutiger 57Cn"/>
                <a:cs typeface="Frutiger 57Cn"/>
              </a:rPr>
              <a:t>Matthew, Mark</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a:t>
            </a:r>
            <a:r>
              <a:rPr lang="en-US" sz="3200" dirty="0" smtClean="0">
                <a:latin typeface="Frutiger 57Cn"/>
                <a:cs typeface="Frutiger 57Cn"/>
              </a:rPr>
              <a:t>he </a:t>
            </a:r>
            <a:r>
              <a:rPr lang="en-US" sz="3200" dirty="0">
                <a:latin typeface="Frutiger 57Cn"/>
                <a:cs typeface="Frutiger 57Cn"/>
              </a:rPr>
              <a:t>m</a:t>
            </a:r>
            <a:r>
              <a:rPr lang="en-US" sz="3200" dirty="0" smtClean="0">
                <a:latin typeface="Frutiger 57Cn"/>
                <a:cs typeface="Frutiger 57Cn"/>
              </a:rPr>
              <a:t>an </a:t>
            </a:r>
            <a:r>
              <a:rPr lang="en-US" sz="3200" dirty="0">
                <a:latin typeface="Frutiger 57Cn"/>
                <a:cs typeface="Frutiger 57Cn"/>
              </a:rPr>
              <a:t>b</a:t>
            </a:r>
            <a:r>
              <a:rPr lang="en-US" sz="3200" dirty="0" smtClean="0">
                <a:latin typeface="Frutiger 57Cn"/>
                <a:cs typeface="Frutiger 57Cn"/>
              </a:rPr>
              <a:t>orn </a:t>
            </a:r>
            <a:r>
              <a:rPr lang="en-US" sz="3200" dirty="0">
                <a:latin typeface="Frutiger 57Cn"/>
                <a:cs typeface="Frutiger 57Cn"/>
              </a:rPr>
              <a:t>b</a:t>
            </a:r>
            <a:r>
              <a:rPr lang="en-US" sz="3200" dirty="0" smtClean="0">
                <a:latin typeface="Frutiger 57Cn"/>
                <a:cs typeface="Frutiger 57Cn"/>
              </a:rPr>
              <a:t>lind </a:t>
            </a:r>
            <a:r>
              <a:rPr lang="en-US" sz="3200" dirty="0">
                <a:latin typeface="Frutiger 57Cn"/>
                <a:cs typeface="Frutiger 57Cn"/>
              </a:rPr>
              <a:t>(John 9:1-</a:t>
            </a:r>
            <a:r>
              <a:rPr lang="en-US" sz="3200" dirty="0" smtClean="0">
                <a:latin typeface="Frutiger 57Cn"/>
                <a:cs typeface="Frutiger 57Cn"/>
              </a:rPr>
              <a:t>41</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Resurrection of </a:t>
            </a:r>
            <a:r>
              <a:rPr lang="en-US" sz="3200" dirty="0">
                <a:latin typeface="Frutiger 57Cn"/>
                <a:cs typeface="Frutiger 57Cn"/>
              </a:rPr>
              <a:t>Lazarus </a:t>
            </a:r>
            <a:r>
              <a:rPr lang="en-US" sz="3200" dirty="0" smtClean="0">
                <a:latin typeface="Frutiger 57Cn"/>
                <a:cs typeface="Frutiger 57Cn"/>
              </a:rPr>
              <a:t>(</a:t>
            </a:r>
            <a:r>
              <a:rPr lang="en-US" sz="3200" dirty="0">
                <a:latin typeface="Frutiger 57Cn"/>
                <a:cs typeface="Frutiger 57Cn"/>
              </a:rPr>
              <a:t>John 11:1-</a:t>
            </a:r>
            <a:r>
              <a:rPr lang="en-US" sz="3200" dirty="0" smtClean="0">
                <a:latin typeface="Frutiger 57Cn"/>
                <a:cs typeface="Frutiger 57Cn"/>
              </a:rPr>
              <a:t>44</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Jesus’ resurrection, ascension (</a:t>
            </a:r>
            <a:r>
              <a:rPr lang="en-US" sz="3200" dirty="0">
                <a:latin typeface="Frutiger 57Cn"/>
                <a:cs typeface="Frutiger 57Cn"/>
              </a:rPr>
              <a:t>John 11:1-44) </a:t>
            </a:r>
            <a:r>
              <a:rPr lang="en-US" sz="3200" i="1" dirty="0" smtClean="0">
                <a:latin typeface="Frutiger 57Cn"/>
                <a:cs typeface="Frutiger 57Cn"/>
              </a:rPr>
              <a:t>all four</a:t>
            </a:r>
            <a:endParaRPr lang="en-US" sz="3200" dirty="0">
              <a:latin typeface="Frutiger 57Cn"/>
              <a:cs typeface="Frutiger 57Cn"/>
            </a:endParaRPr>
          </a:p>
          <a:p>
            <a:pPr algn="l"/>
            <a:endParaRPr lang="en-US" sz="3200" dirty="0">
              <a:latin typeface="Frutiger 57Cn"/>
              <a:cs typeface="Frutiger 57Cn"/>
            </a:endParaRPr>
          </a:p>
          <a:p>
            <a:pPr algn="l"/>
            <a:endParaRPr lang="en-US" sz="3200" dirty="0">
              <a:latin typeface="Frutiger 57Cn"/>
              <a:cs typeface="Frutiger 57Cn"/>
            </a:endParaRPr>
          </a:p>
          <a:p>
            <a:pPr algn="l"/>
            <a:endParaRPr lang="en-US" sz="3200" dirty="0" smtClean="0"/>
          </a:p>
          <a:p>
            <a:pPr algn="l"/>
            <a:endParaRPr lang="en-US" sz="3200" dirty="0"/>
          </a:p>
          <a:p>
            <a:pPr algn="l"/>
            <a:endParaRPr lang="en-US" sz="3200" dirty="0">
              <a:latin typeface="Frutiger 57Cn"/>
              <a:cs typeface="Frutiger 57Cn"/>
            </a:endParaRPr>
          </a:p>
        </p:txBody>
      </p:sp>
    </p:spTree>
    <p:extLst>
      <p:ext uri="{BB962C8B-B14F-4D97-AF65-F5344CB8AC3E}">
        <p14:creationId xmlns:p14="http://schemas.microsoft.com/office/powerpoint/2010/main" val="3083011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Temple_of_Asklepios_by_Amor_Fati_Sto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
            <a:ext cx="9220199" cy="8028122"/>
          </a:xfrm>
          <a:prstGeom prst="rect">
            <a:avLst/>
          </a:prstGeom>
        </p:spPr>
      </p:pic>
    </p:spTree>
    <p:extLst>
      <p:ext uri="{BB962C8B-B14F-4D97-AF65-F5344CB8AC3E}">
        <p14:creationId xmlns:p14="http://schemas.microsoft.com/office/powerpoint/2010/main" val="31908096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Miracles in John’s Gospel</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228600" y="1131888"/>
            <a:ext cx="9067800" cy="806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40000"/>
              </a:lnSpc>
            </a:pPr>
            <a:r>
              <a:rPr lang="en-US" sz="3200" dirty="0" smtClean="0">
                <a:solidFill>
                  <a:srgbClr val="FFCC66"/>
                </a:solidFill>
                <a:latin typeface="Frutiger 57Cn"/>
                <a:cs typeface="Frutiger 57Cn"/>
              </a:rPr>
              <a:t>• </a:t>
            </a:r>
            <a:r>
              <a:rPr lang="en-US" sz="3200" dirty="0" smtClean="0">
                <a:latin typeface="Frutiger 57Cn"/>
                <a:cs typeface="Frutiger 57Cn"/>
              </a:rPr>
              <a:t>Changing water </a:t>
            </a:r>
            <a:r>
              <a:rPr lang="en-US" sz="3200" dirty="0">
                <a:latin typeface="Frutiger 57Cn"/>
                <a:cs typeface="Frutiger 57Cn"/>
              </a:rPr>
              <a:t>i</a:t>
            </a:r>
            <a:r>
              <a:rPr lang="en-US" sz="3200" dirty="0" smtClean="0">
                <a:latin typeface="Frutiger 57Cn"/>
                <a:cs typeface="Frutiger 57Cn"/>
              </a:rPr>
              <a:t>nto </a:t>
            </a:r>
            <a:r>
              <a:rPr lang="en-US" sz="3200" dirty="0">
                <a:latin typeface="Frutiger 57Cn"/>
                <a:cs typeface="Frutiger 57Cn"/>
              </a:rPr>
              <a:t>w</a:t>
            </a:r>
            <a:r>
              <a:rPr lang="en-US" sz="3200" dirty="0" smtClean="0">
                <a:latin typeface="Frutiger 57Cn"/>
                <a:cs typeface="Frutiger 57Cn"/>
              </a:rPr>
              <a:t>ine </a:t>
            </a:r>
            <a:r>
              <a:rPr lang="en-US" sz="3200" dirty="0">
                <a:latin typeface="Frutiger 57Cn"/>
                <a:cs typeface="Frutiger 57Cn"/>
              </a:rPr>
              <a:t>(John 2:1-11)</a:t>
            </a:r>
            <a:r>
              <a:rPr lang="en-US" sz="3200" dirty="0">
                <a:latin typeface="Frutiger 57Cn"/>
                <a:cs typeface="Frutiger 57Cn"/>
              </a:rPr>
              <a:t> </a:t>
            </a:r>
            <a:r>
              <a:rPr lang="en-US" sz="3200" i="1" dirty="0" smtClean="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the </a:t>
            </a:r>
            <a:r>
              <a:rPr lang="en-US" sz="3200" dirty="0">
                <a:latin typeface="Frutiger 57Cn"/>
                <a:cs typeface="Frutiger 57Cn"/>
              </a:rPr>
              <a:t>n</a:t>
            </a:r>
            <a:r>
              <a:rPr lang="en-US" sz="3200" dirty="0" smtClean="0">
                <a:latin typeface="Frutiger 57Cn"/>
                <a:cs typeface="Frutiger 57Cn"/>
              </a:rPr>
              <a:t>obleman’s </a:t>
            </a:r>
            <a:r>
              <a:rPr lang="en-US" sz="3200" dirty="0">
                <a:latin typeface="Frutiger 57Cn"/>
                <a:cs typeface="Frutiger 57Cn"/>
              </a:rPr>
              <a:t>s</a:t>
            </a:r>
            <a:r>
              <a:rPr lang="en-US" sz="3200" dirty="0" smtClean="0">
                <a:latin typeface="Frutiger 57Cn"/>
                <a:cs typeface="Frutiger 57Cn"/>
              </a:rPr>
              <a:t>on </a:t>
            </a:r>
            <a:r>
              <a:rPr lang="en-US" sz="3200" dirty="0">
                <a:latin typeface="Frutiger 57Cn"/>
                <a:cs typeface="Frutiger 57Cn"/>
              </a:rPr>
              <a:t>(John 4:43-</a:t>
            </a:r>
            <a:r>
              <a:rPr lang="en-US" sz="3200" dirty="0" smtClean="0">
                <a:latin typeface="Frutiger 57Cn"/>
                <a:cs typeface="Frutiger 57Cn"/>
              </a:rPr>
              <a:t>54</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at the Pool of Bethesda (John 5:1-</a:t>
            </a:r>
            <a:r>
              <a:rPr lang="en-US" sz="3200" dirty="0" smtClean="0">
                <a:latin typeface="Frutiger 57Cn"/>
                <a:cs typeface="Frutiger 57Cn"/>
              </a:rPr>
              <a:t>9</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solidFill>
                  <a:srgbClr val="FFCC66"/>
                </a:solidFill>
                <a:latin typeface="Frutiger 57Cn"/>
                <a:cs typeface="Frutiger 57Cn"/>
              </a:rPr>
              <a:t>Feeding </a:t>
            </a:r>
            <a:r>
              <a:rPr lang="en-US" sz="3200" dirty="0">
                <a:solidFill>
                  <a:srgbClr val="FFCC66"/>
                </a:solidFill>
                <a:latin typeface="Frutiger 57Cn"/>
                <a:cs typeface="Frutiger 57Cn"/>
              </a:rPr>
              <a:t>of the </a:t>
            </a:r>
            <a:r>
              <a:rPr lang="en-US" sz="3200" dirty="0" smtClean="0">
                <a:solidFill>
                  <a:srgbClr val="FFCC66"/>
                </a:solidFill>
                <a:latin typeface="Frutiger 57Cn"/>
                <a:cs typeface="Frutiger 57Cn"/>
              </a:rPr>
              <a:t>5,000 </a:t>
            </a:r>
            <a:r>
              <a:rPr lang="en-US" sz="3200" dirty="0">
                <a:solidFill>
                  <a:srgbClr val="FFCC66"/>
                </a:solidFill>
                <a:latin typeface="Frutiger 57Cn"/>
                <a:cs typeface="Frutiger 57Cn"/>
              </a:rPr>
              <a:t>(John 6:1-5</a:t>
            </a:r>
            <a:r>
              <a:rPr lang="en-US" sz="3200" dirty="0" smtClean="0">
                <a:solidFill>
                  <a:srgbClr val="FFCC66"/>
                </a:solidFill>
                <a:latin typeface="Frutiger 57Cn"/>
                <a:cs typeface="Frutiger 57Cn"/>
              </a:rPr>
              <a:t>) </a:t>
            </a:r>
            <a:r>
              <a:rPr lang="en-US" sz="3200" i="1" dirty="0" smtClean="0">
                <a:latin typeface="Frutiger 57Cn"/>
                <a:cs typeface="Frutiger 57Cn"/>
              </a:rPr>
              <a:t>all four Gospels</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Walking </a:t>
            </a:r>
            <a:r>
              <a:rPr lang="en-US" sz="3200" dirty="0">
                <a:latin typeface="Frutiger 57Cn"/>
                <a:cs typeface="Frutiger 57Cn"/>
              </a:rPr>
              <a:t>on the </a:t>
            </a:r>
            <a:r>
              <a:rPr lang="en-US" sz="3200" dirty="0" smtClean="0">
                <a:latin typeface="Frutiger 57Cn"/>
                <a:cs typeface="Frutiger 57Cn"/>
              </a:rPr>
              <a:t>water </a:t>
            </a:r>
            <a:r>
              <a:rPr lang="en-US" sz="3200" dirty="0">
                <a:latin typeface="Frutiger 57Cn"/>
                <a:cs typeface="Frutiger 57Cn"/>
              </a:rPr>
              <a:t>(John 6:16-25)</a:t>
            </a:r>
            <a:r>
              <a:rPr lang="en-US" sz="3200" dirty="0">
                <a:latin typeface="Frutiger 57Cn"/>
                <a:cs typeface="Frutiger 57Cn"/>
              </a:rPr>
              <a:t> </a:t>
            </a:r>
            <a:r>
              <a:rPr lang="en-US" sz="3200" i="1" dirty="0" smtClean="0">
                <a:latin typeface="Frutiger 57Cn"/>
                <a:cs typeface="Frutiger 57Cn"/>
              </a:rPr>
              <a:t>Matthew, Mark</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a:t>
            </a:r>
            <a:r>
              <a:rPr lang="en-US" sz="3200" dirty="0" smtClean="0">
                <a:latin typeface="Frutiger 57Cn"/>
                <a:cs typeface="Frutiger 57Cn"/>
              </a:rPr>
              <a:t>he </a:t>
            </a:r>
            <a:r>
              <a:rPr lang="en-US" sz="3200" dirty="0">
                <a:latin typeface="Frutiger 57Cn"/>
                <a:cs typeface="Frutiger 57Cn"/>
              </a:rPr>
              <a:t>m</a:t>
            </a:r>
            <a:r>
              <a:rPr lang="en-US" sz="3200" dirty="0" smtClean="0">
                <a:latin typeface="Frutiger 57Cn"/>
                <a:cs typeface="Frutiger 57Cn"/>
              </a:rPr>
              <a:t>an </a:t>
            </a:r>
            <a:r>
              <a:rPr lang="en-US" sz="3200" dirty="0">
                <a:latin typeface="Frutiger 57Cn"/>
                <a:cs typeface="Frutiger 57Cn"/>
              </a:rPr>
              <a:t>b</a:t>
            </a:r>
            <a:r>
              <a:rPr lang="en-US" sz="3200" dirty="0" smtClean="0">
                <a:latin typeface="Frutiger 57Cn"/>
                <a:cs typeface="Frutiger 57Cn"/>
              </a:rPr>
              <a:t>orn </a:t>
            </a:r>
            <a:r>
              <a:rPr lang="en-US" sz="3200" dirty="0">
                <a:latin typeface="Frutiger 57Cn"/>
                <a:cs typeface="Frutiger 57Cn"/>
              </a:rPr>
              <a:t>b</a:t>
            </a:r>
            <a:r>
              <a:rPr lang="en-US" sz="3200" dirty="0" smtClean="0">
                <a:latin typeface="Frutiger 57Cn"/>
                <a:cs typeface="Frutiger 57Cn"/>
              </a:rPr>
              <a:t>lind </a:t>
            </a:r>
            <a:r>
              <a:rPr lang="en-US" sz="3200" dirty="0">
                <a:latin typeface="Frutiger 57Cn"/>
                <a:cs typeface="Frutiger 57Cn"/>
              </a:rPr>
              <a:t>(John 9:1-</a:t>
            </a:r>
            <a:r>
              <a:rPr lang="en-US" sz="3200" dirty="0" smtClean="0">
                <a:latin typeface="Frutiger 57Cn"/>
                <a:cs typeface="Frutiger 57Cn"/>
              </a:rPr>
              <a:t>41</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Resurrection of </a:t>
            </a:r>
            <a:r>
              <a:rPr lang="en-US" sz="3200" dirty="0">
                <a:latin typeface="Frutiger 57Cn"/>
                <a:cs typeface="Frutiger 57Cn"/>
              </a:rPr>
              <a:t>Lazarus </a:t>
            </a:r>
            <a:r>
              <a:rPr lang="en-US" sz="3200" dirty="0" smtClean="0">
                <a:latin typeface="Frutiger 57Cn"/>
                <a:cs typeface="Frutiger 57Cn"/>
              </a:rPr>
              <a:t>(</a:t>
            </a:r>
            <a:r>
              <a:rPr lang="en-US" sz="3200" dirty="0">
                <a:latin typeface="Frutiger 57Cn"/>
                <a:cs typeface="Frutiger 57Cn"/>
              </a:rPr>
              <a:t>John 11:1-</a:t>
            </a:r>
            <a:r>
              <a:rPr lang="en-US" sz="3200" dirty="0" smtClean="0">
                <a:latin typeface="Frutiger 57Cn"/>
                <a:cs typeface="Frutiger 57Cn"/>
              </a:rPr>
              <a:t>44</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Jesus’ resurrection, ascension (</a:t>
            </a:r>
            <a:r>
              <a:rPr lang="en-US" sz="3200" dirty="0">
                <a:latin typeface="Frutiger 57Cn"/>
                <a:cs typeface="Frutiger 57Cn"/>
              </a:rPr>
              <a:t>John 11:1-44) </a:t>
            </a:r>
            <a:r>
              <a:rPr lang="en-US" sz="3200" i="1" dirty="0" smtClean="0">
                <a:latin typeface="Frutiger 57Cn"/>
                <a:cs typeface="Frutiger 57Cn"/>
              </a:rPr>
              <a:t>all four</a:t>
            </a:r>
            <a:endParaRPr lang="en-US" sz="3200" dirty="0">
              <a:latin typeface="Frutiger 57Cn"/>
              <a:cs typeface="Frutiger 57Cn"/>
            </a:endParaRPr>
          </a:p>
          <a:p>
            <a:pPr algn="l"/>
            <a:endParaRPr lang="en-US" sz="3200" dirty="0">
              <a:latin typeface="Frutiger 57Cn"/>
              <a:cs typeface="Frutiger 57Cn"/>
            </a:endParaRPr>
          </a:p>
          <a:p>
            <a:pPr algn="l"/>
            <a:endParaRPr lang="en-US" sz="3200" dirty="0">
              <a:latin typeface="Frutiger 57Cn"/>
              <a:cs typeface="Frutiger 57Cn"/>
            </a:endParaRPr>
          </a:p>
          <a:p>
            <a:pPr algn="l"/>
            <a:endParaRPr lang="en-US" sz="3200" dirty="0" smtClean="0"/>
          </a:p>
          <a:p>
            <a:pPr algn="l"/>
            <a:endParaRPr lang="en-US" sz="3200" dirty="0"/>
          </a:p>
          <a:p>
            <a:pPr algn="l"/>
            <a:endParaRPr lang="en-US" sz="3200" dirty="0">
              <a:latin typeface="Frutiger 57Cn"/>
              <a:cs typeface="Frutiger 57Cn"/>
            </a:endParaRPr>
          </a:p>
        </p:txBody>
      </p:sp>
    </p:spTree>
    <p:extLst>
      <p:ext uri="{BB962C8B-B14F-4D97-AF65-F5344CB8AC3E}">
        <p14:creationId xmlns:p14="http://schemas.microsoft.com/office/powerpoint/2010/main" val="1640747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demeter973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0206"/>
            <a:ext cx="4723570" cy="7100147"/>
          </a:xfrm>
          <a:prstGeom prst="rect">
            <a:avLst/>
          </a:prstGeom>
        </p:spPr>
      </p:pic>
      <p:sp>
        <p:nvSpPr>
          <p:cNvPr id="5"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Demeter,</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goddess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of grain </a:t>
            </a:r>
            <a:br>
              <a:rPr lang="en-US" sz="4400" b="1" dirty="0" smtClean="0">
                <a:solidFill>
                  <a:schemeClr val="tx2"/>
                </a:solidFill>
                <a:effectLst>
                  <a:outerShdw blurRad="50800" dist="38100" dir="8100000" algn="tr" rotWithShape="0">
                    <a:prstClr val="black">
                      <a:alpha val="40000"/>
                    </a:prstClr>
                  </a:outerShdw>
                </a:effectLst>
                <a:latin typeface="BI Frutiger BoldItalic" charset="0"/>
              </a:rPr>
            </a:b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and bread</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13813811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Miracles in John’s Gospel</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228600" y="1131888"/>
            <a:ext cx="9067800" cy="806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40000"/>
              </a:lnSpc>
            </a:pPr>
            <a:r>
              <a:rPr lang="en-US" sz="3200" dirty="0" smtClean="0">
                <a:solidFill>
                  <a:srgbClr val="FFCC66"/>
                </a:solidFill>
                <a:latin typeface="Frutiger 57Cn"/>
                <a:cs typeface="Frutiger 57Cn"/>
              </a:rPr>
              <a:t>• </a:t>
            </a:r>
            <a:r>
              <a:rPr lang="en-US" sz="3200" dirty="0" smtClean="0">
                <a:latin typeface="Frutiger 57Cn"/>
                <a:cs typeface="Frutiger 57Cn"/>
              </a:rPr>
              <a:t>Changing water </a:t>
            </a:r>
            <a:r>
              <a:rPr lang="en-US" sz="3200" dirty="0">
                <a:latin typeface="Frutiger 57Cn"/>
                <a:cs typeface="Frutiger 57Cn"/>
              </a:rPr>
              <a:t>i</a:t>
            </a:r>
            <a:r>
              <a:rPr lang="en-US" sz="3200" dirty="0" smtClean="0">
                <a:latin typeface="Frutiger 57Cn"/>
                <a:cs typeface="Frutiger 57Cn"/>
              </a:rPr>
              <a:t>nto </a:t>
            </a:r>
            <a:r>
              <a:rPr lang="en-US" sz="3200" dirty="0">
                <a:latin typeface="Frutiger 57Cn"/>
                <a:cs typeface="Frutiger 57Cn"/>
              </a:rPr>
              <a:t>w</a:t>
            </a:r>
            <a:r>
              <a:rPr lang="en-US" sz="3200" dirty="0" smtClean="0">
                <a:latin typeface="Frutiger 57Cn"/>
                <a:cs typeface="Frutiger 57Cn"/>
              </a:rPr>
              <a:t>ine </a:t>
            </a:r>
            <a:r>
              <a:rPr lang="en-US" sz="3200" dirty="0">
                <a:latin typeface="Frutiger 57Cn"/>
                <a:cs typeface="Frutiger 57Cn"/>
              </a:rPr>
              <a:t>(John 2:1-11)</a:t>
            </a:r>
            <a:r>
              <a:rPr lang="en-US" sz="3200" dirty="0">
                <a:latin typeface="Frutiger 57Cn"/>
                <a:cs typeface="Frutiger 57Cn"/>
              </a:rPr>
              <a:t> </a:t>
            </a:r>
            <a:r>
              <a:rPr lang="en-US" sz="3200" i="1" dirty="0" smtClean="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the </a:t>
            </a:r>
            <a:r>
              <a:rPr lang="en-US" sz="3200" dirty="0">
                <a:latin typeface="Frutiger 57Cn"/>
                <a:cs typeface="Frutiger 57Cn"/>
              </a:rPr>
              <a:t>n</a:t>
            </a:r>
            <a:r>
              <a:rPr lang="en-US" sz="3200" dirty="0" smtClean="0">
                <a:latin typeface="Frutiger 57Cn"/>
                <a:cs typeface="Frutiger 57Cn"/>
              </a:rPr>
              <a:t>obleman’s </a:t>
            </a:r>
            <a:r>
              <a:rPr lang="en-US" sz="3200" dirty="0">
                <a:latin typeface="Frutiger 57Cn"/>
                <a:cs typeface="Frutiger 57Cn"/>
              </a:rPr>
              <a:t>s</a:t>
            </a:r>
            <a:r>
              <a:rPr lang="en-US" sz="3200" dirty="0" smtClean="0">
                <a:latin typeface="Frutiger 57Cn"/>
                <a:cs typeface="Frutiger 57Cn"/>
              </a:rPr>
              <a:t>on </a:t>
            </a:r>
            <a:r>
              <a:rPr lang="en-US" sz="3200" dirty="0">
                <a:latin typeface="Frutiger 57Cn"/>
                <a:cs typeface="Frutiger 57Cn"/>
              </a:rPr>
              <a:t>(John 4:43-</a:t>
            </a:r>
            <a:r>
              <a:rPr lang="en-US" sz="3200" dirty="0" smtClean="0">
                <a:latin typeface="Frutiger 57Cn"/>
                <a:cs typeface="Frutiger 57Cn"/>
              </a:rPr>
              <a:t>54</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at the Pool of Bethesda (John 5:1-</a:t>
            </a:r>
            <a:r>
              <a:rPr lang="en-US" sz="3200" dirty="0" smtClean="0">
                <a:latin typeface="Frutiger 57Cn"/>
                <a:cs typeface="Frutiger 57Cn"/>
              </a:rPr>
              <a:t>9</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Feeding </a:t>
            </a:r>
            <a:r>
              <a:rPr lang="en-US" sz="3200" dirty="0">
                <a:latin typeface="Frutiger 57Cn"/>
                <a:cs typeface="Frutiger 57Cn"/>
              </a:rPr>
              <a:t>of the </a:t>
            </a:r>
            <a:r>
              <a:rPr lang="en-US" sz="3200" dirty="0" smtClean="0">
                <a:latin typeface="Frutiger 57Cn"/>
                <a:cs typeface="Frutiger 57Cn"/>
              </a:rPr>
              <a:t>5,000 </a:t>
            </a:r>
            <a:r>
              <a:rPr lang="en-US" sz="3200" dirty="0">
                <a:latin typeface="Frutiger 57Cn"/>
                <a:cs typeface="Frutiger 57Cn"/>
              </a:rPr>
              <a:t>(John 6:1-5</a:t>
            </a:r>
            <a:r>
              <a:rPr lang="en-US" sz="3200" dirty="0" smtClean="0">
                <a:latin typeface="Frutiger 57Cn"/>
                <a:cs typeface="Frutiger 57Cn"/>
              </a:rPr>
              <a:t>) </a:t>
            </a:r>
            <a:r>
              <a:rPr lang="en-US" sz="3200" i="1" dirty="0" smtClean="0">
                <a:latin typeface="Frutiger 57Cn"/>
                <a:cs typeface="Frutiger 57Cn"/>
              </a:rPr>
              <a:t>all four Gospels</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solidFill>
                  <a:srgbClr val="FFCC66"/>
                </a:solidFill>
                <a:latin typeface="Frutiger 57Cn"/>
                <a:cs typeface="Frutiger 57Cn"/>
              </a:rPr>
              <a:t>Walking </a:t>
            </a:r>
            <a:r>
              <a:rPr lang="en-US" sz="3200" dirty="0">
                <a:solidFill>
                  <a:srgbClr val="FFCC66"/>
                </a:solidFill>
                <a:latin typeface="Frutiger 57Cn"/>
                <a:cs typeface="Frutiger 57Cn"/>
              </a:rPr>
              <a:t>on the </a:t>
            </a:r>
            <a:r>
              <a:rPr lang="en-US" sz="3200" dirty="0" smtClean="0">
                <a:solidFill>
                  <a:srgbClr val="FFCC66"/>
                </a:solidFill>
                <a:latin typeface="Frutiger 57Cn"/>
                <a:cs typeface="Frutiger 57Cn"/>
              </a:rPr>
              <a:t>water </a:t>
            </a:r>
            <a:r>
              <a:rPr lang="en-US" sz="3200" dirty="0">
                <a:latin typeface="Frutiger 57Cn"/>
                <a:cs typeface="Frutiger 57Cn"/>
              </a:rPr>
              <a:t>(John 6:16-25)</a:t>
            </a:r>
            <a:r>
              <a:rPr lang="en-US" sz="3200" dirty="0">
                <a:latin typeface="Frutiger 57Cn"/>
                <a:cs typeface="Frutiger 57Cn"/>
              </a:rPr>
              <a:t> </a:t>
            </a:r>
            <a:r>
              <a:rPr lang="en-US" sz="3200" i="1" dirty="0" smtClean="0">
                <a:latin typeface="Frutiger 57Cn"/>
                <a:cs typeface="Frutiger 57Cn"/>
              </a:rPr>
              <a:t>Matthew, Mark</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a:t>
            </a:r>
            <a:r>
              <a:rPr lang="en-US" sz="3200" dirty="0" smtClean="0">
                <a:latin typeface="Frutiger 57Cn"/>
                <a:cs typeface="Frutiger 57Cn"/>
              </a:rPr>
              <a:t>he </a:t>
            </a:r>
            <a:r>
              <a:rPr lang="en-US" sz="3200" dirty="0">
                <a:latin typeface="Frutiger 57Cn"/>
                <a:cs typeface="Frutiger 57Cn"/>
              </a:rPr>
              <a:t>m</a:t>
            </a:r>
            <a:r>
              <a:rPr lang="en-US" sz="3200" dirty="0" smtClean="0">
                <a:latin typeface="Frutiger 57Cn"/>
                <a:cs typeface="Frutiger 57Cn"/>
              </a:rPr>
              <a:t>an </a:t>
            </a:r>
            <a:r>
              <a:rPr lang="en-US" sz="3200" dirty="0">
                <a:latin typeface="Frutiger 57Cn"/>
                <a:cs typeface="Frutiger 57Cn"/>
              </a:rPr>
              <a:t>b</a:t>
            </a:r>
            <a:r>
              <a:rPr lang="en-US" sz="3200" dirty="0" smtClean="0">
                <a:latin typeface="Frutiger 57Cn"/>
                <a:cs typeface="Frutiger 57Cn"/>
              </a:rPr>
              <a:t>orn </a:t>
            </a:r>
            <a:r>
              <a:rPr lang="en-US" sz="3200" dirty="0">
                <a:latin typeface="Frutiger 57Cn"/>
                <a:cs typeface="Frutiger 57Cn"/>
              </a:rPr>
              <a:t>b</a:t>
            </a:r>
            <a:r>
              <a:rPr lang="en-US" sz="3200" dirty="0" smtClean="0">
                <a:latin typeface="Frutiger 57Cn"/>
                <a:cs typeface="Frutiger 57Cn"/>
              </a:rPr>
              <a:t>lind </a:t>
            </a:r>
            <a:r>
              <a:rPr lang="en-US" sz="3200" dirty="0">
                <a:latin typeface="Frutiger 57Cn"/>
                <a:cs typeface="Frutiger 57Cn"/>
              </a:rPr>
              <a:t>(John 9:1-</a:t>
            </a:r>
            <a:r>
              <a:rPr lang="en-US" sz="3200" dirty="0" smtClean="0">
                <a:latin typeface="Frutiger 57Cn"/>
                <a:cs typeface="Frutiger 57Cn"/>
              </a:rPr>
              <a:t>41</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Resurrection of </a:t>
            </a:r>
            <a:r>
              <a:rPr lang="en-US" sz="3200" dirty="0">
                <a:latin typeface="Frutiger 57Cn"/>
                <a:cs typeface="Frutiger 57Cn"/>
              </a:rPr>
              <a:t>Lazarus </a:t>
            </a:r>
            <a:r>
              <a:rPr lang="en-US" sz="3200" dirty="0" smtClean="0">
                <a:latin typeface="Frutiger 57Cn"/>
                <a:cs typeface="Frutiger 57Cn"/>
              </a:rPr>
              <a:t>(</a:t>
            </a:r>
            <a:r>
              <a:rPr lang="en-US" sz="3200" dirty="0">
                <a:latin typeface="Frutiger 57Cn"/>
                <a:cs typeface="Frutiger 57Cn"/>
              </a:rPr>
              <a:t>John 11:1-</a:t>
            </a:r>
            <a:r>
              <a:rPr lang="en-US" sz="3200" dirty="0" smtClean="0">
                <a:latin typeface="Frutiger 57Cn"/>
                <a:cs typeface="Frutiger 57Cn"/>
              </a:rPr>
              <a:t>44</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Jesus’ resurrection, ascension (</a:t>
            </a:r>
            <a:r>
              <a:rPr lang="en-US" sz="3200" dirty="0">
                <a:latin typeface="Frutiger 57Cn"/>
                <a:cs typeface="Frutiger 57Cn"/>
              </a:rPr>
              <a:t>John 11:1-44) </a:t>
            </a:r>
            <a:r>
              <a:rPr lang="en-US" sz="3200" i="1" dirty="0" smtClean="0">
                <a:latin typeface="Frutiger 57Cn"/>
                <a:cs typeface="Frutiger 57Cn"/>
              </a:rPr>
              <a:t>all four</a:t>
            </a:r>
            <a:endParaRPr lang="en-US" sz="3200" dirty="0">
              <a:latin typeface="Frutiger 57Cn"/>
              <a:cs typeface="Frutiger 57Cn"/>
            </a:endParaRPr>
          </a:p>
          <a:p>
            <a:pPr algn="l"/>
            <a:endParaRPr lang="en-US" sz="3200" dirty="0">
              <a:latin typeface="Frutiger 57Cn"/>
              <a:cs typeface="Frutiger 57Cn"/>
            </a:endParaRPr>
          </a:p>
          <a:p>
            <a:pPr algn="l"/>
            <a:endParaRPr lang="en-US" sz="3200" dirty="0">
              <a:latin typeface="Frutiger 57Cn"/>
              <a:cs typeface="Frutiger 57Cn"/>
            </a:endParaRPr>
          </a:p>
          <a:p>
            <a:pPr algn="l"/>
            <a:endParaRPr lang="en-US" sz="3200" dirty="0" smtClean="0"/>
          </a:p>
          <a:p>
            <a:pPr algn="l"/>
            <a:endParaRPr lang="en-US" sz="3200" dirty="0"/>
          </a:p>
          <a:p>
            <a:pPr algn="l"/>
            <a:endParaRPr lang="en-US" sz="3200" dirty="0">
              <a:latin typeface="Frutiger 57Cn"/>
              <a:cs typeface="Frutiger 57Cn"/>
            </a:endParaRPr>
          </a:p>
        </p:txBody>
      </p:sp>
    </p:spTree>
    <p:extLst>
      <p:ext uri="{BB962C8B-B14F-4D97-AF65-F5344CB8AC3E}">
        <p14:creationId xmlns:p14="http://schemas.microsoft.com/office/powerpoint/2010/main" val="2744944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asklepios_-_epidaur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9751"/>
            <a:ext cx="4080510" cy="6858000"/>
          </a:xfrm>
          <a:prstGeom prst="rect">
            <a:avLst/>
          </a:prstGeom>
        </p:spPr>
      </p:pic>
      <p:sp>
        <p:nvSpPr>
          <p:cNvPr id="4"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err="1" smtClean="0">
                <a:solidFill>
                  <a:schemeClr val="tx2"/>
                </a:solidFill>
                <a:effectLst>
                  <a:outerShdw blurRad="50800" dist="38100" dir="8100000" algn="tr" rotWithShape="0">
                    <a:prstClr val="black">
                      <a:alpha val="40000"/>
                    </a:prstClr>
                  </a:outerShdw>
                </a:effectLst>
                <a:latin typeface="BI Frutiger BoldItalic" charset="0"/>
              </a:rPr>
              <a:t>Asclepios</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of healing</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604012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Miracles in John’s Gospel</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228600" y="1131888"/>
            <a:ext cx="9067800" cy="806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40000"/>
              </a:lnSpc>
            </a:pPr>
            <a:r>
              <a:rPr lang="en-US" sz="3200" dirty="0" smtClean="0">
                <a:solidFill>
                  <a:srgbClr val="FFCC66"/>
                </a:solidFill>
                <a:latin typeface="Frutiger 57Cn"/>
                <a:cs typeface="Frutiger 57Cn"/>
              </a:rPr>
              <a:t>• </a:t>
            </a:r>
            <a:r>
              <a:rPr lang="en-US" sz="3200" dirty="0" smtClean="0">
                <a:latin typeface="Frutiger 57Cn"/>
                <a:cs typeface="Frutiger 57Cn"/>
              </a:rPr>
              <a:t>Changing water </a:t>
            </a:r>
            <a:r>
              <a:rPr lang="en-US" sz="3200" dirty="0">
                <a:latin typeface="Frutiger 57Cn"/>
                <a:cs typeface="Frutiger 57Cn"/>
              </a:rPr>
              <a:t>i</a:t>
            </a:r>
            <a:r>
              <a:rPr lang="en-US" sz="3200" dirty="0" smtClean="0">
                <a:latin typeface="Frutiger 57Cn"/>
                <a:cs typeface="Frutiger 57Cn"/>
              </a:rPr>
              <a:t>nto </a:t>
            </a:r>
            <a:r>
              <a:rPr lang="en-US" sz="3200" dirty="0">
                <a:latin typeface="Frutiger 57Cn"/>
                <a:cs typeface="Frutiger 57Cn"/>
              </a:rPr>
              <a:t>w</a:t>
            </a:r>
            <a:r>
              <a:rPr lang="en-US" sz="3200" dirty="0" smtClean="0">
                <a:latin typeface="Frutiger 57Cn"/>
                <a:cs typeface="Frutiger 57Cn"/>
              </a:rPr>
              <a:t>ine </a:t>
            </a:r>
            <a:r>
              <a:rPr lang="en-US" sz="3200" dirty="0">
                <a:latin typeface="Frutiger 57Cn"/>
                <a:cs typeface="Frutiger 57Cn"/>
              </a:rPr>
              <a:t>(John 2:1-11)</a:t>
            </a:r>
            <a:r>
              <a:rPr lang="en-US" sz="3200" dirty="0">
                <a:latin typeface="Frutiger 57Cn"/>
                <a:cs typeface="Frutiger 57Cn"/>
              </a:rPr>
              <a:t> </a:t>
            </a:r>
            <a:r>
              <a:rPr lang="en-US" sz="3200" i="1" dirty="0" smtClean="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the </a:t>
            </a:r>
            <a:r>
              <a:rPr lang="en-US" sz="3200" dirty="0">
                <a:latin typeface="Frutiger 57Cn"/>
                <a:cs typeface="Frutiger 57Cn"/>
              </a:rPr>
              <a:t>n</a:t>
            </a:r>
            <a:r>
              <a:rPr lang="en-US" sz="3200" dirty="0" smtClean="0">
                <a:latin typeface="Frutiger 57Cn"/>
                <a:cs typeface="Frutiger 57Cn"/>
              </a:rPr>
              <a:t>obleman’s </a:t>
            </a:r>
            <a:r>
              <a:rPr lang="en-US" sz="3200" dirty="0">
                <a:latin typeface="Frutiger 57Cn"/>
                <a:cs typeface="Frutiger 57Cn"/>
              </a:rPr>
              <a:t>s</a:t>
            </a:r>
            <a:r>
              <a:rPr lang="en-US" sz="3200" dirty="0" smtClean="0">
                <a:latin typeface="Frutiger 57Cn"/>
                <a:cs typeface="Frutiger 57Cn"/>
              </a:rPr>
              <a:t>on </a:t>
            </a:r>
            <a:r>
              <a:rPr lang="en-US" sz="3200" dirty="0">
                <a:latin typeface="Frutiger 57Cn"/>
                <a:cs typeface="Frutiger 57Cn"/>
              </a:rPr>
              <a:t>(John 4:43-</a:t>
            </a:r>
            <a:r>
              <a:rPr lang="en-US" sz="3200" dirty="0" smtClean="0">
                <a:latin typeface="Frutiger 57Cn"/>
                <a:cs typeface="Frutiger 57Cn"/>
              </a:rPr>
              <a:t>54</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at the Pool of Bethesda (John 5:1-</a:t>
            </a:r>
            <a:r>
              <a:rPr lang="en-US" sz="3200" dirty="0" smtClean="0">
                <a:latin typeface="Frutiger 57Cn"/>
                <a:cs typeface="Frutiger 57Cn"/>
              </a:rPr>
              <a:t>9</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Feeding </a:t>
            </a:r>
            <a:r>
              <a:rPr lang="en-US" sz="3200" dirty="0">
                <a:latin typeface="Frutiger 57Cn"/>
                <a:cs typeface="Frutiger 57Cn"/>
              </a:rPr>
              <a:t>of the </a:t>
            </a:r>
            <a:r>
              <a:rPr lang="en-US" sz="3200" dirty="0" smtClean="0">
                <a:latin typeface="Frutiger 57Cn"/>
                <a:cs typeface="Frutiger 57Cn"/>
              </a:rPr>
              <a:t>5,000 </a:t>
            </a:r>
            <a:r>
              <a:rPr lang="en-US" sz="3200" dirty="0">
                <a:latin typeface="Frutiger 57Cn"/>
                <a:cs typeface="Frutiger 57Cn"/>
              </a:rPr>
              <a:t>(John 6:1-5</a:t>
            </a:r>
            <a:r>
              <a:rPr lang="en-US" sz="3200" dirty="0" smtClean="0">
                <a:latin typeface="Frutiger 57Cn"/>
                <a:cs typeface="Frutiger 57Cn"/>
              </a:rPr>
              <a:t>) </a:t>
            </a:r>
            <a:r>
              <a:rPr lang="en-US" sz="3200" i="1" dirty="0" smtClean="0">
                <a:latin typeface="Frutiger 57Cn"/>
                <a:cs typeface="Frutiger 57Cn"/>
              </a:rPr>
              <a:t>all four Gospels</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Walking </a:t>
            </a:r>
            <a:r>
              <a:rPr lang="en-US" sz="3200" dirty="0">
                <a:latin typeface="Frutiger 57Cn"/>
                <a:cs typeface="Frutiger 57Cn"/>
              </a:rPr>
              <a:t>on the </a:t>
            </a:r>
            <a:r>
              <a:rPr lang="en-US" sz="3200" dirty="0" smtClean="0">
                <a:latin typeface="Frutiger 57Cn"/>
                <a:cs typeface="Frutiger 57Cn"/>
              </a:rPr>
              <a:t>water </a:t>
            </a:r>
            <a:r>
              <a:rPr lang="en-US" sz="3200" dirty="0">
                <a:latin typeface="Frutiger 57Cn"/>
                <a:cs typeface="Frutiger 57Cn"/>
              </a:rPr>
              <a:t>(John 6:16-25)</a:t>
            </a:r>
            <a:r>
              <a:rPr lang="en-US" sz="3200" dirty="0">
                <a:latin typeface="Frutiger 57Cn"/>
                <a:cs typeface="Frutiger 57Cn"/>
              </a:rPr>
              <a:t> </a:t>
            </a:r>
            <a:r>
              <a:rPr lang="en-US" sz="3200" i="1" dirty="0" smtClean="0">
                <a:latin typeface="Frutiger 57Cn"/>
                <a:cs typeface="Frutiger 57Cn"/>
              </a:rPr>
              <a:t>Matthew, Mark</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solidFill>
                  <a:srgbClr val="FFCC66"/>
                </a:solidFill>
                <a:latin typeface="Frutiger 57Cn"/>
                <a:cs typeface="Frutiger 57Cn"/>
              </a:rPr>
              <a:t>Healing </a:t>
            </a:r>
            <a:r>
              <a:rPr lang="en-US" sz="3200" dirty="0">
                <a:solidFill>
                  <a:srgbClr val="FFCC66"/>
                </a:solidFill>
                <a:latin typeface="Frutiger 57Cn"/>
                <a:cs typeface="Frutiger 57Cn"/>
              </a:rPr>
              <a:t>t</a:t>
            </a:r>
            <a:r>
              <a:rPr lang="en-US" sz="3200" dirty="0" smtClean="0">
                <a:solidFill>
                  <a:srgbClr val="FFCC66"/>
                </a:solidFill>
                <a:latin typeface="Frutiger 57Cn"/>
                <a:cs typeface="Frutiger 57Cn"/>
              </a:rPr>
              <a:t>he </a:t>
            </a:r>
            <a:r>
              <a:rPr lang="en-US" sz="3200" dirty="0">
                <a:solidFill>
                  <a:srgbClr val="FFCC66"/>
                </a:solidFill>
                <a:latin typeface="Frutiger 57Cn"/>
                <a:cs typeface="Frutiger 57Cn"/>
              </a:rPr>
              <a:t>m</a:t>
            </a:r>
            <a:r>
              <a:rPr lang="en-US" sz="3200" dirty="0" smtClean="0">
                <a:solidFill>
                  <a:srgbClr val="FFCC66"/>
                </a:solidFill>
                <a:latin typeface="Frutiger 57Cn"/>
                <a:cs typeface="Frutiger 57Cn"/>
              </a:rPr>
              <a:t>an </a:t>
            </a:r>
            <a:r>
              <a:rPr lang="en-US" sz="3200" dirty="0">
                <a:solidFill>
                  <a:srgbClr val="FFCC66"/>
                </a:solidFill>
                <a:latin typeface="Frutiger 57Cn"/>
                <a:cs typeface="Frutiger 57Cn"/>
              </a:rPr>
              <a:t>b</a:t>
            </a:r>
            <a:r>
              <a:rPr lang="en-US" sz="3200" dirty="0" smtClean="0">
                <a:solidFill>
                  <a:srgbClr val="FFCC66"/>
                </a:solidFill>
                <a:latin typeface="Frutiger 57Cn"/>
                <a:cs typeface="Frutiger 57Cn"/>
              </a:rPr>
              <a:t>orn </a:t>
            </a:r>
            <a:r>
              <a:rPr lang="en-US" sz="3200" dirty="0">
                <a:solidFill>
                  <a:srgbClr val="FFCC66"/>
                </a:solidFill>
                <a:latin typeface="Frutiger 57Cn"/>
                <a:cs typeface="Frutiger 57Cn"/>
              </a:rPr>
              <a:t>b</a:t>
            </a:r>
            <a:r>
              <a:rPr lang="en-US" sz="3200" dirty="0" smtClean="0">
                <a:solidFill>
                  <a:srgbClr val="FFCC66"/>
                </a:solidFill>
                <a:latin typeface="Frutiger 57Cn"/>
                <a:cs typeface="Frutiger 57Cn"/>
              </a:rPr>
              <a:t>lind </a:t>
            </a:r>
            <a:r>
              <a:rPr lang="en-US" sz="3200" dirty="0">
                <a:latin typeface="Frutiger 57Cn"/>
                <a:cs typeface="Frutiger 57Cn"/>
              </a:rPr>
              <a:t>(John 9:1-</a:t>
            </a:r>
            <a:r>
              <a:rPr lang="en-US" sz="3200" dirty="0" smtClean="0">
                <a:latin typeface="Frutiger 57Cn"/>
                <a:cs typeface="Frutiger 57Cn"/>
              </a:rPr>
              <a:t>41</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Resurrection of </a:t>
            </a:r>
            <a:r>
              <a:rPr lang="en-US" sz="3200" dirty="0">
                <a:latin typeface="Frutiger 57Cn"/>
                <a:cs typeface="Frutiger 57Cn"/>
              </a:rPr>
              <a:t>Lazarus </a:t>
            </a:r>
            <a:r>
              <a:rPr lang="en-US" sz="3200" dirty="0" smtClean="0">
                <a:latin typeface="Frutiger 57Cn"/>
                <a:cs typeface="Frutiger 57Cn"/>
              </a:rPr>
              <a:t>(</a:t>
            </a:r>
            <a:r>
              <a:rPr lang="en-US" sz="3200" dirty="0">
                <a:latin typeface="Frutiger 57Cn"/>
                <a:cs typeface="Frutiger 57Cn"/>
              </a:rPr>
              <a:t>John 11:1-</a:t>
            </a:r>
            <a:r>
              <a:rPr lang="en-US" sz="3200" dirty="0" smtClean="0">
                <a:latin typeface="Frutiger 57Cn"/>
                <a:cs typeface="Frutiger 57Cn"/>
              </a:rPr>
              <a:t>44</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Jesus’ resurrection, ascension (</a:t>
            </a:r>
            <a:r>
              <a:rPr lang="en-US" sz="3200" dirty="0">
                <a:latin typeface="Frutiger 57Cn"/>
                <a:cs typeface="Frutiger 57Cn"/>
              </a:rPr>
              <a:t>John 11:1-44) </a:t>
            </a:r>
            <a:r>
              <a:rPr lang="en-US" sz="3200" i="1" dirty="0" smtClean="0">
                <a:latin typeface="Frutiger 57Cn"/>
                <a:cs typeface="Frutiger 57Cn"/>
              </a:rPr>
              <a:t>all four</a:t>
            </a:r>
            <a:endParaRPr lang="en-US" sz="3200" dirty="0">
              <a:latin typeface="Frutiger 57Cn"/>
              <a:cs typeface="Frutiger 57Cn"/>
            </a:endParaRPr>
          </a:p>
          <a:p>
            <a:pPr algn="l"/>
            <a:endParaRPr lang="en-US" sz="3200" dirty="0">
              <a:latin typeface="Frutiger 57Cn"/>
              <a:cs typeface="Frutiger 57Cn"/>
            </a:endParaRPr>
          </a:p>
          <a:p>
            <a:pPr algn="l"/>
            <a:endParaRPr lang="en-US" sz="3200" dirty="0">
              <a:latin typeface="Frutiger 57Cn"/>
              <a:cs typeface="Frutiger 57Cn"/>
            </a:endParaRPr>
          </a:p>
          <a:p>
            <a:pPr algn="l"/>
            <a:endParaRPr lang="en-US" sz="3200" dirty="0" smtClean="0"/>
          </a:p>
          <a:p>
            <a:pPr algn="l"/>
            <a:endParaRPr lang="en-US" sz="3200" dirty="0"/>
          </a:p>
          <a:p>
            <a:pPr algn="l"/>
            <a:endParaRPr lang="en-US" sz="3200" dirty="0">
              <a:latin typeface="Frutiger 57Cn"/>
              <a:cs typeface="Frutiger 57Cn"/>
            </a:endParaRPr>
          </a:p>
        </p:txBody>
      </p:sp>
    </p:spTree>
    <p:extLst>
      <p:ext uri="{BB962C8B-B14F-4D97-AF65-F5344CB8AC3E}">
        <p14:creationId xmlns:p14="http://schemas.microsoft.com/office/powerpoint/2010/main" val="143532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Serapis_Colosseum_Rome_Ita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066800"/>
            <a:ext cx="7010400" cy="9284678"/>
          </a:xfrm>
          <a:prstGeom prst="rect">
            <a:avLst/>
          </a:prstGeom>
        </p:spPr>
      </p:pic>
      <p:sp>
        <p:nvSpPr>
          <p:cNvPr id="4"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err="1" smtClean="0">
                <a:solidFill>
                  <a:schemeClr val="tx2"/>
                </a:solidFill>
                <a:effectLst>
                  <a:outerShdw blurRad="50800" dist="38100" dir="8100000" algn="tr" rotWithShape="0">
                    <a:prstClr val="black">
                      <a:alpha val="40000"/>
                    </a:prstClr>
                  </a:outerShdw>
                </a:effectLst>
                <a:latin typeface="BI Frutiger BoldItalic" charset="0"/>
              </a:rPr>
              <a:t>Serapis</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who could heal sight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3071860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Miracles in John’s Gospel</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228600" y="1131888"/>
            <a:ext cx="9067800" cy="806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40000"/>
              </a:lnSpc>
            </a:pPr>
            <a:r>
              <a:rPr lang="en-US" sz="3200" dirty="0" smtClean="0">
                <a:solidFill>
                  <a:srgbClr val="FFCC66"/>
                </a:solidFill>
                <a:latin typeface="Frutiger 57Cn"/>
                <a:cs typeface="Frutiger 57Cn"/>
              </a:rPr>
              <a:t>• </a:t>
            </a:r>
            <a:r>
              <a:rPr lang="en-US" sz="3200" dirty="0" smtClean="0">
                <a:latin typeface="Frutiger 57Cn"/>
                <a:cs typeface="Frutiger 57Cn"/>
              </a:rPr>
              <a:t>Changing water </a:t>
            </a:r>
            <a:r>
              <a:rPr lang="en-US" sz="3200" dirty="0">
                <a:latin typeface="Frutiger 57Cn"/>
                <a:cs typeface="Frutiger 57Cn"/>
              </a:rPr>
              <a:t>i</a:t>
            </a:r>
            <a:r>
              <a:rPr lang="en-US" sz="3200" dirty="0" smtClean="0">
                <a:latin typeface="Frutiger 57Cn"/>
                <a:cs typeface="Frutiger 57Cn"/>
              </a:rPr>
              <a:t>nto </a:t>
            </a:r>
            <a:r>
              <a:rPr lang="en-US" sz="3200" dirty="0">
                <a:latin typeface="Frutiger 57Cn"/>
                <a:cs typeface="Frutiger 57Cn"/>
              </a:rPr>
              <a:t>w</a:t>
            </a:r>
            <a:r>
              <a:rPr lang="en-US" sz="3200" dirty="0" smtClean="0">
                <a:latin typeface="Frutiger 57Cn"/>
                <a:cs typeface="Frutiger 57Cn"/>
              </a:rPr>
              <a:t>ine </a:t>
            </a:r>
            <a:r>
              <a:rPr lang="en-US" sz="3200" dirty="0">
                <a:latin typeface="Frutiger 57Cn"/>
                <a:cs typeface="Frutiger 57Cn"/>
              </a:rPr>
              <a:t>(John 2:1-11)</a:t>
            </a:r>
            <a:r>
              <a:rPr lang="en-US" sz="3200" dirty="0">
                <a:latin typeface="Frutiger 57Cn"/>
                <a:cs typeface="Frutiger 57Cn"/>
              </a:rPr>
              <a:t> </a:t>
            </a:r>
            <a:r>
              <a:rPr lang="en-US" sz="3200" i="1" dirty="0" smtClean="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the </a:t>
            </a:r>
            <a:r>
              <a:rPr lang="en-US" sz="3200" dirty="0">
                <a:latin typeface="Frutiger 57Cn"/>
                <a:cs typeface="Frutiger 57Cn"/>
              </a:rPr>
              <a:t>n</a:t>
            </a:r>
            <a:r>
              <a:rPr lang="en-US" sz="3200" dirty="0" smtClean="0">
                <a:latin typeface="Frutiger 57Cn"/>
                <a:cs typeface="Frutiger 57Cn"/>
              </a:rPr>
              <a:t>obleman’s </a:t>
            </a:r>
            <a:r>
              <a:rPr lang="en-US" sz="3200" dirty="0">
                <a:latin typeface="Frutiger 57Cn"/>
                <a:cs typeface="Frutiger 57Cn"/>
              </a:rPr>
              <a:t>s</a:t>
            </a:r>
            <a:r>
              <a:rPr lang="en-US" sz="3200" dirty="0" smtClean="0">
                <a:latin typeface="Frutiger 57Cn"/>
                <a:cs typeface="Frutiger 57Cn"/>
              </a:rPr>
              <a:t>on </a:t>
            </a:r>
            <a:r>
              <a:rPr lang="en-US" sz="3200" dirty="0">
                <a:latin typeface="Frutiger 57Cn"/>
                <a:cs typeface="Frutiger 57Cn"/>
              </a:rPr>
              <a:t>(John 4:43-</a:t>
            </a:r>
            <a:r>
              <a:rPr lang="en-US" sz="3200" dirty="0" smtClean="0">
                <a:latin typeface="Frutiger 57Cn"/>
                <a:cs typeface="Frutiger 57Cn"/>
              </a:rPr>
              <a:t>54</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at the Pool of Bethesda (John 5:1-</a:t>
            </a:r>
            <a:r>
              <a:rPr lang="en-US" sz="3200" dirty="0" smtClean="0">
                <a:latin typeface="Frutiger 57Cn"/>
                <a:cs typeface="Frutiger 57Cn"/>
              </a:rPr>
              <a:t>9</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Feeding </a:t>
            </a:r>
            <a:r>
              <a:rPr lang="en-US" sz="3200" dirty="0">
                <a:latin typeface="Frutiger 57Cn"/>
                <a:cs typeface="Frutiger 57Cn"/>
              </a:rPr>
              <a:t>of the </a:t>
            </a:r>
            <a:r>
              <a:rPr lang="en-US" sz="3200" dirty="0" smtClean="0">
                <a:latin typeface="Frutiger 57Cn"/>
                <a:cs typeface="Frutiger 57Cn"/>
              </a:rPr>
              <a:t>5,000 </a:t>
            </a:r>
            <a:r>
              <a:rPr lang="en-US" sz="3200" dirty="0">
                <a:latin typeface="Frutiger 57Cn"/>
                <a:cs typeface="Frutiger 57Cn"/>
              </a:rPr>
              <a:t>(John 6:1-5</a:t>
            </a:r>
            <a:r>
              <a:rPr lang="en-US" sz="3200" dirty="0" smtClean="0">
                <a:latin typeface="Frutiger 57Cn"/>
                <a:cs typeface="Frutiger 57Cn"/>
              </a:rPr>
              <a:t>) </a:t>
            </a:r>
            <a:r>
              <a:rPr lang="en-US" sz="3200" i="1" dirty="0" smtClean="0">
                <a:latin typeface="Frutiger 57Cn"/>
                <a:cs typeface="Frutiger 57Cn"/>
              </a:rPr>
              <a:t>all four Gospels</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Walking </a:t>
            </a:r>
            <a:r>
              <a:rPr lang="en-US" sz="3200" dirty="0">
                <a:latin typeface="Frutiger 57Cn"/>
                <a:cs typeface="Frutiger 57Cn"/>
              </a:rPr>
              <a:t>on the </a:t>
            </a:r>
            <a:r>
              <a:rPr lang="en-US" sz="3200" dirty="0" smtClean="0">
                <a:latin typeface="Frutiger 57Cn"/>
                <a:cs typeface="Frutiger 57Cn"/>
              </a:rPr>
              <a:t>water </a:t>
            </a:r>
            <a:r>
              <a:rPr lang="en-US" sz="3200" dirty="0">
                <a:latin typeface="Frutiger 57Cn"/>
                <a:cs typeface="Frutiger 57Cn"/>
              </a:rPr>
              <a:t>(John 6:16-25)</a:t>
            </a:r>
            <a:r>
              <a:rPr lang="en-US" sz="3200" dirty="0">
                <a:latin typeface="Frutiger 57Cn"/>
                <a:cs typeface="Frutiger 57Cn"/>
              </a:rPr>
              <a:t> </a:t>
            </a:r>
            <a:r>
              <a:rPr lang="en-US" sz="3200" i="1" dirty="0" smtClean="0">
                <a:latin typeface="Frutiger 57Cn"/>
                <a:cs typeface="Frutiger 57Cn"/>
              </a:rPr>
              <a:t>Matthew, Mark</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a:t>
            </a:r>
            <a:r>
              <a:rPr lang="en-US" sz="3200" dirty="0" smtClean="0">
                <a:latin typeface="Frutiger 57Cn"/>
                <a:cs typeface="Frutiger 57Cn"/>
              </a:rPr>
              <a:t>he </a:t>
            </a:r>
            <a:r>
              <a:rPr lang="en-US" sz="3200" dirty="0">
                <a:latin typeface="Frutiger 57Cn"/>
                <a:cs typeface="Frutiger 57Cn"/>
              </a:rPr>
              <a:t>m</a:t>
            </a:r>
            <a:r>
              <a:rPr lang="en-US" sz="3200" dirty="0" smtClean="0">
                <a:latin typeface="Frutiger 57Cn"/>
                <a:cs typeface="Frutiger 57Cn"/>
              </a:rPr>
              <a:t>an </a:t>
            </a:r>
            <a:r>
              <a:rPr lang="en-US" sz="3200" dirty="0">
                <a:latin typeface="Frutiger 57Cn"/>
                <a:cs typeface="Frutiger 57Cn"/>
              </a:rPr>
              <a:t>b</a:t>
            </a:r>
            <a:r>
              <a:rPr lang="en-US" sz="3200" dirty="0" smtClean="0">
                <a:latin typeface="Frutiger 57Cn"/>
                <a:cs typeface="Frutiger 57Cn"/>
              </a:rPr>
              <a:t>orn </a:t>
            </a:r>
            <a:r>
              <a:rPr lang="en-US" sz="3200" dirty="0">
                <a:latin typeface="Frutiger 57Cn"/>
                <a:cs typeface="Frutiger 57Cn"/>
              </a:rPr>
              <a:t>b</a:t>
            </a:r>
            <a:r>
              <a:rPr lang="en-US" sz="3200" dirty="0" smtClean="0">
                <a:latin typeface="Frutiger 57Cn"/>
                <a:cs typeface="Frutiger 57Cn"/>
              </a:rPr>
              <a:t>lind </a:t>
            </a:r>
            <a:r>
              <a:rPr lang="en-US" sz="3200" dirty="0">
                <a:latin typeface="Frutiger 57Cn"/>
                <a:cs typeface="Frutiger 57Cn"/>
              </a:rPr>
              <a:t>(John 9:1-</a:t>
            </a:r>
            <a:r>
              <a:rPr lang="en-US" sz="3200" dirty="0" smtClean="0">
                <a:latin typeface="Frutiger 57Cn"/>
                <a:cs typeface="Frutiger 57Cn"/>
              </a:rPr>
              <a:t>41</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solidFill>
                  <a:srgbClr val="FFCC66"/>
                </a:solidFill>
                <a:latin typeface="Frutiger 57Cn"/>
                <a:cs typeface="Frutiger 57Cn"/>
              </a:rPr>
              <a:t>Resurrection of </a:t>
            </a:r>
            <a:r>
              <a:rPr lang="en-US" sz="3200" dirty="0">
                <a:solidFill>
                  <a:srgbClr val="FFCC66"/>
                </a:solidFill>
                <a:latin typeface="Frutiger 57Cn"/>
                <a:cs typeface="Frutiger 57Cn"/>
              </a:rPr>
              <a:t>Lazarus </a:t>
            </a:r>
            <a:r>
              <a:rPr lang="en-US" sz="3200" dirty="0" smtClean="0">
                <a:latin typeface="Frutiger 57Cn"/>
                <a:cs typeface="Frutiger 57Cn"/>
              </a:rPr>
              <a:t>(</a:t>
            </a:r>
            <a:r>
              <a:rPr lang="en-US" sz="3200" dirty="0">
                <a:latin typeface="Frutiger 57Cn"/>
                <a:cs typeface="Frutiger 57Cn"/>
              </a:rPr>
              <a:t>John 11:1-</a:t>
            </a:r>
            <a:r>
              <a:rPr lang="en-US" sz="3200" dirty="0" smtClean="0">
                <a:latin typeface="Frutiger 57Cn"/>
                <a:cs typeface="Frutiger 57Cn"/>
              </a:rPr>
              <a:t>44</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Jesus’ resurrection, ascension (</a:t>
            </a:r>
            <a:r>
              <a:rPr lang="en-US" sz="3200" dirty="0">
                <a:latin typeface="Frutiger 57Cn"/>
                <a:cs typeface="Frutiger 57Cn"/>
              </a:rPr>
              <a:t>John 11:1-44) </a:t>
            </a:r>
            <a:r>
              <a:rPr lang="en-US" sz="3200" i="1" dirty="0" smtClean="0">
                <a:latin typeface="Frutiger 57Cn"/>
                <a:cs typeface="Frutiger 57Cn"/>
              </a:rPr>
              <a:t>all four</a:t>
            </a:r>
            <a:endParaRPr lang="en-US" sz="3200" dirty="0">
              <a:latin typeface="Frutiger 57Cn"/>
              <a:cs typeface="Frutiger 57Cn"/>
            </a:endParaRPr>
          </a:p>
          <a:p>
            <a:pPr algn="l"/>
            <a:endParaRPr lang="en-US" sz="3200" dirty="0">
              <a:latin typeface="Frutiger 57Cn"/>
              <a:cs typeface="Frutiger 57Cn"/>
            </a:endParaRPr>
          </a:p>
          <a:p>
            <a:pPr algn="l"/>
            <a:endParaRPr lang="en-US" sz="3200" dirty="0">
              <a:latin typeface="Frutiger 57Cn"/>
              <a:cs typeface="Frutiger 57Cn"/>
            </a:endParaRPr>
          </a:p>
          <a:p>
            <a:pPr algn="l"/>
            <a:endParaRPr lang="en-US" sz="3200" dirty="0" smtClean="0"/>
          </a:p>
          <a:p>
            <a:pPr algn="l"/>
            <a:endParaRPr lang="en-US" sz="3200" dirty="0"/>
          </a:p>
          <a:p>
            <a:pPr algn="l"/>
            <a:endParaRPr lang="en-US" sz="3200" dirty="0">
              <a:latin typeface="Frutiger 57Cn"/>
              <a:cs typeface="Frutiger 57Cn"/>
            </a:endParaRPr>
          </a:p>
        </p:txBody>
      </p:sp>
    </p:spTree>
    <p:extLst>
      <p:ext uri="{BB962C8B-B14F-4D97-AF65-F5344CB8AC3E}">
        <p14:creationId xmlns:p14="http://schemas.microsoft.com/office/powerpoint/2010/main" val="851647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asklepios_-_epidaur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9751"/>
            <a:ext cx="4080510" cy="6858000"/>
          </a:xfrm>
          <a:prstGeom prst="rect">
            <a:avLst/>
          </a:prstGeom>
        </p:spPr>
      </p:pic>
      <p:sp>
        <p:nvSpPr>
          <p:cNvPr id="4"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err="1" smtClean="0">
                <a:solidFill>
                  <a:schemeClr val="tx2"/>
                </a:solidFill>
                <a:effectLst>
                  <a:outerShdw blurRad="50800" dist="38100" dir="8100000" algn="tr" rotWithShape="0">
                    <a:prstClr val="black">
                      <a:alpha val="40000"/>
                    </a:prstClr>
                  </a:outerShdw>
                </a:effectLst>
                <a:latin typeface="BI Frutiger BoldItalic" charset="0"/>
              </a:rPr>
              <a:t>Asclepios</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of healing</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6918728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Mark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2:18-20</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18 The disciples of John and of the Pharisees were fasting. Then they came and said to Him, “Why do the disciples of John and of the Pharisees fast, but Your disciples do not fast?”</a:t>
            </a:r>
          </a:p>
          <a:p>
            <a:pPr algn="l"/>
            <a:r>
              <a:rPr lang="en-US" sz="3200" dirty="0">
                <a:latin typeface="Frutiger 57Cn"/>
                <a:cs typeface="Frutiger 57Cn"/>
              </a:rPr>
              <a:t>19 And Jesus said to them, “Can the friends of the bridegroom fast while the bridegroom is with them? As long as they have the bridegroom with them they cannot fast.</a:t>
            </a:r>
          </a:p>
          <a:p>
            <a:pPr algn="l"/>
            <a:r>
              <a:rPr lang="en-US" sz="3200" dirty="0">
                <a:latin typeface="Frutiger 57Cn"/>
                <a:cs typeface="Frutiger 57Cn"/>
              </a:rPr>
              <a:t>20 “But the days will come when the bridegroom will be taken away from them, and then they will fast in those days.</a:t>
            </a:r>
          </a:p>
        </p:txBody>
      </p:sp>
    </p:spTree>
    <p:extLst>
      <p:ext uri="{BB962C8B-B14F-4D97-AF65-F5344CB8AC3E}">
        <p14:creationId xmlns:p14="http://schemas.microsoft.com/office/powerpoint/2010/main" val="7489740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Miracles in John’s Gospel</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228600" y="1131888"/>
            <a:ext cx="9067800" cy="806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40000"/>
              </a:lnSpc>
            </a:pPr>
            <a:r>
              <a:rPr lang="en-US" sz="3200" dirty="0" smtClean="0">
                <a:solidFill>
                  <a:srgbClr val="FFCC66"/>
                </a:solidFill>
                <a:latin typeface="Frutiger 57Cn"/>
                <a:cs typeface="Frutiger 57Cn"/>
              </a:rPr>
              <a:t>• </a:t>
            </a:r>
            <a:r>
              <a:rPr lang="en-US" sz="3200" dirty="0" smtClean="0">
                <a:latin typeface="Frutiger 57Cn"/>
                <a:cs typeface="Frutiger 57Cn"/>
              </a:rPr>
              <a:t>Changing water </a:t>
            </a:r>
            <a:r>
              <a:rPr lang="en-US" sz="3200" dirty="0">
                <a:latin typeface="Frutiger 57Cn"/>
                <a:cs typeface="Frutiger 57Cn"/>
              </a:rPr>
              <a:t>i</a:t>
            </a:r>
            <a:r>
              <a:rPr lang="en-US" sz="3200" dirty="0" smtClean="0">
                <a:latin typeface="Frutiger 57Cn"/>
                <a:cs typeface="Frutiger 57Cn"/>
              </a:rPr>
              <a:t>nto </a:t>
            </a:r>
            <a:r>
              <a:rPr lang="en-US" sz="3200" dirty="0">
                <a:latin typeface="Frutiger 57Cn"/>
                <a:cs typeface="Frutiger 57Cn"/>
              </a:rPr>
              <a:t>w</a:t>
            </a:r>
            <a:r>
              <a:rPr lang="en-US" sz="3200" dirty="0" smtClean="0">
                <a:latin typeface="Frutiger 57Cn"/>
                <a:cs typeface="Frutiger 57Cn"/>
              </a:rPr>
              <a:t>ine </a:t>
            </a:r>
            <a:r>
              <a:rPr lang="en-US" sz="3200" dirty="0">
                <a:latin typeface="Frutiger 57Cn"/>
                <a:cs typeface="Frutiger 57Cn"/>
              </a:rPr>
              <a:t>(John 2:1-11)</a:t>
            </a:r>
            <a:r>
              <a:rPr lang="en-US" sz="3200" dirty="0">
                <a:latin typeface="Frutiger 57Cn"/>
                <a:cs typeface="Frutiger 57Cn"/>
              </a:rPr>
              <a:t> </a:t>
            </a:r>
            <a:r>
              <a:rPr lang="en-US" sz="3200" i="1" dirty="0" smtClean="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the </a:t>
            </a:r>
            <a:r>
              <a:rPr lang="en-US" sz="3200" dirty="0">
                <a:latin typeface="Frutiger 57Cn"/>
                <a:cs typeface="Frutiger 57Cn"/>
              </a:rPr>
              <a:t>n</a:t>
            </a:r>
            <a:r>
              <a:rPr lang="en-US" sz="3200" dirty="0" smtClean="0">
                <a:latin typeface="Frutiger 57Cn"/>
                <a:cs typeface="Frutiger 57Cn"/>
              </a:rPr>
              <a:t>obleman’s </a:t>
            </a:r>
            <a:r>
              <a:rPr lang="en-US" sz="3200" dirty="0">
                <a:latin typeface="Frutiger 57Cn"/>
                <a:cs typeface="Frutiger 57Cn"/>
              </a:rPr>
              <a:t>s</a:t>
            </a:r>
            <a:r>
              <a:rPr lang="en-US" sz="3200" dirty="0" smtClean="0">
                <a:latin typeface="Frutiger 57Cn"/>
                <a:cs typeface="Frutiger 57Cn"/>
              </a:rPr>
              <a:t>on </a:t>
            </a:r>
            <a:r>
              <a:rPr lang="en-US" sz="3200" dirty="0">
                <a:latin typeface="Frutiger 57Cn"/>
                <a:cs typeface="Frutiger 57Cn"/>
              </a:rPr>
              <a:t>(John 4:43-</a:t>
            </a:r>
            <a:r>
              <a:rPr lang="en-US" sz="3200" dirty="0" smtClean="0">
                <a:latin typeface="Frutiger 57Cn"/>
                <a:cs typeface="Frutiger 57Cn"/>
              </a:rPr>
              <a:t>54</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at the Pool of Bethesda (John 5:1-</a:t>
            </a:r>
            <a:r>
              <a:rPr lang="en-US" sz="3200" dirty="0" smtClean="0">
                <a:latin typeface="Frutiger 57Cn"/>
                <a:cs typeface="Frutiger 57Cn"/>
              </a:rPr>
              <a:t>9</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Feeding </a:t>
            </a:r>
            <a:r>
              <a:rPr lang="en-US" sz="3200" dirty="0">
                <a:latin typeface="Frutiger 57Cn"/>
                <a:cs typeface="Frutiger 57Cn"/>
              </a:rPr>
              <a:t>of the </a:t>
            </a:r>
            <a:r>
              <a:rPr lang="en-US" sz="3200" dirty="0" smtClean="0">
                <a:latin typeface="Frutiger 57Cn"/>
                <a:cs typeface="Frutiger 57Cn"/>
              </a:rPr>
              <a:t>5,000 </a:t>
            </a:r>
            <a:r>
              <a:rPr lang="en-US" sz="3200" dirty="0">
                <a:latin typeface="Frutiger 57Cn"/>
                <a:cs typeface="Frutiger 57Cn"/>
              </a:rPr>
              <a:t>(John 6:1-5</a:t>
            </a:r>
            <a:r>
              <a:rPr lang="en-US" sz="3200" dirty="0" smtClean="0">
                <a:latin typeface="Frutiger 57Cn"/>
                <a:cs typeface="Frutiger 57Cn"/>
              </a:rPr>
              <a:t>) </a:t>
            </a:r>
            <a:r>
              <a:rPr lang="en-US" sz="3200" i="1" dirty="0" smtClean="0">
                <a:latin typeface="Frutiger 57Cn"/>
                <a:cs typeface="Frutiger 57Cn"/>
              </a:rPr>
              <a:t>all four Gospels</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Walking </a:t>
            </a:r>
            <a:r>
              <a:rPr lang="en-US" sz="3200" dirty="0">
                <a:latin typeface="Frutiger 57Cn"/>
                <a:cs typeface="Frutiger 57Cn"/>
              </a:rPr>
              <a:t>on the </a:t>
            </a:r>
            <a:r>
              <a:rPr lang="en-US" sz="3200" dirty="0" smtClean="0">
                <a:latin typeface="Frutiger 57Cn"/>
                <a:cs typeface="Frutiger 57Cn"/>
              </a:rPr>
              <a:t>water </a:t>
            </a:r>
            <a:r>
              <a:rPr lang="en-US" sz="3200" dirty="0">
                <a:latin typeface="Frutiger 57Cn"/>
                <a:cs typeface="Frutiger 57Cn"/>
              </a:rPr>
              <a:t>(John 6:16-25)</a:t>
            </a:r>
            <a:r>
              <a:rPr lang="en-US" sz="3200" dirty="0">
                <a:latin typeface="Frutiger 57Cn"/>
                <a:cs typeface="Frutiger 57Cn"/>
              </a:rPr>
              <a:t> </a:t>
            </a:r>
            <a:r>
              <a:rPr lang="en-US" sz="3200" i="1" dirty="0" smtClean="0">
                <a:latin typeface="Frutiger 57Cn"/>
                <a:cs typeface="Frutiger 57Cn"/>
              </a:rPr>
              <a:t>Matthew, Mark</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Healing </a:t>
            </a:r>
            <a:r>
              <a:rPr lang="en-US" sz="3200" dirty="0">
                <a:latin typeface="Frutiger 57Cn"/>
                <a:cs typeface="Frutiger 57Cn"/>
              </a:rPr>
              <a:t>t</a:t>
            </a:r>
            <a:r>
              <a:rPr lang="en-US" sz="3200" dirty="0" smtClean="0">
                <a:latin typeface="Frutiger 57Cn"/>
                <a:cs typeface="Frutiger 57Cn"/>
              </a:rPr>
              <a:t>he </a:t>
            </a:r>
            <a:r>
              <a:rPr lang="en-US" sz="3200" dirty="0">
                <a:latin typeface="Frutiger 57Cn"/>
                <a:cs typeface="Frutiger 57Cn"/>
              </a:rPr>
              <a:t>m</a:t>
            </a:r>
            <a:r>
              <a:rPr lang="en-US" sz="3200" dirty="0" smtClean="0">
                <a:latin typeface="Frutiger 57Cn"/>
                <a:cs typeface="Frutiger 57Cn"/>
              </a:rPr>
              <a:t>an </a:t>
            </a:r>
            <a:r>
              <a:rPr lang="en-US" sz="3200" dirty="0">
                <a:latin typeface="Frutiger 57Cn"/>
                <a:cs typeface="Frutiger 57Cn"/>
              </a:rPr>
              <a:t>b</a:t>
            </a:r>
            <a:r>
              <a:rPr lang="en-US" sz="3200" dirty="0" smtClean="0">
                <a:latin typeface="Frutiger 57Cn"/>
                <a:cs typeface="Frutiger 57Cn"/>
              </a:rPr>
              <a:t>orn </a:t>
            </a:r>
            <a:r>
              <a:rPr lang="en-US" sz="3200" dirty="0">
                <a:latin typeface="Frutiger 57Cn"/>
                <a:cs typeface="Frutiger 57Cn"/>
              </a:rPr>
              <a:t>b</a:t>
            </a:r>
            <a:r>
              <a:rPr lang="en-US" sz="3200" dirty="0" smtClean="0">
                <a:latin typeface="Frutiger 57Cn"/>
                <a:cs typeface="Frutiger 57Cn"/>
              </a:rPr>
              <a:t>lind </a:t>
            </a:r>
            <a:r>
              <a:rPr lang="en-US" sz="3200" dirty="0">
                <a:latin typeface="Frutiger 57Cn"/>
                <a:cs typeface="Frutiger 57Cn"/>
              </a:rPr>
              <a:t>(John 9:1-</a:t>
            </a:r>
            <a:r>
              <a:rPr lang="en-US" sz="3200" dirty="0" smtClean="0">
                <a:latin typeface="Frutiger 57Cn"/>
                <a:cs typeface="Frutiger 57Cn"/>
              </a:rPr>
              <a:t>41</a:t>
            </a:r>
            <a:r>
              <a:rPr lang="en-US" sz="3200" dirty="0">
                <a:latin typeface="Frutiger 57Cn"/>
                <a:cs typeface="Frutiger 57Cn"/>
              </a:rPr>
              <a:t>) </a:t>
            </a:r>
            <a:r>
              <a:rPr lang="en-US" sz="3200" i="1" dirty="0">
                <a:latin typeface="Frutiger 57Cn"/>
                <a:cs typeface="Frutiger 57Cn"/>
              </a:rPr>
              <a:t>only John</a:t>
            </a:r>
            <a:endParaRPr lang="en-US" sz="3200" dirty="0" smtClean="0">
              <a:latin typeface="Frutiger 57Cn"/>
              <a:cs typeface="Frutiger 57Cn"/>
            </a:endParaRPr>
          </a:p>
          <a:p>
            <a:pPr algn="l">
              <a:lnSpc>
                <a:spcPct val="140000"/>
              </a:lnSpc>
            </a:pPr>
            <a:r>
              <a:rPr lang="en-US" sz="3200" dirty="0">
                <a:solidFill>
                  <a:srgbClr val="FFCC66"/>
                </a:solidFill>
                <a:latin typeface="Frutiger 57Cn"/>
                <a:cs typeface="Frutiger 57Cn"/>
              </a:rPr>
              <a:t>• </a:t>
            </a:r>
            <a:r>
              <a:rPr lang="en-US" sz="3200" dirty="0" smtClean="0">
                <a:latin typeface="Frutiger 57Cn"/>
                <a:cs typeface="Frutiger 57Cn"/>
              </a:rPr>
              <a:t>Resurrection of </a:t>
            </a:r>
            <a:r>
              <a:rPr lang="en-US" sz="3200" dirty="0">
                <a:latin typeface="Frutiger 57Cn"/>
                <a:cs typeface="Frutiger 57Cn"/>
              </a:rPr>
              <a:t>Lazarus </a:t>
            </a:r>
            <a:r>
              <a:rPr lang="en-US" sz="3200" dirty="0" smtClean="0">
                <a:latin typeface="Frutiger 57Cn"/>
                <a:cs typeface="Frutiger 57Cn"/>
              </a:rPr>
              <a:t>(</a:t>
            </a:r>
            <a:r>
              <a:rPr lang="en-US" sz="3200" dirty="0">
                <a:latin typeface="Frutiger 57Cn"/>
                <a:cs typeface="Frutiger 57Cn"/>
              </a:rPr>
              <a:t>John 11:1-</a:t>
            </a:r>
            <a:r>
              <a:rPr lang="en-US" sz="3200" dirty="0" smtClean="0">
                <a:latin typeface="Frutiger 57Cn"/>
                <a:cs typeface="Frutiger 57Cn"/>
              </a:rPr>
              <a:t>44</a:t>
            </a:r>
            <a:r>
              <a:rPr lang="en-US" sz="3200" dirty="0">
                <a:latin typeface="Frutiger 57Cn"/>
                <a:cs typeface="Frutiger 57Cn"/>
              </a:rPr>
              <a:t>) </a:t>
            </a:r>
            <a:r>
              <a:rPr lang="en-US" sz="3200" i="1" dirty="0">
                <a:latin typeface="Frutiger 57Cn"/>
                <a:cs typeface="Frutiger 57Cn"/>
              </a:rPr>
              <a:t>only John</a:t>
            </a:r>
            <a:r>
              <a:rPr lang="en-US" sz="3200" dirty="0" smtClean="0">
                <a:latin typeface="Frutiger 57Cn"/>
                <a:cs typeface="Frutiger 57Cn"/>
              </a:rPr>
              <a:t> </a:t>
            </a:r>
          </a:p>
          <a:p>
            <a:pPr algn="l">
              <a:lnSpc>
                <a:spcPct val="140000"/>
              </a:lnSpc>
            </a:pPr>
            <a:r>
              <a:rPr lang="en-US" sz="3200" dirty="0">
                <a:solidFill>
                  <a:srgbClr val="FFCC66"/>
                </a:solidFill>
                <a:latin typeface="Frutiger 57Cn"/>
                <a:cs typeface="Frutiger 57Cn"/>
              </a:rPr>
              <a:t>• </a:t>
            </a:r>
            <a:r>
              <a:rPr lang="en-US" sz="3200" dirty="0" smtClean="0">
                <a:solidFill>
                  <a:srgbClr val="FFCC66"/>
                </a:solidFill>
                <a:latin typeface="Frutiger 57Cn"/>
                <a:cs typeface="Frutiger 57Cn"/>
              </a:rPr>
              <a:t>Jesus’ resurrection, ascension </a:t>
            </a:r>
            <a:r>
              <a:rPr lang="en-US" sz="3200" dirty="0" smtClean="0">
                <a:latin typeface="Frutiger 57Cn"/>
                <a:cs typeface="Frutiger 57Cn"/>
              </a:rPr>
              <a:t>(</a:t>
            </a:r>
            <a:r>
              <a:rPr lang="en-US" sz="3200" dirty="0">
                <a:latin typeface="Frutiger 57Cn"/>
                <a:cs typeface="Frutiger 57Cn"/>
              </a:rPr>
              <a:t>John 11:1-44) </a:t>
            </a:r>
            <a:r>
              <a:rPr lang="en-US" sz="3200" i="1" dirty="0" smtClean="0">
                <a:latin typeface="Frutiger 57Cn"/>
                <a:cs typeface="Frutiger 57Cn"/>
              </a:rPr>
              <a:t>all four</a:t>
            </a:r>
            <a:endParaRPr lang="en-US" sz="3200" dirty="0">
              <a:latin typeface="Frutiger 57Cn"/>
              <a:cs typeface="Frutiger 57Cn"/>
            </a:endParaRPr>
          </a:p>
          <a:p>
            <a:pPr algn="l"/>
            <a:endParaRPr lang="en-US" sz="3200" dirty="0">
              <a:latin typeface="Frutiger 57Cn"/>
              <a:cs typeface="Frutiger 57Cn"/>
            </a:endParaRPr>
          </a:p>
          <a:p>
            <a:pPr algn="l"/>
            <a:endParaRPr lang="en-US" sz="3200" dirty="0">
              <a:latin typeface="Frutiger 57Cn"/>
              <a:cs typeface="Frutiger 57Cn"/>
            </a:endParaRPr>
          </a:p>
          <a:p>
            <a:pPr algn="l"/>
            <a:endParaRPr lang="en-US" sz="3200" dirty="0" smtClean="0"/>
          </a:p>
          <a:p>
            <a:pPr algn="l"/>
            <a:endParaRPr lang="en-US" sz="3200" dirty="0"/>
          </a:p>
          <a:p>
            <a:pPr algn="l"/>
            <a:endParaRPr lang="en-US" sz="3200" dirty="0">
              <a:latin typeface="Frutiger 57Cn"/>
              <a:cs typeface="Frutiger 57Cn"/>
            </a:endParaRPr>
          </a:p>
        </p:txBody>
      </p:sp>
    </p:spTree>
    <p:extLst>
      <p:ext uri="{BB962C8B-B14F-4D97-AF65-F5344CB8AC3E}">
        <p14:creationId xmlns:p14="http://schemas.microsoft.com/office/powerpoint/2010/main" val="11717240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asklepios_-_epidaur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9751"/>
            <a:ext cx="4080510" cy="6858000"/>
          </a:xfrm>
          <a:prstGeom prst="rect">
            <a:avLst/>
          </a:prstGeom>
        </p:spPr>
      </p:pic>
      <p:sp>
        <p:nvSpPr>
          <p:cNvPr id="4" name="Rectangle 2"/>
          <p:cNvSpPr>
            <a:spLocks noChangeArrowheads="1"/>
          </p:cNvSpPr>
          <p:nvPr/>
        </p:nvSpPr>
        <p:spPr bwMode="auto">
          <a:xfrm>
            <a:off x="0" y="11113"/>
            <a:ext cx="3810000" cy="4027488"/>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err="1" smtClean="0">
                <a:solidFill>
                  <a:schemeClr val="tx2"/>
                </a:solidFill>
                <a:effectLst>
                  <a:outerShdw blurRad="50800" dist="38100" dir="8100000" algn="tr" rotWithShape="0">
                    <a:prstClr val="black">
                      <a:alpha val="40000"/>
                    </a:prstClr>
                  </a:outerShdw>
                </a:effectLst>
                <a:latin typeface="BI Frutiger BoldItalic" charset="0"/>
              </a:rPr>
              <a:t>Asclepios</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god of healing</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3251411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847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Tree>
    <p:extLst>
      <p:ext uri="{BB962C8B-B14F-4D97-AF65-F5344CB8AC3E}">
        <p14:creationId xmlns:p14="http://schemas.microsoft.com/office/powerpoint/2010/main" val="23570832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gsplco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78" y="0"/>
            <a:ext cx="8250226" cy="6858000"/>
          </a:xfrm>
          <a:prstGeom prst="rect">
            <a:avLst/>
          </a:prstGeom>
        </p:spPr>
      </p:pic>
    </p:spTree>
    <p:extLst>
      <p:ext uri="{BB962C8B-B14F-4D97-AF65-F5344CB8AC3E}">
        <p14:creationId xmlns:p14="http://schemas.microsoft.com/office/powerpoint/2010/main" val="769295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dionysus__statue_at_the_vatic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639"/>
            <a:ext cx="6858000" cy="6858000"/>
          </a:xfrm>
          <a:prstGeom prst="rect">
            <a:avLst/>
          </a:prstGeom>
        </p:spPr>
      </p:pic>
    </p:spTree>
    <p:extLst>
      <p:ext uri="{BB962C8B-B14F-4D97-AF65-F5344CB8AC3E}">
        <p14:creationId xmlns:p14="http://schemas.microsoft.com/office/powerpoint/2010/main" val="3655518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6936378574_9a9e599ff9_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028" y="-342632"/>
            <a:ext cx="4804172" cy="7200632"/>
          </a:xfrm>
          <a:prstGeom prst="rect">
            <a:avLst/>
          </a:prstGeom>
        </p:spPr>
      </p:pic>
    </p:spTree>
    <p:extLst>
      <p:ext uri="{BB962C8B-B14F-4D97-AF65-F5344CB8AC3E}">
        <p14:creationId xmlns:p14="http://schemas.microsoft.com/office/powerpoint/2010/main" val="30708410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serapis_alexandria-museum_dsc012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59803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ce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417370"/>
          </a:xfrm>
          <a:prstGeom prst="rect">
            <a:avLst/>
          </a:prstGeom>
        </p:spPr>
      </p:pic>
    </p:spTree>
    <p:extLst>
      <p:ext uri="{BB962C8B-B14F-4D97-AF65-F5344CB8AC3E}">
        <p14:creationId xmlns:p14="http://schemas.microsoft.com/office/powerpoint/2010/main" val="30494941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Demeter-Symbo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0"/>
            <a:ext cx="5080000" cy="6769100"/>
          </a:xfrm>
          <a:prstGeom prst="rect">
            <a:avLst/>
          </a:prstGeom>
        </p:spPr>
      </p:pic>
    </p:spTree>
    <p:extLst>
      <p:ext uri="{BB962C8B-B14F-4D97-AF65-F5344CB8AC3E}">
        <p14:creationId xmlns:p14="http://schemas.microsoft.com/office/powerpoint/2010/main" val="15768690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Mark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2:18-20</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18 The disciples of John and of the Pharisees were fasting. Then they came and said to Him, “Why do the disciples of John and of the Pharisees fast, but Your disciples do not fast?”</a:t>
            </a:r>
          </a:p>
          <a:p>
            <a:pPr algn="l"/>
            <a:r>
              <a:rPr lang="en-US" sz="3200" dirty="0">
                <a:latin typeface="Frutiger 57Cn"/>
                <a:cs typeface="Frutiger 57Cn"/>
              </a:rPr>
              <a:t>19 And Jesus said to them, “Can the friends of the bridegroom fast while the bridegroom is with them? As long as they have the bridegroom with them they cannot fast.</a:t>
            </a:r>
          </a:p>
          <a:p>
            <a:pPr algn="l"/>
            <a:r>
              <a:rPr lang="en-US" sz="3200" dirty="0">
                <a:latin typeface="Frutiger 57Cn"/>
                <a:cs typeface="Frutiger 57Cn"/>
              </a:rPr>
              <a:t>20 “But </a:t>
            </a:r>
            <a:r>
              <a:rPr lang="en-US" sz="3200" dirty="0">
                <a:solidFill>
                  <a:srgbClr val="FFCC66"/>
                </a:solidFill>
                <a:latin typeface="Frutiger 57Cn"/>
                <a:cs typeface="Frutiger 57Cn"/>
              </a:rPr>
              <a:t>the days will come when the bridegroom will be taken away from them, </a:t>
            </a:r>
            <a:r>
              <a:rPr lang="en-US" sz="3200" dirty="0">
                <a:latin typeface="Frutiger 57Cn"/>
                <a:cs typeface="Frutiger 57Cn"/>
              </a:rPr>
              <a:t>and then they will fast in those days.</a:t>
            </a:r>
          </a:p>
        </p:txBody>
      </p:sp>
    </p:spTree>
    <p:extLst>
      <p:ext uri="{BB962C8B-B14F-4D97-AF65-F5344CB8AC3E}">
        <p14:creationId xmlns:p14="http://schemas.microsoft.com/office/powerpoint/2010/main" val="295784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Deme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9591"/>
            <a:ext cx="6858000" cy="6858000"/>
          </a:xfrm>
          <a:prstGeom prst="rect">
            <a:avLst/>
          </a:prstGeom>
        </p:spPr>
      </p:pic>
    </p:spTree>
    <p:extLst>
      <p:ext uri="{BB962C8B-B14F-4D97-AF65-F5344CB8AC3E}">
        <p14:creationId xmlns:p14="http://schemas.microsoft.com/office/powerpoint/2010/main" val="167460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asklepio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98923"/>
            <a:ext cx="3625933" cy="7056923"/>
          </a:xfrm>
          <a:prstGeom prst="rect">
            <a:avLst/>
          </a:prstGeom>
        </p:spPr>
      </p:pic>
    </p:spTree>
    <p:extLst>
      <p:ext uri="{BB962C8B-B14F-4D97-AF65-F5344CB8AC3E}">
        <p14:creationId xmlns:p14="http://schemas.microsoft.com/office/powerpoint/2010/main" val="844493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asclepius-god-of-medicine-thiras-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6979"/>
            <a:ext cx="6552229" cy="6858000"/>
          </a:xfrm>
          <a:prstGeom prst="rect">
            <a:avLst/>
          </a:prstGeom>
        </p:spPr>
      </p:pic>
    </p:spTree>
    <p:extLst>
      <p:ext uri="{BB962C8B-B14F-4D97-AF65-F5344CB8AC3E}">
        <p14:creationId xmlns:p14="http://schemas.microsoft.com/office/powerpoint/2010/main" val="33168835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Tree>
    <p:extLst>
      <p:ext uri="{BB962C8B-B14F-4D97-AF65-F5344CB8AC3E}">
        <p14:creationId xmlns:p14="http://schemas.microsoft.com/office/powerpoint/2010/main" val="7294263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kos-3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0" y="381000"/>
            <a:ext cx="9076329" cy="5530510"/>
          </a:xfrm>
          <a:prstGeom prst="rect">
            <a:avLst/>
          </a:prstGeom>
        </p:spPr>
      </p:pic>
    </p:spTree>
    <p:extLst>
      <p:ext uri="{BB962C8B-B14F-4D97-AF65-F5344CB8AC3E}">
        <p14:creationId xmlns:p14="http://schemas.microsoft.com/office/powerpoint/2010/main" val="31672572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2077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After this there was a feast of the Jews, and Jesus went up to Jerusalem.</a:t>
            </a:r>
          </a:p>
          <a:p>
            <a:pPr algn="l"/>
            <a:r>
              <a:rPr lang="en-US" sz="3200" dirty="0">
                <a:latin typeface="Frutiger 57Cn"/>
                <a:cs typeface="Frutiger 57Cn"/>
              </a:rPr>
              <a:t>2 Now there is in Jerusalem by the Sheep Gate a pool, which is called in Hebrew, Bethesda, having five porches.</a:t>
            </a:r>
          </a:p>
          <a:p>
            <a:pPr algn="l"/>
            <a:r>
              <a:rPr lang="en-US" sz="3200" dirty="0">
                <a:latin typeface="Frutiger 57Cn"/>
                <a:cs typeface="Frutiger 57Cn"/>
              </a:rPr>
              <a:t>3 In these lay a great multitude of sick people, blind, lame, paralyzed, waiting for the moving of the water.</a:t>
            </a:r>
          </a:p>
          <a:p>
            <a:pPr algn="l"/>
            <a:r>
              <a:rPr lang="en-US" sz="3200" dirty="0">
                <a:latin typeface="Frutiger 57Cn"/>
                <a:cs typeface="Frutiger 57Cn"/>
              </a:rPr>
              <a:t>4 For an angel went down at a certain time into the pool and stirred up the water; then whoever stepped in first, after the stirring of the water, was made well of whatever disease he had.</a:t>
            </a:r>
          </a:p>
          <a:p>
            <a:pPr algn="l"/>
            <a:r>
              <a:rPr lang="en-US" sz="3200" dirty="0">
                <a:latin typeface="Frutiger 57Cn"/>
                <a:cs typeface="Frutiger 57Cn"/>
              </a:rPr>
              <a:t>5 Now a certain man was there who had an infirmity thirty-eight years.</a:t>
            </a:r>
          </a:p>
          <a:p>
            <a:pPr algn="l"/>
            <a:r>
              <a:rPr lang="en-US" sz="3200" dirty="0">
                <a:latin typeface="Frutiger 57Cn"/>
                <a:cs typeface="Frutiger 57Cn"/>
              </a:rPr>
              <a:t>6 When Jesus saw him lying there, and knew that he already had been in that condition a long time, He said to him, “Do you want to be made well?”</a:t>
            </a:r>
          </a:p>
          <a:p>
            <a:pPr algn="l"/>
            <a:r>
              <a:rPr lang="en-US" sz="3200" dirty="0">
                <a:latin typeface="Frutiger 57Cn"/>
                <a:cs typeface="Frutiger 57Cn"/>
              </a:rPr>
              <a:t>7 The sick man answered Him, “Sir, I have no man to put me into the pool when the water is stirred up; but while I am coming, another steps down before me.”</a:t>
            </a:r>
          </a:p>
          <a:p>
            <a:pPr algn="l"/>
            <a:r>
              <a:rPr lang="en-US" sz="3200" dirty="0">
                <a:latin typeface="Frutiger 57Cn"/>
                <a:cs typeface="Frutiger 57Cn"/>
              </a:rPr>
              <a:t>8 Jesus said to him, “Rise, take up your bed and walk.”</a:t>
            </a:r>
          </a:p>
          <a:p>
            <a:pPr algn="l"/>
            <a:r>
              <a:rPr lang="en-US" sz="3200" dirty="0">
                <a:latin typeface="Frutiger 57Cn"/>
                <a:cs typeface="Frutiger 57Cn"/>
              </a:rPr>
              <a:t>9 And immediately the man was made well, took up his bed, and walked. And that day was the Sabbath.</a:t>
            </a:r>
          </a:p>
          <a:p>
            <a:pPr algn="l"/>
            <a:r>
              <a:rPr lang="en-US" sz="3200" dirty="0">
                <a:latin typeface="Frutiger 57Cn"/>
                <a:cs typeface="Frutiger 57Cn"/>
              </a:rPr>
              <a:t>10 The Jews therefore said to him who was cured, “It is the Sabbath; it is not lawful for you to carry your bed.”</a:t>
            </a:r>
          </a:p>
          <a:p>
            <a:pPr algn="l"/>
            <a:r>
              <a:rPr lang="en-US" sz="3200" dirty="0">
                <a:latin typeface="Frutiger 57Cn"/>
                <a:cs typeface="Frutiger 57Cn"/>
              </a:rPr>
              <a:t>11 He answered them, “He who made me well said to me, ‘Take up your bed and walk.’”</a:t>
            </a:r>
          </a:p>
          <a:p>
            <a:pPr algn="l"/>
            <a:r>
              <a:rPr lang="en-US" sz="3200" dirty="0">
                <a:latin typeface="Frutiger 57Cn"/>
                <a:cs typeface="Frutiger 57Cn"/>
              </a:rPr>
              <a:t>12 Then they asked him, “Who is the Man who said to you, ‘Take up your bed and walk’?”</a:t>
            </a:r>
          </a:p>
          <a:p>
            <a:pPr algn="l"/>
            <a:r>
              <a:rPr lang="en-US" sz="3200" dirty="0">
                <a:latin typeface="Frutiger 57Cn"/>
                <a:cs typeface="Frutiger 57Cn"/>
              </a:rPr>
              <a:t>13 But the one who was healed did not know who it was, for Jesus had withdrawn, a multitude being in that place.</a:t>
            </a:r>
          </a:p>
          <a:p>
            <a:pPr algn="l"/>
            <a:r>
              <a:rPr lang="en-US" sz="3200" dirty="0">
                <a:latin typeface="Frutiger 57Cn"/>
                <a:cs typeface="Frutiger 57Cn"/>
              </a:rPr>
              <a:t>14 Afterward Jesus found him in the temple, and said to him, “See, you have been made well. Sin no more, lest a worse thing come upon you.”</a:t>
            </a:r>
          </a:p>
          <a:p>
            <a:pPr algn="l"/>
            <a:r>
              <a:rPr lang="en-US" sz="3200" dirty="0">
                <a:latin typeface="Frutiger 57Cn"/>
                <a:cs typeface="Frutiger 57Cn"/>
              </a:rPr>
              <a:t>15 The man departed and told the Jews that it was Jesus who had made him well.</a:t>
            </a:r>
          </a:p>
          <a:p>
            <a:pPr algn="l"/>
            <a:r>
              <a:rPr lang="en-US" sz="3200" dirty="0">
                <a:latin typeface="Frutiger 57Cn"/>
                <a:cs typeface="Frutiger 57Cn"/>
              </a:rPr>
              <a:t>16 For this reason the Jews persecuted Jesus, and sought to kill Him, because He had done these things on the Sabbath.</a:t>
            </a:r>
          </a:p>
        </p:txBody>
      </p:sp>
    </p:spTree>
    <p:extLst>
      <p:ext uri="{BB962C8B-B14F-4D97-AF65-F5344CB8AC3E}">
        <p14:creationId xmlns:p14="http://schemas.microsoft.com/office/powerpoint/2010/main" val="1740857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2077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After this there was a feast of the Jews, and Jesus went up to Jerusalem.</a:t>
            </a:r>
          </a:p>
          <a:p>
            <a:pPr algn="l"/>
            <a:r>
              <a:rPr lang="en-US" sz="3200" dirty="0">
                <a:latin typeface="Frutiger 57Cn"/>
                <a:cs typeface="Frutiger 57Cn"/>
              </a:rPr>
              <a:t>2 Now there is in Jerusalem by the Sheep Gate a pool, which is called in Hebrew, Bethesda, having five porches.</a:t>
            </a:r>
          </a:p>
          <a:p>
            <a:pPr algn="l"/>
            <a:r>
              <a:rPr lang="en-US" sz="3200" dirty="0">
                <a:latin typeface="Frutiger 57Cn"/>
                <a:cs typeface="Frutiger 57Cn"/>
              </a:rPr>
              <a:t>3 In these lay a great multitude of sick people, blind, lame, paralyzed, waiting for the moving of the water.</a:t>
            </a:r>
          </a:p>
          <a:p>
            <a:pPr algn="l"/>
            <a:r>
              <a:rPr lang="en-US" sz="3200" dirty="0">
                <a:latin typeface="Frutiger 57Cn"/>
                <a:cs typeface="Frutiger 57Cn"/>
              </a:rPr>
              <a:t>4 For an angel went down at a certain time into the pool and stirred up the water; then whoever stepped in first, after the stirring of the water, was made well of whatever disease he had.</a:t>
            </a:r>
          </a:p>
          <a:p>
            <a:pPr algn="l"/>
            <a:r>
              <a:rPr lang="en-US" sz="3200" dirty="0">
                <a:latin typeface="Frutiger 57Cn"/>
                <a:cs typeface="Frutiger 57Cn"/>
              </a:rPr>
              <a:t>5 Now a certain man was there who had an infirmity thirty-eight years.</a:t>
            </a:r>
          </a:p>
          <a:p>
            <a:pPr algn="l"/>
            <a:r>
              <a:rPr lang="en-US" sz="3200" dirty="0">
                <a:latin typeface="Frutiger 57Cn"/>
                <a:cs typeface="Frutiger 57Cn"/>
              </a:rPr>
              <a:t>6 When Jesus saw him lying there, and knew that he already had been in that condition a long time, He said to him, “Do you want to be made well?”</a:t>
            </a:r>
          </a:p>
          <a:p>
            <a:pPr algn="l"/>
            <a:r>
              <a:rPr lang="en-US" sz="3200" dirty="0">
                <a:latin typeface="Frutiger 57Cn"/>
                <a:cs typeface="Frutiger 57Cn"/>
              </a:rPr>
              <a:t>7 The sick man answered Him, “Sir, I have no man to put me into the pool when the water is stirred up; but while I am coming, another steps down before me.”</a:t>
            </a:r>
          </a:p>
          <a:p>
            <a:pPr algn="l"/>
            <a:r>
              <a:rPr lang="en-US" sz="3200" dirty="0">
                <a:latin typeface="Frutiger 57Cn"/>
                <a:cs typeface="Frutiger 57Cn"/>
              </a:rPr>
              <a:t>8 Jesus said to him, “Rise, take up your bed and walk.”</a:t>
            </a:r>
          </a:p>
          <a:p>
            <a:pPr algn="l"/>
            <a:r>
              <a:rPr lang="en-US" sz="3200" dirty="0">
                <a:latin typeface="Frutiger 57Cn"/>
                <a:cs typeface="Frutiger 57Cn"/>
              </a:rPr>
              <a:t>9 And immediately the man was made well, took up his bed, and walked. And that day was the Sabbath.</a:t>
            </a:r>
          </a:p>
          <a:p>
            <a:pPr algn="l"/>
            <a:r>
              <a:rPr lang="en-US" sz="3200" dirty="0">
                <a:latin typeface="Frutiger 57Cn"/>
                <a:cs typeface="Frutiger 57Cn"/>
              </a:rPr>
              <a:t>10 The Jews therefore said to him who was cured, “It is the Sabbath; it is not lawful for you to carry your bed.”</a:t>
            </a:r>
          </a:p>
          <a:p>
            <a:pPr algn="l"/>
            <a:r>
              <a:rPr lang="en-US" sz="3200" dirty="0">
                <a:latin typeface="Frutiger 57Cn"/>
                <a:cs typeface="Frutiger 57Cn"/>
              </a:rPr>
              <a:t>11 He answered them, “He who made me well said to me, ‘Take up your bed and walk.’”</a:t>
            </a:r>
          </a:p>
          <a:p>
            <a:pPr algn="l"/>
            <a:r>
              <a:rPr lang="en-US" sz="3200" dirty="0">
                <a:latin typeface="Frutiger 57Cn"/>
                <a:cs typeface="Frutiger 57Cn"/>
              </a:rPr>
              <a:t>12 Then they asked him, “Who is the Man who said to you, ‘Take up your bed and walk’?”</a:t>
            </a:r>
          </a:p>
          <a:p>
            <a:pPr algn="l"/>
            <a:r>
              <a:rPr lang="en-US" sz="3200" dirty="0">
                <a:latin typeface="Frutiger 57Cn"/>
                <a:cs typeface="Frutiger 57Cn"/>
              </a:rPr>
              <a:t>13 But the one who was healed did not know who it was, for Jesus had withdrawn, a multitude being in that place.</a:t>
            </a:r>
          </a:p>
          <a:p>
            <a:pPr algn="l"/>
            <a:r>
              <a:rPr lang="en-US" sz="3200" dirty="0">
                <a:latin typeface="Frutiger 57Cn"/>
                <a:cs typeface="Frutiger 57Cn"/>
              </a:rPr>
              <a:t>14 Afterward Jesus found him in the temple, and said to him, “See, you have been made well. Sin no more, lest a worse thing come upon you.”</a:t>
            </a:r>
          </a:p>
          <a:p>
            <a:pPr algn="l"/>
            <a:r>
              <a:rPr lang="en-US" sz="3200" dirty="0">
                <a:latin typeface="Frutiger 57Cn"/>
                <a:cs typeface="Frutiger 57Cn"/>
              </a:rPr>
              <a:t>15 The man departed and told the Jews that it was Jesus who had made him well.</a:t>
            </a:r>
          </a:p>
          <a:p>
            <a:pPr algn="l"/>
            <a:r>
              <a:rPr lang="en-US" sz="3200" dirty="0">
                <a:latin typeface="Frutiger 57Cn"/>
                <a:cs typeface="Frutiger 57Cn"/>
              </a:rPr>
              <a:t>16 For this reason the Jews persecuted Jesus, and sought to kill Him, because He had done these things on the Sabbath.</a:t>
            </a:r>
          </a:p>
        </p:txBody>
      </p:sp>
    </p:spTree>
    <p:extLst>
      <p:ext uri="{BB962C8B-B14F-4D97-AF65-F5344CB8AC3E}">
        <p14:creationId xmlns:p14="http://schemas.microsoft.com/office/powerpoint/2010/main" val="703136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2077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After this there was a feast of the Jews, and Jesus went up to Jerusalem.</a:t>
            </a:r>
          </a:p>
          <a:p>
            <a:pPr algn="l"/>
            <a:r>
              <a:rPr lang="en-US" sz="3200" dirty="0">
                <a:latin typeface="Frutiger 57Cn"/>
                <a:cs typeface="Frutiger 57Cn"/>
              </a:rPr>
              <a:t>2 Now there is in Jerusalem by the Sheep Gate a pool, which is called in Hebrew, Bethesda, having five porches.</a:t>
            </a:r>
          </a:p>
          <a:p>
            <a:pPr algn="l"/>
            <a:r>
              <a:rPr lang="en-US" sz="3200" dirty="0">
                <a:latin typeface="Frutiger 57Cn"/>
                <a:cs typeface="Frutiger 57Cn"/>
              </a:rPr>
              <a:t>3 In these lay a great multitude of sick people, blind, lame, paralyzed, waiting for the moving of the water.</a:t>
            </a:r>
          </a:p>
          <a:p>
            <a:pPr algn="l"/>
            <a:r>
              <a:rPr lang="en-US" sz="3200" dirty="0">
                <a:latin typeface="Frutiger 57Cn"/>
                <a:cs typeface="Frutiger 57Cn"/>
              </a:rPr>
              <a:t>4 For an angel went down at a certain time into the pool and stirred up the water; then whoever stepped in first, after the stirring of the water, was made well of whatever disease he had.</a:t>
            </a:r>
          </a:p>
          <a:p>
            <a:pPr algn="l"/>
            <a:r>
              <a:rPr lang="en-US" sz="3200" dirty="0">
                <a:latin typeface="Frutiger 57Cn"/>
                <a:cs typeface="Frutiger 57Cn"/>
              </a:rPr>
              <a:t>5 Now a certain man was there who had an infirmity thirty-eight years.</a:t>
            </a:r>
          </a:p>
          <a:p>
            <a:pPr algn="l"/>
            <a:r>
              <a:rPr lang="en-US" sz="3200" dirty="0">
                <a:latin typeface="Frutiger 57Cn"/>
                <a:cs typeface="Frutiger 57Cn"/>
              </a:rPr>
              <a:t>6 When Jesus saw him lying there, and knew that he already had been in that condition a long time, He said to him, “Do you want to be made well?”</a:t>
            </a:r>
          </a:p>
          <a:p>
            <a:pPr algn="l"/>
            <a:r>
              <a:rPr lang="en-US" sz="3200" dirty="0">
                <a:latin typeface="Frutiger 57Cn"/>
                <a:cs typeface="Frutiger 57Cn"/>
              </a:rPr>
              <a:t>7 The sick man answered Him, “Sir, I have no man to put me into the pool when the water is stirred up; but while I am coming, another steps down before me.”</a:t>
            </a:r>
          </a:p>
          <a:p>
            <a:pPr algn="l"/>
            <a:r>
              <a:rPr lang="en-US" sz="3200" dirty="0">
                <a:latin typeface="Frutiger 57Cn"/>
                <a:cs typeface="Frutiger 57Cn"/>
              </a:rPr>
              <a:t>8 Jesus said to him, “Rise, take up your bed and walk.”</a:t>
            </a:r>
          </a:p>
          <a:p>
            <a:pPr algn="l"/>
            <a:r>
              <a:rPr lang="en-US" sz="3200" dirty="0">
                <a:latin typeface="Frutiger 57Cn"/>
                <a:cs typeface="Frutiger 57Cn"/>
              </a:rPr>
              <a:t>9 And immediately the man was made well, took up his bed, and walked. And that day was the Sabbath.</a:t>
            </a:r>
          </a:p>
          <a:p>
            <a:pPr algn="l"/>
            <a:r>
              <a:rPr lang="en-US" sz="3200" dirty="0">
                <a:latin typeface="Frutiger 57Cn"/>
                <a:cs typeface="Frutiger 57Cn"/>
              </a:rPr>
              <a:t>10 The Jews therefore said to him who was cured, “It is the Sabbath; it is not lawful for you to carry your bed.”</a:t>
            </a:r>
          </a:p>
          <a:p>
            <a:pPr algn="l"/>
            <a:r>
              <a:rPr lang="en-US" sz="3200" dirty="0">
                <a:latin typeface="Frutiger 57Cn"/>
                <a:cs typeface="Frutiger 57Cn"/>
              </a:rPr>
              <a:t>11 He answered them, “He who made me well said to me, ‘Take up your bed and walk.’”</a:t>
            </a:r>
          </a:p>
          <a:p>
            <a:pPr algn="l"/>
            <a:r>
              <a:rPr lang="en-US" sz="3200" dirty="0">
                <a:latin typeface="Frutiger 57Cn"/>
                <a:cs typeface="Frutiger 57Cn"/>
              </a:rPr>
              <a:t>12 Then they asked him, “Who is the Man who said to you, ‘Take up your bed and walk’?”</a:t>
            </a:r>
          </a:p>
          <a:p>
            <a:pPr algn="l"/>
            <a:r>
              <a:rPr lang="en-US" sz="3200" dirty="0">
                <a:latin typeface="Frutiger 57Cn"/>
                <a:cs typeface="Frutiger 57Cn"/>
              </a:rPr>
              <a:t>13 But the one who was healed did not know who it was, for Jesus had withdrawn, a multitude being in that place.</a:t>
            </a:r>
          </a:p>
          <a:p>
            <a:pPr algn="l"/>
            <a:r>
              <a:rPr lang="en-US" sz="3200" dirty="0">
                <a:latin typeface="Frutiger 57Cn"/>
                <a:cs typeface="Frutiger 57Cn"/>
              </a:rPr>
              <a:t>14 Afterward Jesus found him in the temple, and said to him, “See, you have been made well. Sin no more, lest a worse thing come upon you.”</a:t>
            </a:r>
          </a:p>
          <a:p>
            <a:pPr algn="l"/>
            <a:r>
              <a:rPr lang="en-US" sz="3200" dirty="0">
                <a:latin typeface="Frutiger 57Cn"/>
                <a:cs typeface="Frutiger 57Cn"/>
              </a:rPr>
              <a:t>15 The man departed and told the Jews that it was Jesus who had made him well.</a:t>
            </a:r>
          </a:p>
          <a:p>
            <a:pPr algn="l"/>
            <a:r>
              <a:rPr lang="en-US" sz="3200" dirty="0">
                <a:latin typeface="Frutiger 57Cn"/>
                <a:cs typeface="Frutiger 57Cn"/>
              </a:rPr>
              <a:t>16 For this reason the Jews persecuted Jesus, and sought to kill Him, because He had done these things on the Sabbath.</a:t>
            </a:r>
          </a:p>
        </p:txBody>
      </p:sp>
    </p:spTree>
    <p:extLst>
      <p:ext uri="{BB962C8B-B14F-4D97-AF65-F5344CB8AC3E}">
        <p14:creationId xmlns:p14="http://schemas.microsoft.com/office/powerpoint/2010/main" val="27752177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2077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After this there was a feast of the Jews, and Jesus went up to Jerusalem.</a:t>
            </a:r>
          </a:p>
          <a:p>
            <a:pPr algn="l"/>
            <a:r>
              <a:rPr lang="en-US" sz="3200" dirty="0">
                <a:latin typeface="Frutiger 57Cn"/>
                <a:cs typeface="Frutiger 57Cn"/>
              </a:rPr>
              <a:t>2 Now there is in Jerusalem by the Sheep Gate a pool, which is called in Hebrew, Bethesda, having five porches.</a:t>
            </a:r>
          </a:p>
          <a:p>
            <a:pPr algn="l"/>
            <a:r>
              <a:rPr lang="en-US" sz="3200" dirty="0">
                <a:latin typeface="Frutiger 57Cn"/>
                <a:cs typeface="Frutiger 57Cn"/>
              </a:rPr>
              <a:t>3 In these lay a great multitude of sick people, blind, lame, paralyzed, waiting for the moving of the water.</a:t>
            </a:r>
          </a:p>
          <a:p>
            <a:pPr algn="l"/>
            <a:r>
              <a:rPr lang="en-US" sz="3200" dirty="0">
                <a:latin typeface="Frutiger 57Cn"/>
                <a:cs typeface="Frutiger 57Cn"/>
              </a:rPr>
              <a:t>4 For an angel went down at a certain time into the pool and stirred up the water; then whoever stepped in first, after the stirring of the water, was made well of whatever disease he had.</a:t>
            </a:r>
          </a:p>
          <a:p>
            <a:pPr algn="l"/>
            <a:r>
              <a:rPr lang="en-US" sz="3200" dirty="0">
                <a:latin typeface="Frutiger 57Cn"/>
                <a:cs typeface="Frutiger 57Cn"/>
              </a:rPr>
              <a:t>5 Now a certain man was there who had an infirmity thirty-eight years.</a:t>
            </a:r>
          </a:p>
          <a:p>
            <a:pPr algn="l"/>
            <a:r>
              <a:rPr lang="en-US" sz="3200" dirty="0">
                <a:latin typeface="Frutiger 57Cn"/>
                <a:cs typeface="Frutiger 57Cn"/>
              </a:rPr>
              <a:t>6 When Jesus saw him lying there, and knew that he already had been in that condition a long time, He said to him, “Do you want to be made well?”</a:t>
            </a:r>
          </a:p>
          <a:p>
            <a:pPr algn="l"/>
            <a:r>
              <a:rPr lang="en-US" sz="3200" dirty="0">
                <a:latin typeface="Frutiger 57Cn"/>
                <a:cs typeface="Frutiger 57Cn"/>
              </a:rPr>
              <a:t>7 The sick man answered Him, “Sir, I have no man to put me into the pool when the water is stirred up; but while I am coming, another steps down before me.”</a:t>
            </a:r>
          </a:p>
          <a:p>
            <a:pPr algn="l"/>
            <a:r>
              <a:rPr lang="en-US" sz="3200" dirty="0">
                <a:latin typeface="Frutiger 57Cn"/>
                <a:cs typeface="Frutiger 57Cn"/>
              </a:rPr>
              <a:t>8 Jesus said to him, “Rise, take up your bed and walk.”</a:t>
            </a:r>
          </a:p>
          <a:p>
            <a:pPr algn="l"/>
            <a:r>
              <a:rPr lang="en-US" sz="3200" dirty="0">
                <a:latin typeface="Frutiger 57Cn"/>
                <a:cs typeface="Frutiger 57Cn"/>
              </a:rPr>
              <a:t>9 And immediately the man was made well, took up his bed, and walked. And that day was the Sabbath.</a:t>
            </a:r>
          </a:p>
          <a:p>
            <a:pPr algn="l"/>
            <a:r>
              <a:rPr lang="en-US" sz="3200" dirty="0">
                <a:latin typeface="Frutiger 57Cn"/>
                <a:cs typeface="Frutiger 57Cn"/>
              </a:rPr>
              <a:t>10 The Jews therefore said to him who was cured, “It is the Sabbath; it is not lawful for you to carry your bed.”</a:t>
            </a:r>
          </a:p>
          <a:p>
            <a:pPr algn="l"/>
            <a:r>
              <a:rPr lang="en-US" sz="3200" dirty="0">
                <a:latin typeface="Frutiger 57Cn"/>
                <a:cs typeface="Frutiger 57Cn"/>
              </a:rPr>
              <a:t>11 He answered them, “He who made me well said to me, ‘Take up your bed and walk.’”</a:t>
            </a:r>
          </a:p>
          <a:p>
            <a:pPr algn="l"/>
            <a:r>
              <a:rPr lang="en-US" sz="3200" dirty="0">
                <a:latin typeface="Frutiger 57Cn"/>
                <a:cs typeface="Frutiger 57Cn"/>
              </a:rPr>
              <a:t>12 Then they asked him, “Who is the Man who said to you, ‘Take up your bed and walk’?”</a:t>
            </a:r>
          </a:p>
          <a:p>
            <a:pPr algn="l"/>
            <a:r>
              <a:rPr lang="en-US" sz="3200" dirty="0">
                <a:latin typeface="Frutiger 57Cn"/>
                <a:cs typeface="Frutiger 57Cn"/>
              </a:rPr>
              <a:t>13 But the one who was healed did not know who it was, for Jesus had withdrawn, a multitude being in that place.</a:t>
            </a:r>
          </a:p>
          <a:p>
            <a:pPr algn="l"/>
            <a:r>
              <a:rPr lang="en-US" sz="3200" dirty="0">
                <a:latin typeface="Frutiger 57Cn"/>
                <a:cs typeface="Frutiger 57Cn"/>
              </a:rPr>
              <a:t>14 Afterward Jesus found him in the temple, and said to him, “See, you have been made well. Sin no more, lest a worse thing come upon you.”</a:t>
            </a:r>
          </a:p>
          <a:p>
            <a:pPr algn="l"/>
            <a:r>
              <a:rPr lang="en-US" sz="3200" dirty="0">
                <a:latin typeface="Frutiger 57Cn"/>
                <a:cs typeface="Frutiger 57Cn"/>
              </a:rPr>
              <a:t>15 The man departed and told the Jews that it was Jesus who had made him well.</a:t>
            </a:r>
          </a:p>
          <a:p>
            <a:pPr algn="l"/>
            <a:r>
              <a:rPr lang="en-US" sz="3200" dirty="0">
                <a:latin typeface="Frutiger 57Cn"/>
                <a:cs typeface="Frutiger 57Cn"/>
              </a:rPr>
              <a:t>16 For this reason the Jews persecuted Jesus, and sought to kill Him, because He had done these things on the Sabbath.</a:t>
            </a:r>
          </a:p>
        </p:txBody>
      </p:sp>
    </p:spTree>
    <p:extLst>
      <p:ext uri="{BB962C8B-B14F-4D97-AF65-F5344CB8AC3E}">
        <p14:creationId xmlns:p14="http://schemas.microsoft.com/office/powerpoint/2010/main" val="2298766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2077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After this there was a feast of the Jews, and Jesus went up to Jerusalem.</a:t>
            </a:r>
          </a:p>
          <a:p>
            <a:pPr algn="l"/>
            <a:r>
              <a:rPr lang="en-US" sz="3200" dirty="0">
                <a:latin typeface="Frutiger 57Cn"/>
                <a:cs typeface="Frutiger 57Cn"/>
              </a:rPr>
              <a:t>2 Now there is in Jerusalem by the Sheep Gate a pool, which is called in Hebrew, Bethesda, having five porches.</a:t>
            </a:r>
          </a:p>
          <a:p>
            <a:pPr algn="l"/>
            <a:r>
              <a:rPr lang="en-US" sz="3200" dirty="0">
                <a:latin typeface="Frutiger 57Cn"/>
                <a:cs typeface="Frutiger 57Cn"/>
              </a:rPr>
              <a:t>3 In these lay a great multitude of sick people, blind, lame, paralyzed, waiting for the moving of the water.</a:t>
            </a:r>
          </a:p>
          <a:p>
            <a:pPr algn="l"/>
            <a:r>
              <a:rPr lang="en-US" sz="3200" dirty="0">
                <a:latin typeface="Frutiger 57Cn"/>
                <a:cs typeface="Frutiger 57Cn"/>
              </a:rPr>
              <a:t>4 For an angel went down at a certain time into the pool and stirred up the water; then whoever stepped in first, after the stirring of the water, was made well of whatever disease he had.</a:t>
            </a:r>
          </a:p>
          <a:p>
            <a:pPr algn="l"/>
            <a:r>
              <a:rPr lang="en-US" sz="3200" dirty="0">
                <a:latin typeface="Frutiger 57Cn"/>
                <a:cs typeface="Frutiger 57Cn"/>
              </a:rPr>
              <a:t>5 Now a certain man was there who had an infirmity thirty-eight years.</a:t>
            </a:r>
          </a:p>
          <a:p>
            <a:pPr algn="l"/>
            <a:r>
              <a:rPr lang="en-US" sz="3200" dirty="0">
                <a:latin typeface="Frutiger 57Cn"/>
                <a:cs typeface="Frutiger 57Cn"/>
              </a:rPr>
              <a:t>6 When Jesus saw him lying there, and knew that he already had been in that condition a long time, He said to him, “Do you want to be made well?”</a:t>
            </a:r>
          </a:p>
          <a:p>
            <a:pPr algn="l"/>
            <a:r>
              <a:rPr lang="en-US" sz="3200" dirty="0">
                <a:latin typeface="Frutiger 57Cn"/>
                <a:cs typeface="Frutiger 57Cn"/>
              </a:rPr>
              <a:t>7 The sick man answered Him, “Sir, I have no man to put me into the pool when the water is stirred up; but while I am coming, another steps down before me.”</a:t>
            </a:r>
          </a:p>
          <a:p>
            <a:pPr algn="l"/>
            <a:r>
              <a:rPr lang="en-US" sz="3200" dirty="0">
                <a:latin typeface="Frutiger 57Cn"/>
                <a:cs typeface="Frutiger 57Cn"/>
              </a:rPr>
              <a:t>8 Jesus said to him, “Rise, take up your bed and walk.”</a:t>
            </a:r>
          </a:p>
          <a:p>
            <a:pPr algn="l"/>
            <a:r>
              <a:rPr lang="en-US" sz="3200" dirty="0">
                <a:latin typeface="Frutiger 57Cn"/>
                <a:cs typeface="Frutiger 57Cn"/>
              </a:rPr>
              <a:t>9 And immediately the man was made well, took up his bed, and walked. And that day was the Sabbath.</a:t>
            </a:r>
          </a:p>
          <a:p>
            <a:pPr algn="l"/>
            <a:r>
              <a:rPr lang="en-US" sz="3200" dirty="0">
                <a:latin typeface="Frutiger 57Cn"/>
                <a:cs typeface="Frutiger 57Cn"/>
              </a:rPr>
              <a:t>10 The Jews therefore said to him who was cured, “It is the Sabbath; it is not lawful for you to carry your bed.”</a:t>
            </a:r>
          </a:p>
          <a:p>
            <a:pPr algn="l"/>
            <a:r>
              <a:rPr lang="en-US" sz="3200" dirty="0">
                <a:latin typeface="Frutiger 57Cn"/>
                <a:cs typeface="Frutiger 57Cn"/>
              </a:rPr>
              <a:t>11 He answered them, “He who made me well said to me, ‘Take up your bed and walk.’”</a:t>
            </a:r>
          </a:p>
          <a:p>
            <a:pPr algn="l"/>
            <a:r>
              <a:rPr lang="en-US" sz="3200" dirty="0">
                <a:latin typeface="Frutiger 57Cn"/>
                <a:cs typeface="Frutiger 57Cn"/>
              </a:rPr>
              <a:t>12 Then they asked him, “Who is the Man who said to you, ‘Take up your bed and walk’?”</a:t>
            </a:r>
          </a:p>
          <a:p>
            <a:pPr algn="l"/>
            <a:r>
              <a:rPr lang="en-US" sz="3200" dirty="0">
                <a:latin typeface="Frutiger 57Cn"/>
                <a:cs typeface="Frutiger 57Cn"/>
              </a:rPr>
              <a:t>13 But the one who was healed did not know who it was, for Jesus had withdrawn, a multitude being in that place.</a:t>
            </a:r>
          </a:p>
          <a:p>
            <a:pPr algn="l"/>
            <a:r>
              <a:rPr lang="en-US" sz="3200" dirty="0">
                <a:latin typeface="Frutiger 57Cn"/>
                <a:cs typeface="Frutiger 57Cn"/>
              </a:rPr>
              <a:t>14 Afterward Jesus found him in the temple, and said to him, “See, you have been made well. Sin no more, lest a worse thing come upon you.”</a:t>
            </a:r>
          </a:p>
          <a:p>
            <a:pPr algn="l"/>
            <a:r>
              <a:rPr lang="en-US" sz="3200" dirty="0">
                <a:latin typeface="Frutiger 57Cn"/>
                <a:cs typeface="Frutiger 57Cn"/>
              </a:rPr>
              <a:t>15 The man departed and told the Jews that it was Jesus who had made him well.</a:t>
            </a:r>
          </a:p>
          <a:p>
            <a:pPr algn="l"/>
            <a:r>
              <a:rPr lang="en-US" sz="3200" dirty="0">
                <a:latin typeface="Frutiger 57Cn"/>
                <a:cs typeface="Frutiger 57Cn"/>
              </a:rPr>
              <a:t>16 For this reason the Jews persecuted Jesus, and sought to kill Him, because He had done these things on the Sabbath.</a:t>
            </a:r>
          </a:p>
        </p:txBody>
      </p:sp>
    </p:spTree>
    <p:extLst>
      <p:ext uri="{BB962C8B-B14F-4D97-AF65-F5344CB8AC3E}">
        <p14:creationId xmlns:p14="http://schemas.microsoft.com/office/powerpoint/2010/main" val="8754099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5:36-39</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36 Then He spoke a parable to them: “No one puts a piece from a new garment on an old one; </a:t>
            </a:r>
            <a:r>
              <a:rPr lang="en-US" sz="3200" dirty="0" smtClean="0">
                <a:latin typeface="Frutiger 57Cn"/>
                <a:cs typeface="Frutiger 57Cn"/>
              </a:rPr>
              <a:t>otherwise </a:t>
            </a:r>
            <a:r>
              <a:rPr lang="en-US" sz="3200" dirty="0">
                <a:latin typeface="Frutiger 57Cn"/>
                <a:cs typeface="Frutiger 57Cn"/>
              </a:rPr>
              <a:t>the new makes a tear, and also the piece that was taken out of the new does not match the old.</a:t>
            </a:r>
          </a:p>
          <a:p>
            <a:pPr algn="l"/>
            <a:r>
              <a:rPr lang="en-US" sz="3200" dirty="0">
                <a:latin typeface="Frutiger 57Cn"/>
                <a:cs typeface="Frutiger 57Cn"/>
              </a:rPr>
              <a:t>37 “And no one puts new wine into old wineskins; or else the new wine will burst the wineskins and be spilled, and the wineskins will be ruined.</a:t>
            </a:r>
          </a:p>
          <a:p>
            <a:pPr algn="l"/>
            <a:r>
              <a:rPr lang="en-US" sz="3200" dirty="0">
                <a:latin typeface="Frutiger 57Cn"/>
                <a:cs typeface="Frutiger 57Cn"/>
              </a:rPr>
              <a:t>38 “But new wine must be put into new wineskins, and both are preserved.</a:t>
            </a:r>
          </a:p>
          <a:p>
            <a:pPr algn="l"/>
            <a:r>
              <a:rPr lang="en-US" sz="3200" dirty="0">
                <a:latin typeface="Frutiger 57Cn"/>
                <a:cs typeface="Frutiger 57Cn"/>
              </a:rPr>
              <a:t>39 “And no one, having drunk old wine, immediately desires new; for he says, ‘The old is better.’”</a:t>
            </a:r>
          </a:p>
        </p:txBody>
      </p:sp>
    </p:spTree>
    <p:extLst>
      <p:ext uri="{BB962C8B-B14F-4D97-AF65-F5344CB8AC3E}">
        <p14:creationId xmlns:p14="http://schemas.microsoft.com/office/powerpoint/2010/main" val="10633030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5:1-16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382000" cy="2077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After this there was a feast of the Jews, and Jesus went up to Jerusalem.</a:t>
            </a:r>
          </a:p>
          <a:p>
            <a:pPr algn="l"/>
            <a:r>
              <a:rPr lang="en-US" sz="3200" dirty="0">
                <a:latin typeface="Frutiger 57Cn"/>
                <a:cs typeface="Frutiger 57Cn"/>
              </a:rPr>
              <a:t>2 Now there is in Jerusalem by the Sheep Gate a pool, which is called in Hebrew, Bethesda, having five porches.</a:t>
            </a:r>
          </a:p>
          <a:p>
            <a:pPr algn="l"/>
            <a:r>
              <a:rPr lang="en-US" sz="3200" dirty="0">
                <a:latin typeface="Frutiger 57Cn"/>
                <a:cs typeface="Frutiger 57Cn"/>
              </a:rPr>
              <a:t>3 In these lay a great multitude of sick people, blind, lame, paralyzed, waiting for the moving of the water.</a:t>
            </a:r>
          </a:p>
          <a:p>
            <a:pPr algn="l"/>
            <a:r>
              <a:rPr lang="en-US" sz="3200" dirty="0">
                <a:latin typeface="Frutiger 57Cn"/>
                <a:cs typeface="Frutiger 57Cn"/>
              </a:rPr>
              <a:t>4 For an angel went down at a certain time into the pool and stirred up the water; then whoever stepped in first, after the stirring of the water, was made well of whatever disease he had.</a:t>
            </a:r>
          </a:p>
          <a:p>
            <a:pPr algn="l"/>
            <a:r>
              <a:rPr lang="en-US" sz="3200" dirty="0">
                <a:latin typeface="Frutiger 57Cn"/>
                <a:cs typeface="Frutiger 57Cn"/>
              </a:rPr>
              <a:t>5 Now a certain man was there who had an infirmity thirty-eight years.</a:t>
            </a:r>
          </a:p>
          <a:p>
            <a:pPr algn="l"/>
            <a:r>
              <a:rPr lang="en-US" sz="3200" dirty="0">
                <a:latin typeface="Frutiger 57Cn"/>
                <a:cs typeface="Frutiger 57Cn"/>
              </a:rPr>
              <a:t>6 When Jesus saw him lying there, and knew that he already had been in that condition a long time, He said to him, “Do you want to be made well?”</a:t>
            </a:r>
          </a:p>
          <a:p>
            <a:pPr algn="l"/>
            <a:r>
              <a:rPr lang="en-US" sz="3200" dirty="0">
                <a:latin typeface="Frutiger 57Cn"/>
                <a:cs typeface="Frutiger 57Cn"/>
              </a:rPr>
              <a:t>7 The sick man answered Him, “Sir, I have no man to put me into the pool when the water is stirred up; but while I am coming, another steps down before me.”</a:t>
            </a:r>
          </a:p>
          <a:p>
            <a:pPr algn="l"/>
            <a:r>
              <a:rPr lang="en-US" sz="3200" dirty="0">
                <a:latin typeface="Frutiger 57Cn"/>
                <a:cs typeface="Frutiger 57Cn"/>
              </a:rPr>
              <a:t>8 Jesus said to him, “Rise, take up your bed and walk.”</a:t>
            </a:r>
          </a:p>
          <a:p>
            <a:pPr algn="l"/>
            <a:r>
              <a:rPr lang="en-US" sz="3200" dirty="0">
                <a:latin typeface="Frutiger 57Cn"/>
                <a:cs typeface="Frutiger 57Cn"/>
              </a:rPr>
              <a:t>9 And immediately the man was made well, took up his bed, and walked. And that day was the Sabbath.</a:t>
            </a:r>
          </a:p>
          <a:p>
            <a:pPr algn="l"/>
            <a:r>
              <a:rPr lang="en-US" sz="3200" dirty="0">
                <a:latin typeface="Frutiger 57Cn"/>
                <a:cs typeface="Frutiger 57Cn"/>
              </a:rPr>
              <a:t>10 The Jews therefore said to him who was cured, “It is the Sabbath; it is not lawful for you to carry your bed.”</a:t>
            </a:r>
          </a:p>
          <a:p>
            <a:pPr algn="l"/>
            <a:r>
              <a:rPr lang="en-US" sz="3200" dirty="0">
                <a:latin typeface="Frutiger 57Cn"/>
                <a:cs typeface="Frutiger 57Cn"/>
              </a:rPr>
              <a:t>11 He answered them, “He who made me well said to me, ‘Take up your bed and walk.’”</a:t>
            </a:r>
          </a:p>
          <a:p>
            <a:pPr algn="l"/>
            <a:r>
              <a:rPr lang="en-US" sz="3200" dirty="0">
                <a:latin typeface="Frutiger 57Cn"/>
                <a:cs typeface="Frutiger 57Cn"/>
              </a:rPr>
              <a:t>12 Then they asked him, “Who is the Man who said to you, ‘Take up your bed and walk’?”</a:t>
            </a:r>
          </a:p>
          <a:p>
            <a:pPr algn="l"/>
            <a:r>
              <a:rPr lang="en-US" sz="3200" dirty="0">
                <a:latin typeface="Frutiger 57Cn"/>
                <a:cs typeface="Frutiger 57Cn"/>
              </a:rPr>
              <a:t>13 But the one who was healed did not know who it was, for Jesus had withdrawn, a multitude being in that place.</a:t>
            </a:r>
          </a:p>
          <a:p>
            <a:pPr algn="l"/>
            <a:r>
              <a:rPr lang="en-US" sz="3200" dirty="0">
                <a:latin typeface="Frutiger 57Cn"/>
                <a:cs typeface="Frutiger 57Cn"/>
              </a:rPr>
              <a:t>14 Afterward Jesus found him in the temple, and said to him, “See, you have been made well. Sin no more, lest a worse thing come upon you.”</a:t>
            </a:r>
          </a:p>
          <a:p>
            <a:pPr algn="l"/>
            <a:r>
              <a:rPr lang="en-US" sz="3200" dirty="0">
                <a:latin typeface="Frutiger 57Cn"/>
                <a:cs typeface="Frutiger 57Cn"/>
              </a:rPr>
              <a:t>15 The man departed and told the Jews that it was Jesus who had made him well.</a:t>
            </a:r>
          </a:p>
          <a:p>
            <a:pPr algn="l"/>
            <a:r>
              <a:rPr lang="en-US" sz="3200" dirty="0">
                <a:latin typeface="Frutiger 57Cn"/>
                <a:cs typeface="Frutiger 57Cn"/>
              </a:rPr>
              <a:t>16 For this reason the Jews persecuted Jesus, and sought to kill Him, because He had done these things on the Sabbath.</a:t>
            </a:r>
          </a:p>
        </p:txBody>
      </p:sp>
    </p:spTree>
    <p:extLst>
      <p:ext uri="{BB962C8B-B14F-4D97-AF65-F5344CB8AC3E}">
        <p14:creationId xmlns:p14="http://schemas.microsoft.com/office/powerpoint/2010/main" val="3353316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Tree>
    <p:extLst>
      <p:ext uri="{BB962C8B-B14F-4D97-AF65-F5344CB8AC3E}">
        <p14:creationId xmlns:p14="http://schemas.microsoft.com/office/powerpoint/2010/main" val="37128167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Mark 2:21-22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001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21  “No one sews a piece of </a:t>
            </a:r>
            <a:r>
              <a:rPr lang="en-US" sz="3200" dirty="0" err="1">
                <a:latin typeface="Frutiger 57Cn"/>
                <a:cs typeface="Frutiger 57Cn"/>
              </a:rPr>
              <a:t>unshrunk</a:t>
            </a:r>
            <a:r>
              <a:rPr lang="en-US" sz="3200" dirty="0">
                <a:latin typeface="Frutiger 57Cn"/>
                <a:cs typeface="Frutiger 57Cn"/>
              </a:rPr>
              <a:t> cloth on an old garment; or else the new piece pulls away from the old, and the tear is made worse.</a:t>
            </a:r>
          </a:p>
          <a:p>
            <a:pPr algn="l"/>
            <a:r>
              <a:rPr lang="en-US" sz="3200" dirty="0">
                <a:latin typeface="Frutiger 57Cn"/>
                <a:cs typeface="Frutiger 57Cn"/>
              </a:rPr>
              <a:t>22  “And no one puts new wine into old wineskins; or else the new wine bursts the wineskins, the wine is spilled, and the wineskins are ruined. But new wine must be put into new wineskins.”</a:t>
            </a:r>
          </a:p>
        </p:txBody>
      </p:sp>
    </p:spTree>
    <p:extLst>
      <p:ext uri="{BB962C8B-B14F-4D97-AF65-F5344CB8AC3E}">
        <p14:creationId xmlns:p14="http://schemas.microsoft.com/office/powerpoint/2010/main" val="9214252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Four key questions for us:</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What does this teach us about the nature and character of God?</a:t>
            </a:r>
          </a:p>
          <a:p>
            <a:pPr algn="l"/>
            <a:endParaRPr lang="en-US" sz="3200" dirty="0" smtClean="0">
              <a:latin typeface="Frutiger 57Cn"/>
              <a:cs typeface="Frutiger 57Cn"/>
            </a:endParaRPr>
          </a:p>
          <a:p>
            <a:pPr algn="l"/>
            <a:r>
              <a:rPr lang="en-US" sz="3200" dirty="0" smtClean="0">
                <a:latin typeface="Frutiger 57Cn"/>
                <a:cs typeface="Frutiger 57Cn"/>
              </a:rPr>
              <a:t>What does this teach us about the way God interacts with His people and mankind?</a:t>
            </a:r>
            <a:endParaRPr lang="en-US" sz="3200" dirty="0">
              <a:latin typeface="Frutiger 57Cn"/>
              <a:cs typeface="Frutiger 57Cn"/>
            </a:endParaRPr>
          </a:p>
          <a:p>
            <a:pPr algn="l"/>
            <a:endParaRPr lang="en-US" sz="3200" dirty="0" smtClean="0">
              <a:latin typeface="Frutiger 57Cn"/>
              <a:cs typeface="Frutiger 57Cn"/>
            </a:endParaRPr>
          </a:p>
          <a:p>
            <a:pPr algn="l"/>
            <a:r>
              <a:rPr lang="en-US" sz="3200" dirty="0" smtClean="0">
                <a:latin typeface="Frutiger 57Cn"/>
                <a:cs typeface="Frutiger 57Cn"/>
              </a:rPr>
              <a:t>What does this mean for your relationship with </a:t>
            </a:r>
            <a:br>
              <a:rPr lang="en-US" sz="3200" dirty="0" smtClean="0">
                <a:latin typeface="Frutiger 57Cn"/>
                <a:cs typeface="Frutiger 57Cn"/>
              </a:rPr>
            </a:br>
            <a:r>
              <a:rPr lang="en-US" sz="3200" dirty="0" smtClean="0">
                <a:latin typeface="Frutiger 57Cn"/>
                <a:cs typeface="Frutiger 57Cn"/>
              </a:rPr>
              <a:t>God the Father and Jesus Christ?</a:t>
            </a:r>
          </a:p>
          <a:p>
            <a:pPr algn="l"/>
            <a:endParaRPr lang="en-US" sz="3200" dirty="0">
              <a:latin typeface="Frutiger 57Cn"/>
              <a:cs typeface="Frutiger 57Cn"/>
            </a:endParaRPr>
          </a:p>
          <a:p>
            <a:pPr algn="l"/>
            <a:r>
              <a:rPr lang="en-US" sz="3200" dirty="0" smtClean="0">
                <a:latin typeface="Frutiger 57Cn"/>
                <a:cs typeface="Frutiger 57Cn"/>
              </a:rPr>
              <a:t>What does this teach us about Satan, the adversary of God and mankind?</a:t>
            </a:r>
            <a:endParaRPr lang="en-US" sz="3200" dirty="0">
              <a:latin typeface="Frutiger 57Cn"/>
              <a:cs typeface="Frutiger 57Cn"/>
            </a:endParaRPr>
          </a:p>
        </p:txBody>
      </p:sp>
    </p:spTree>
    <p:extLst>
      <p:ext uri="{BB962C8B-B14F-4D97-AF65-F5344CB8AC3E}">
        <p14:creationId xmlns:p14="http://schemas.microsoft.com/office/powerpoint/2010/main" val="454986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84</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pic>
        <p:nvPicPr>
          <p:cNvPr id="62468" name="Picture 1" descr="20130522-19165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3568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85</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24034141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86</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sp>
        <p:nvSpPr>
          <p:cNvPr id="2" name="Rectangle 1"/>
          <p:cNvSpPr/>
          <p:nvPr/>
        </p:nvSpPr>
        <p:spPr bwMode="auto">
          <a:xfrm>
            <a:off x="0" y="0"/>
            <a:ext cx="9144000" cy="6858000"/>
          </a:xfrm>
          <a:prstGeom prst="rect">
            <a:avLst/>
          </a:prstGeom>
          <a:solidFill>
            <a:srgbClr val="0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5" name="Picture 4"/>
          <p:cNvPicPr>
            <a:picLocks noChangeAspect="1"/>
          </p:cNvPicPr>
          <p:nvPr/>
        </p:nvPicPr>
        <p:blipFill>
          <a:blip r:embed="rId2"/>
          <a:stretch>
            <a:fillRect/>
          </a:stretch>
        </p:blipFill>
        <p:spPr>
          <a:xfrm>
            <a:off x="1370339" y="-2819401"/>
            <a:ext cx="6478261" cy="9677401"/>
          </a:xfrm>
          <a:prstGeom prst="rect">
            <a:avLst/>
          </a:prstGeom>
        </p:spPr>
      </p:pic>
    </p:spTree>
    <p:extLst>
      <p:ext uri="{BB962C8B-B14F-4D97-AF65-F5344CB8AC3E}">
        <p14:creationId xmlns:p14="http://schemas.microsoft.com/office/powerpoint/2010/main" val="468857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87</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sp>
        <p:nvSpPr>
          <p:cNvPr id="2" name="Rectangle 1"/>
          <p:cNvSpPr/>
          <p:nvPr/>
        </p:nvSpPr>
        <p:spPr bwMode="auto">
          <a:xfrm>
            <a:off x="0" y="0"/>
            <a:ext cx="9144000" cy="6858000"/>
          </a:xfrm>
          <a:prstGeom prst="rect">
            <a:avLst/>
          </a:prstGeom>
          <a:solidFill>
            <a:srgbClr val="0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4705613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245225"/>
            <a:ext cx="2133600" cy="476250"/>
          </a:xfrm>
          <a:prstGeom prst="rect">
            <a:avLst/>
          </a:prstGeom>
        </p:spPr>
        <p:txBody>
          <a:bodyPr/>
          <a:lstStyle/>
          <a:p>
            <a:pPr>
              <a:defRPr/>
            </a:pPr>
            <a:fld id="{280BA0C2-AFF0-4440-A8FB-2215FF650EFD}" type="slidenum">
              <a:rPr lang="en-US"/>
              <a:pPr>
                <a:defRPr/>
              </a:pPr>
              <a:t>9</a:t>
            </a:fld>
            <a:endParaRPr lang="en-US"/>
          </a:p>
        </p:txBody>
      </p:sp>
      <p:sp>
        <p:nvSpPr>
          <p:cNvPr id="2050" name="Rectangle 2"/>
          <p:cNvSpPr>
            <a:spLocks noGrp="1" noChangeArrowheads="1"/>
          </p:cNvSpPr>
          <p:nvPr>
            <p:ph type="ctrTitle"/>
          </p:nvPr>
        </p:nvSpPr>
        <p:spPr/>
        <p:txBody>
          <a:bodyPr/>
          <a:lstStyle/>
          <a:p>
            <a:pPr eaLnBrk="1" hangingPunct="1">
              <a:defRPr/>
            </a:pPr>
            <a:endParaRPr lang="en-US" b="1" dirty="0" smtClean="0"/>
          </a:p>
        </p:txBody>
      </p:sp>
      <p:sp>
        <p:nvSpPr>
          <p:cNvPr id="2051" name="Rectangle 3"/>
          <p:cNvSpPr>
            <a:spLocks noGrp="1" noChangeArrowheads="1"/>
          </p:cNvSpPr>
          <p:nvPr>
            <p:ph type="subTitle" idx="1"/>
          </p:nvPr>
        </p:nvSpPr>
        <p:spPr/>
        <p:txBody>
          <a:bodyPr/>
          <a:lstStyle/>
          <a:p>
            <a:pPr eaLnBrk="1" hangingPunct="1">
              <a:defRPr/>
            </a:pPr>
            <a:endParaRPr lang="en-US" dirty="0" smtClean="0"/>
          </a:p>
        </p:txBody>
      </p:sp>
      <p:sp>
        <p:nvSpPr>
          <p:cNvPr id="2" name="Rectangle 1"/>
          <p:cNvSpPr/>
          <p:nvPr/>
        </p:nvSpPr>
        <p:spPr bwMode="auto">
          <a:xfrm>
            <a:off x="0" y="0"/>
            <a:ext cx="9144000" cy="6858000"/>
          </a:xfrm>
          <a:prstGeom prst="rect">
            <a:avLst/>
          </a:prstGeom>
          <a:solidFill>
            <a:srgbClr val="0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670px-fix-ripped-jeans-step-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3184"/>
            <a:ext cx="10929868" cy="7292016"/>
          </a:xfrm>
          <a:prstGeom prst="rect">
            <a:avLst/>
          </a:prstGeom>
        </p:spPr>
      </p:pic>
    </p:spTree>
    <p:extLst>
      <p:ext uri="{BB962C8B-B14F-4D97-AF65-F5344CB8AC3E}">
        <p14:creationId xmlns:p14="http://schemas.microsoft.com/office/powerpoint/2010/main" val="4001548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BL Frutiger Black"/>
        <a:ea typeface=""/>
        <a:cs typeface=""/>
      </a:majorFont>
      <a:minorFont>
        <a:latin typeface="B Frutiger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HD:Old Mac Files:Microsoft Office 98:Templates:Presentation Designs:Fireball</Template>
  <TotalTime>42972</TotalTime>
  <Words>5972</Words>
  <Application>Microsoft Macintosh PowerPoint</Application>
  <PresentationFormat>On-screen Show (4:3)</PresentationFormat>
  <Paragraphs>361</Paragraphs>
  <Slides>87</Slides>
  <Notes>42</Notes>
  <HiddenSlides>0</HiddenSlides>
  <MMClips>0</MMClips>
  <ScaleCrop>false</ScaleCrop>
  <HeadingPairs>
    <vt:vector size="4" baseType="variant">
      <vt:variant>
        <vt:lpstr>Theme</vt:lpstr>
      </vt:variant>
      <vt:variant>
        <vt:i4>3</vt:i4>
      </vt:variant>
      <vt:variant>
        <vt:lpstr>Slide Titles</vt:lpstr>
      </vt:variant>
      <vt:variant>
        <vt:i4>87</vt:i4>
      </vt:variant>
    </vt:vector>
  </HeadingPairs>
  <TitlesOfParts>
    <vt:vector size="90" baseType="lpstr">
      <vt:lpstr>Fireball</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Ideas for The Good News  </dc:title>
  <dc:creator/>
  <cp:lastModifiedBy>Scott Ashley</cp:lastModifiedBy>
  <cp:revision>1044</cp:revision>
  <cp:lastPrinted>2002-04-29T19:33:49Z</cp:lastPrinted>
  <dcterms:created xsi:type="dcterms:W3CDTF">2002-04-29T15:32:00Z</dcterms:created>
  <dcterms:modified xsi:type="dcterms:W3CDTF">2014-12-20T09:48:20Z</dcterms:modified>
</cp:coreProperties>
</file>