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handoutMasterIdLst>
    <p:handoutMasterId r:id="rId55"/>
  </p:handoutMasterIdLst>
  <p:sldIdLst>
    <p:sldId id="1326" r:id="rId2"/>
    <p:sldId id="1240" r:id="rId3"/>
    <p:sldId id="1274" r:id="rId4"/>
    <p:sldId id="1297" r:id="rId5"/>
    <p:sldId id="1298" r:id="rId6"/>
    <p:sldId id="1299" r:id="rId7"/>
    <p:sldId id="1304" r:id="rId8"/>
    <p:sldId id="1295" r:id="rId9"/>
    <p:sldId id="1305" r:id="rId10"/>
    <p:sldId id="1307" r:id="rId11"/>
    <p:sldId id="1294" r:id="rId12"/>
    <p:sldId id="1306" r:id="rId13"/>
    <p:sldId id="1308" r:id="rId14"/>
    <p:sldId id="1309" r:id="rId15"/>
    <p:sldId id="1278" r:id="rId16"/>
    <p:sldId id="1280" r:id="rId17"/>
    <p:sldId id="1281" r:id="rId18"/>
    <p:sldId id="1334" r:id="rId19"/>
    <p:sldId id="1282" r:id="rId20"/>
    <p:sldId id="1283" r:id="rId21"/>
    <p:sldId id="1286" r:id="rId22"/>
    <p:sldId id="1288" r:id="rId23"/>
    <p:sldId id="1285" r:id="rId24"/>
    <p:sldId id="1289" r:id="rId25"/>
    <p:sldId id="1290" r:id="rId26"/>
    <p:sldId id="1291" r:id="rId27"/>
    <p:sldId id="1284" r:id="rId28"/>
    <p:sldId id="1287" r:id="rId29"/>
    <p:sldId id="1312" r:id="rId30"/>
    <p:sldId id="1311" r:id="rId31"/>
    <p:sldId id="1329" r:id="rId32"/>
    <p:sldId id="1330" r:id="rId33"/>
    <p:sldId id="1327" r:id="rId34"/>
    <p:sldId id="1328" r:id="rId35"/>
    <p:sldId id="1332" r:id="rId36"/>
    <p:sldId id="1323" r:id="rId37"/>
    <p:sldId id="1313" r:id="rId38"/>
    <p:sldId id="1333" r:id="rId39"/>
    <p:sldId id="1314" r:id="rId40"/>
    <p:sldId id="1318" r:id="rId41"/>
    <p:sldId id="1320" r:id="rId42"/>
    <p:sldId id="1322" r:id="rId43"/>
    <p:sldId id="1321" r:id="rId44"/>
    <p:sldId id="1315" r:id="rId45"/>
    <p:sldId id="1324" r:id="rId46"/>
    <p:sldId id="1325" r:id="rId47"/>
    <p:sldId id="637" r:id="rId48"/>
    <p:sldId id="1260" r:id="rId49"/>
    <p:sldId id="1261" r:id="rId50"/>
    <p:sldId id="1293" r:id="rId51"/>
    <p:sldId id="1331" r:id="rId52"/>
    <p:sldId id="1317" r:id="rId53"/>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FFEE"/>
    <a:srgbClr val="CC0A0C"/>
    <a:srgbClr val="FFFFFF"/>
    <a:srgbClr val="996600"/>
    <a:srgbClr val="FF9900"/>
    <a:srgbClr val="663300"/>
    <a:srgbClr val="894400"/>
    <a:srgbClr val="A1A1A1"/>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11" autoAdjust="0"/>
    <p:restoredTop sz="94660"/>
  </p:normalViewPr>
  <p:slideViewPr>
    <p:cSldViewPr>
      <p:cViewPr>
        <p:scale>
          <a:sx n="100" d="100"/>
          <a:sy n="100" d="100"/>
        </p:scale>
        <p:origin x="-1888" y="-2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smtClean="0">
                <a:latin typeface="Times" charset="0"/>
              </a:defRPr>
            </a:lvl1pPr>
          </a:lstStyle>
          <a:p>
            <a:pPr>
              <a:defRPr/>
            </a:pPr>
            <a:fld id="{7C44EAB7-AB06-B146-92D3-D26C210A4C14}" type="slidenum">
              <a:rPr lang="en-US"/>
              <a:pPr>
                <a:defRPr/>
              </a:pPr>
              <a:t>‹#›</a:t>
            </a:fld>
            <a:endParaRPr lang="en-US"/>
          </a:p>
        </p:txBody>
      </p:sp>
    </p:spTree>
    <p:extLst>
      <p:ext uri="{BB962C8B-B14F-4D97-AF65-F5344CB8AC3E}">
        <p14:creationId xmlns:p14="http://schemas.microsoft.com/office/powerpoint/2010/main" val="1340441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012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2"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526220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3797736"/>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3867718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3408692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205947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303018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79926235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969804"/>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465657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0526298"/>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417240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endParaRPr lang="en-US" sz="360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endParaRPr lang="en-US">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pPr>
            <a:endParaRPr lang="en-US">
              <a:latin typeface="Times" charset="0"/>
            </a:endParaRPr>
          </a:p>
        </p:txBody>
      </p:sp>
      <p:sp>
        <p:nvSpPr>
          <p:cNvPr id="1031"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jp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jp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jp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jp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3661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Source documents in Genesis</a:t>
            </a:r>
            <a:endParaRPr lang="en-US" sz="4400" b="1" i="1" dirty="0">
              <a:solidFill>
                <a:schemeClr val="tx2"/>
              </a:solidFill>
              <a:latin typeface="BL Frutiger Black" charset="0"/>
            </a:endParaRPr>
          </a:p>
        </p:txBody>
      </p:sp>
      <p:sp>
        <p:nvSpPr>
          <p:cNvPr id="34818" name="Text Box 3"/>
          <p:cNvSpPr txBox="1">
            <a:spLocks noChangeArrowheads="1"/>
          </p:cNvSpPr>
          <p:nvPr/>
        </p:nvSpPr>
        <p:spPr bwMode="auto">
          <a:xfrm>
            <a:off x="762000" y="1349375"/>
            <a:ext cx="8382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Genesis </a:t>
            </a:r>
            <a:r>
              <a:rPr lang="en-US" sz="3200" dirty="0">
                <a:latin typeface="Frutiger 57Cn"/>
                <a:cs typeface="Frutiger 57Cn"/>
              </a:rPr>
              <a:t>25:19  This is </a:t>
            </a:r>
            <a:r>
              <a:rPr lang="en-US" sz="3200" dirty="0">
                <a:solidFill>
                  <a:srgbClr val="FFCC66"/>
                </a:solidFill>
                <a:latin typeface="Frutiger 57Cn"/>
                <a:cs typeface="Frutiger 57Cn"/>
              </a:rPr>
              <a:t>the genealogy of Isaac, Abraham’s son</a:t>
            </a:r>
            <a:r>
              <a:rPr lang="en-US" sz="3200" dirty="0">
                <a:latin typeface="Frutiger 57Cn"/>
                <a:cs typeface="Frutiger 57Cn"/>
              </a:rPr>
              <a:t>. </a:t>
            </a:r>
          </a:p>
          <a:p>
            <a:pPr algn="l"/>
            <a:r>
              <a:rPr lang="en-US" sz="3200" dirty="0">
                <a:latin typeface="Frutiger 57Cn"/>
                <a:cs typeface="Frutiger 57Cn"/>
              </a:rPr>
              <a:t>Genesis 36:1  This is </a:t>
            </a:r>
            <a:r>
              <a:rPr lang="en-US" sz="3200" dirty="0">
                <a:solidFill>
                  <a:srgbClr val="FFCC66"/>
                </a:solidFill>
                <a:latin typeface="Frutiger 57Cn"/>
                <a:cs typeface="Frutiger 57Cn"/>
              </a:rPr>
              <a:t>the genealogy of Esau,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solidFill>
                  <a:srgbClr val="FFCC66"/>
                </a:solidFill>
                <a:latin typeface="Frutiger 57Cn"/>
                <a:cs typeface="Frutiger 57Cn"/>
              </a:rPr>
              <a:t>who </a:t>
            </a:r>
            <a:r>
              <a:rPr lang="en-US" sz="3200" dirty="0">
                <a:solidFill>
                  <a:srgbClr val="FFCC66"/>
                </a:solidFill>
                <a:latin typeface="Frutiger 57Cn"/>
                <a:cs typeface="Frutiger 57Cn"/>
              </a:rPr>
              <a:t>is Edom</a:t>
            </a:r>
            <a:r>
              <a:rPr lang="en-US" sz="3200" dirty="0">
                <a:latin typeface="Frutiger 57Cn"/>
                <a:cs typeface="Frutiger 57Cn"/>
              </a:rPr>
              <a:t>.</a:t>
            </a:r>
          </a:p>
          <a:p>
            <a:pPr algn="l"/>
            <a:r>
              <a:rPr lang="en-US" sz="3200" dirty="0">
                <a:latin typeface="Frutiger 57Cn"/>
                <a:cs typeface="Frutiger 57Cn"/>
              </a:rPr>
              <a:t>Genesis 36:9  This is </a:t>
            </a:r>
            <a:r>
              <a:rPr lang="en-US" sz="3200" dirty="0">
                <a:solidFill>
                  <a:srgbClr val="FFCC66"/>
                </a:solidFill>
                <a:latin typeface="Frutiger 57Cn"/>
                <a:cs typeface="Frutiger 57Cn"/>
              </a:rPr>
              <a:t>the genealogy of Esau the father of the </a:t>
            </a:r>
            <a:r>
              <a:rPr lang="en-US" sz="3200" dirty="0" err="1">
                <a:solidFill>
                  <a:srgbClr val="FFCC66"/>
                </a:solidFill>
                <a:latin typeface="Frutiger 57Cn"/>
                <a:cs typeface="Frutiger 57Cn"/>
              </a:rPr>
              <a:t>Edomites</a:t>
            </a:r>
            <a:r>
              <a:rPr lang="en-US" sz="3200" dirty="0">
                <a:solidFill>
                  <a:srgbClr val="FFCC66"/>
                </a:solidFill>
                <a:latin typeface="Frutiger 57Cn"/>
                <a:cs typeface="Frutiger 57Cn"/>
              </a:rPr>
              <a:t> in Mount </a:t>
            </a:r>
            <a:r>
              <a:rPr lang="en-US" sz="3200" dirty="0" err="1">
                <a:solidFill>
                  <a:srgbClr val="FFCC66"/>
                </a:solidFill>
                <a:latin typeface="Frutiger 57Cn"/>
                <a:cs typeface="Frutiger 57Cn"/>
              </a:rPr>
              <a:t>Seir</a:t>
            </a:r>
            <a:r>
              <a:rPr lang="en-US" sz="3200" dirty="0">
                <a:latin typeface="Frutiger 57Cn"/>
                <a:cs typeface="Frutiger 57Cn"/>
              </a:rPr>
              <a:t>.</a:t>
            </a:r>
          </a:p>
          <a:p>
            <a:pPr algn="l"/>
            <a:r>
              <a:rPr lang="en-US" sz="3200" dirty="0">
                <a:latin typeface="Frutiger 57Cn"/>
                <a:cs typeface="Frutiger 57Cn"/>
              </a:rPr>
              <a:t>Genesis 37:2  This is </a:t>
            </a:r>
            <a:r>
              <a:rPr lang="en-US" sz="3200" dirty="0">
                <a:solidFill>
                  <a:srgbClr val="FFCC66"/>
                </a:solidFill>
                <a:latin typeface="Frutiger 57Cn"/>
                <a:cs typeface="Frutiger 57Cn"/>
              </a:rPr>
              <a:t>the history </a:t>
            </a:r>
            <a:r>
              <a:rPr lang="en-US" sz="3200" dirty="0" smtClean="0">
                <a:solidFill>
                  <a:srgbClr val="FFCC66"/>
                </a:solidFill>
                <a:latin typeface="Frutiger 57Cn"/>
                <a:cs typeface="Frutiger 57Cn"/>
              </a:rPr>
              <a:t>[genealogy] of </a:t>
            </a:r>
            <a:r>
              <a:rPr lang="en-US" sz="3200" dirty="0">
                <a:solidFill>
                  <a:srgbClr val="FFCC66"/>
                </a:solidFill>
                <a:latin typeface="Frutiger 57Cn"/>
                <a:cs typeface="Frutiger 57Cn"/>
              </a:rPr>
              <a:t>Jacob</a:t>
            </a:r>
            <a:r>
              <a:rPr lang="en-US" sz="3200" dirty="0" smtClean="0">
                <a:latin typeface="Frutiger 57Cn"/>
                <a:cs typeface="Frutiger 57Cn"/>
              </a:rPr>
              <a:t>.</a:t>
            </a:r>
          </a:p>
          <a:p>
            <a:pPr algn="l"/>
            <a:endParaRPr lang="en-US" sz="3200" dirty="0" smtClean="0">
              <a:latin typeface="Frutiger 57Cn"/>
              <a:cs typeface="Frutiger 57Cn"/>
            </a:endParaRPr>
          </a:p>
        </p:txBody>
      </p:sp>
    </p:spTree>
    <p:extLst>
      <p:ext uri="{BB962C8B-B14F-4D97-AF65-F5344CB8AC3E}">
        <p14:creationId xmlns:p14="http://schemas.microsoft.com/office/powerpoint/2010/main" val="31479990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Source documents in Genesis</a:t>
            </a:r>
            <a:endParaRPr lang="en-US" sz="4400" b="1" i="1" dirty="0">
              <a:solidFill>
                <a:schemeClr val="tx2"/>
              </a:solidFill>
              <a:latin typeface="BL Frutiger Black" charset="0"/>
            </a:endParaRPr>
          </a:p>
        </p:txBody>
      </p:sp>
      <p:sp>
        <p:nvSpPr>
          <p:cNvPr id="34818" name="Text Box 3"/>
          <p:cNvSpPr txBox="1">
            <a:spLocks noChangeArrowheads="1"/>
          </p:cNvSpPr>
          <p:nvPr/>
        </p:nvSpPr>
        <p:spPr bwMode="auto">
          <a:xfrm>
            <a:off x="762000" y="1349375"/>
            <a:ext cx="8382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Genesis </a:t>
            </a:r>
            <a:r>
              <a:rPr lang="en-US" sz="3200" dirty="0">
                <a:latin typeface="Frutiger 57Cn"/>
                <a:cs typeface="Frutiger 57Cn"/>
              </a:rPr>
              <a:t>25:19  This is </a:t>
            </a:r>
            <a:r>
              <a:rPr lang="en-US" sz="3200" dirty="0">
                <a:solidFill>
                  <a:srgbClr val="FFCC66"/>
                </a:solidFill>
                <a:latin typeface="Frutiger 57Cn"/>
                <a:cs typeface="Frutiger 57Cn"/>
              </a:rPr>
              <a:t>the genealogy of Isaac, Abraham’s son</a:t>
            </a:r>
            <a:r>
              <a:rPr lang="en-US" sz="3200" dirty="0">
                <a:latin typeface="Frutiger 57Cn"/>
                <a:cs typeface="Frutiger 57Cn"/>
              </a:rPr>
              <a:t>. </a:t>
            </a:r>
          </a:p>
          <a:p>
            <a:pPr algn="l"/>
            <a:r>
              <a:rPr lang="en-US" sz="3200" dirty="0">
                <a:latin typeface="Frutiger 57Cn"/>
                <a:cs typeface="Frutiger 57Cn"/>
              </a:rPr>
              <a:t>Genesis 36:1  This is </a:t>
            </a:r>
            <a:r>
              <a:rPr lang="en-US" sz="3200" dirty="0">
                <a:solidFill>
                  <a:srgbClr val="FFCC66"/>
                </a:solidFill>
                <a:latin typeface="Frutiger 57Cn"/>
                <a:cs typeface="Frutiger 57Cn"/>
              </a:rPr>
              <a:t>the genealogy of Esau,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solidFill>
                  <a:srgbClr val="FFCC66"/>
                </a:solidFill>
                <a:latin typeface="Frutiger 57Cn"/>
                <a:cs typeface="Frutiger 57Cn"/>
              </a:rPr>
              <a:t>who </a:t>
            </a:r>
            <a:r>
              <a:rPr lang="en-US" sz="3200" dirty="0">
                <a:solidFill>
                  <a:srgbClr val="FFCC66"/>
                </a:solidFill>
                <a:latin typeface="Frutiger 57Cn"/>
                <a:cs typeface="Frutiger 57Cn"/>
              </a:rPr>
              <a:t>is Edom</a:t>
            </a:r>
            <a:r>
              <a:rPr lang="en-US" sz="3200" dirty="0">
                <a:latin typeface="Frutiger 57Cn"/>
                <a:cs typeface="Frutiger 57Cn"/>
              </a:rPr>
              <a:t>.</a:t>
            </a:r>
          </a:p>
          <a:p>
            <a:pPr algn="l"/>
            <a:r>
              <a:rPr lang="en-US" sz="3200" dirty="0">
                <a:latin typeface="Frutiger 57Cn"/>
                <a:cs typeface="Frutiger 57Cn"/>
              </a:rPr>
              <a:t>Genesis 36:9  This is </a:t>
            </a:r>
            <a:r>
              <a:rPr lang="en-US" sz="3200" dirty="0">
                <a:solidFill>
                  <a:srgbClr val="FFCC66"/>
                </a:solidFill>
                <a:latin typeface="Frutiger 57Cn"/>
                <a:cs typeface="Frutiger 57Cn"/>
              </a:rPr>
              <a:t>the genealogy of Esau the father of the </a:t>
            </a:r>
            <a:r>
              <a:rPr lang="en-US" sz="3200" dirty="0" err="1">
                <a:solidFill>
                  <a:srgbClr val="FFCC66"/>
                </a:solidFill>
                <a:latin typeface="Frutiger 57Cn"/>
                <a:cs typeface="Frutiger 57Cn"/>
              </a:rPr>
              <a:t>Edomites</a:t>
            </a:r>
            <a:r>
              <a:rPr lang="en-US" sz="3200" dirty="0">
                <a:solidFill>
                  <a:srgbClr val="FFCC66"/>
                </a:solidFill>
                <a:latin typeface="Frutiger 57Cn"/>
                <a:cs typeface="Frutiger 57Cn"/>
              </a:rPr>
              <a:t> in Mount </a:t>
            </a:r>
            <a:r>
              <a:rPr lang="en-US" sz="3200" dirty="0" err="1">
                <a:solidFill>
                  <a:srgbClr val="FFCC66"/>
                </a:solidFill>
                <a:latin typeface="Frutiger 57Cn"/>
                <a:cs typeface="Frutiger 57Cn"/>
              </a:rPr>
              <a:t>Seir</a:t>
            </a:r>
            <a:r>
              <a:rPr lang="en-US" sz="3200" dirty="0">
                <a:latin typeface="Frutiger 57Cn"/>
                <a:cs typeface="Frutiger 57Cn"/>
              </a:rPr>
              <a:t>.</a:t>
            </a:r>
          </a:p>
          <a:p>
            <a:pPr algn="l"/>
            <a:r>
              <a:rPr lang="en-US" sz="3200" dirty="0">
                <a:latin typeface="Frutiger 57Cn"/>
                <a:cs typeface="Frutiger 57Cn"/>
              </a:rPr>
              <a:t>Genesis 37:2  This is </a:t>
            </a:r>
            <a:r>
              <a:rPr lang="en-US" sz="3200" dirty="0">
                <a:solidFill>
                  <a:srgbClr val="FFCC66"/>
                </a:solidFill>
                <a:latin typeface="Frutiger 57Cn"/>
                <a:cs typeface="Frutiger 57Cn"/>
              </a:rPr>
              <a:t>the history </a:t>
            </a:r>
            <a:r>
              <a:rPr lang="en-US" sz="3200" dirty="0" smtClean="0">
                <a:solidFill>
                  <a:srgbClr val="FFCC66"/>
                </a:solidFill>
                <a:latin typeface="Frutiger 57Cn"/>
                <a:cs typeface="Frutiger 57Cn"/>
              </a:rPr>
              <a:t>[genealogy] of </a:t>
            </a:r>
            <a:r>
              <a:rPr lang="en-US" sz="3200" dirty="0">
                <a:solidFill>
                  <a:srgbClr val="FFCC66"/>
                </a:solidFill>
                <a:latin typeface="Frutiger 57Cn"/>
                <a:cs typeface="Frutiger 57Cn"/>
              </a:rPr>
              <a:t>Jacob</a:t>
            </a:r>
            <a:r>
              <a:rPr lang="en-US" sz="3200" dirty="0" smtClean="0">
                <a:latin typeface="Frutiger 57Cn"/>
                <a:cs typeface="Frutiger 57Cn"/>
              </a:rPr>
              <a:t>.</a:t>
            </a:r>
          </a:p>
          <a:p>
            <a:pPr algn="l"/>
            <a:r>
              <a:rPr lang="en-US" sz="3200" dirty="0" smtClean="0">
                <a:latin typeface="Frutiger 57Cn"/>
                <a:cs typeface="Frutiger 57Cn"/>
              </a:rPr>
              <a:t>(read more at </a:t>
            </a:r>
            <a:r>
              <a:rPr lang="en-US" sz="3200" dirty="0" err="1" smtClean="0">
                <a:solidFill>
                  <a:srgbClr val="4BFFEE"/>
                </a:solidFill>
                <a:latin typeface="Frutiger 57Cn"/>
                <a:cs typeface="Frutiger 57Cn"/>
              </a:rPr>
              <a:t>ucg.org</a:t>
            </a:r>
            <a:r>
              <a:rPr lang="en-US" sz="3200" dirty="0" smtClean="0">
                <a:solidFill>
                  <a:srgbClr val="4BFFEE"/>
                </a:solidFill>
                <a:latin typeface="Frutiger 57Cn"/>
                <a:cs typeface="Frutiger 57Cn"/>
              </a:rPr>
              <a:t>/</a:t>
            </a:r>
            <a:r>
              <a:rPr lang="en-US" sz="3200" dirty="0" err="1" smtClean="0">
                <a:solidFill>
                  <a:srgbClr val="4BFFEE"/>
                </a:solidFill>
                <a:latin typeface="Frutiger 57Cn"/>
                <a:cs typeface="Frutiger 57Cn"/>
              </a:rPr>
              <a:t>brp</a:t>
            </a:r>
            <a:r>
              <a:rPr lang="en-US" sz="3200" dirty="0" smtClean="0">
                <a:latin typeface="Frutiger 57Cn"/>
                <a:cs typeface="Frutiger 57Cn"/>
              </a:rPr>
              <a:t>: introduction to Genesis)</a:t>
            </a:r>
            <a:endParaRPr lang="en-US" sz="3200" dirty="0">
              <a:latin typeface="Frutiger 57Cn"/>
              <a:cs typeface="Frutiger 57Cn"/>
            </a:endParaRPr>
          </a:p>
          <a:p>
            <a:pPr algn="l"/>
            <a:endParaRPr lang="en-US" sz="3200" dirty="0" smtClean="0">
              <a:latin typeface="Frutiger 57Cn"/>
              <a:cs typeface="Frutiger 57Cn"/>
            </a:endParaRPr>
          </a:p>
        </p:txBody>
      </p:sp>
    </p:spTree>
    <p:extLst>
      <p:ext uri="{BB962C8B-B14F-4D97-AF65-F5344CB8AC3E}">
        <p14:creationId xmlns:p14="http://schemas.microsoft.com/office/powerpoint/2010/main" val="3750494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Source documents in Genesis</a:t>
            </a:r>
            <a:endParaRPr lang="en-US" sz="4400" b="1" i="1" dirty="0">
              <a:solidFill>
                <a:schemeClr val="tx2"/>
              </a:solidFill>
              <a:latin typeface="BL Frutiger Black" charset="0"/>
            </a:endParaRPr>
          </a:p>
        </p:txBody>
      </p:sp>
      <p:sp>
        <p:nvSpPr>
          <p:cNvPr id="34818" name="Text Box 3"/>
          <p:cNvSpPr txBox="1">
            <a:spLocks noChangeArrowheads="1"/>
          </p:cNvSpPr>
          <p:nvPr/>
        </p:nvSpPr>
        <p:spPr bwMode="auto">
          <a:xfrm>
            <a:off x="762000" y="1349375"/>
            <a:ext cx="8382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Genesis </a:t>
            </a:r>
            <a:r>
              <a:rPr lang="en-US" sz="3200" dirty="0">
                <a:latin typeface="Frutiger 57Cn"/>
                <a:cs typeface="Frutiger 57Cn"/>
              </a:rPr>
              <a:t>25:19  This is </a:t>
            </a:r>
            <a:r>
              <a:rPr lang="en-US" sz="3200" dirty="0">
                <a:solidFill>
                  <a:srgbClr val="FFCC66"/>
                </a:solidFill>
                <a:latin typeface="Frutiger 57Cn"/>
                <a:cs typeface="Frutiger 57Cn"/>
              </a:rPr>
              <a:t>the genealogy of Isaac, Abraham’s son</a:t>
            </a:r>
            <a:r>
              <a:rPr lang="en-US" sz="3200" dirty="0">
                <a:latin typeface="Frutiger 57Cn"/>
                <a:cs typeface="Frutiger 57Cn"/>
              </a:rPr>
              <a:t>. </a:t>
            </a:r>
          </a:p>
          <a:p>
            <a:pPr algn="l"/>
            <a:r>
              <a:rPr lang="en-US" sz="3200" dirty="0">
                <a:latin typeface="Frutiger 57Cn"/>
                <a:cs typeface="Frutiger 57Cn"/>
              </a:rPr>
              <a:t>Genesis 36:1  This is </a:t>
            </a:r>
            <a:r>
              <a:rPr lang="en-US" sz="3200" dirty="0">
                <a:solidFill>
                  <a:srgbClr val="FFCC66"/>
                </a:solidFill>
                <a:latin typeface="Frutiger 57Cn"/>
                <a:cs typeface="Frutiger 57Cn"/>
              </a:rPr>
              <a:t>the genealogy of Esau,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solidFill>
                  <a:srgbClr val="FFCC66"/>
                </a:solidFill>
                <a:latin typeface="Frutiger 57Cn"/>
                <a:cs typeface="Frutiger 57Cn"/>
              </a:rPr>
              <a:t>who </a:t>
            </a:r>
            <a:r>
              <a:rPr lang="en-US" sz="3200" dirty="0">
                <a:solidFill>
                  <a:srgbClr val="FFCC66"/>
                </a:solidFill>
                <a:latin typeface="Frutiger 57Cn"/>
                <a:cs typeface="Frutiger 57Cn"/>
              </a:rPr>
              <a:t>is Edom</a:t>
            </a:r>
            <a:r>
              <a:rPr lang="en-US" sz="3200" dirty="0">
                <a:latin typeface="Frutiger 57Cn"/>
                <a:cs typeface="Frutiger 57Cn"/>
              </a:rPr>
              <a:t>.</a:t>
            </a:r>
          </a:p>
          <a:p>
            <a:pPr algn="l"/>
            <a:r>
              <a:rPr lang="en-US" sz="3200" dirty="0">
                <a:latin typeface="Frutiger 57Cn"/>
                <a:cs typeface="Frutiger 57Cn"/>
              </a:rPr>
              <a:t>Genesis 36:9  This is </a:t>
            </a:r>
            <a:r>
              <a:rPr lang="en-US" sz="3200" dirty="0">
                <a:solidFill>
                  <a:srgbClr val="FFCC66"/>
                </a:solidFill>
                <a:latin typeface="Frutiger 57Cn"/>
                <a:cs typeface="Frutiger 57Cn"/>
              </a:rPr>
              <a:t>the genealogy of Esau the father of the </a:t>
            </a:r>
            <a:r>
              <a:rPr lang="en-US" sz="3200" dirty="0" err="1">
                <a:solidFill>
                  <a:srgbClr val="FFCC66"/>
                </a:solidFill>
                <a:latin typeface="Frutiger 57Cn"/>
                <a:cs typeface="Frutiger 57Cn"/>
              </a:rPr>
              <a:t>Edomites</a:t>
            </a:r>
            <a:r>
              <a:rPr lang="en-US" sz="3200" dirty="0">
                <a:solidFill>
                  <a:srgbClr val="FFCC66"/>
                </a:solidFill>
                <a:latin typeface="Frutiger 57Cn"/>
                <a:cs typeface="Frutiger 57Cn"/>
              </a:rPr>
              <a:t> in Mount </a:t>
            </a:r>
            <a:r>
              <a:rPr lang="en-US" sz="3200" dirty="0" err="1">
                <a:solidFill>
                  <a:srgbClr val="FFCC66"/>
                </a:solidFill>
                <a:latin typeface="Frutiger 57Cn"/>
                <a:cs typeface="Frutiger 57Cn"/>
              </a:rPr>
              <a:t>Seir</a:t>
            </a:r>
            <a:r>
              <a:rPr lang="en-US" sz="3200" dirty="0">
                <a:latin typeface="Frutiger 57Cn"/>
                <a:cs typeface="Frutiger 57Cn"/>
              </a:rPr>
              <a:t>.</a:t>
            </a:r>
          </a:p>
          <a:p>
            <a:pPr algn="l"/>
            <a:r>
              <a:rPr lang="en-US" sz="3200" dirty="0">
                <a:latin typeface="Frutiger 57Cn"/>
                <a:cs typeface="Frutiger 57Cn"/>
              </a:rPr>
              <a:t>Genesis 37:2  This is </a:t>
            </a:r>
            <a:r>
              <a:rPr lang="en-US" sz="3200" dirty="0">
                <a:solidFill>
                  <a:srgbClr val="FFCC66"/>
                </a:solidFill>
                <a:latin typeface="Frutiger 57Cn"/>
                <a:cs typeface="Frutiger 57Cn"/>
              </a:rPr>
              <a:t>the history </a:t>
            </a:r>
            <a:r>
              <a:rPr lang="en-US" sz="3200" dirty="0" smtClean="0">
                <a:solidFill>
                  <a:srgbClr val="FFCC66"/>
                </a:solidFill>
                <a:latin typeface="Frutiger 57Cn"/>
                <a:cs typeface="Frutiger 57Cn"/>
              </a:rPr>
              <a:t>[genealogy] of </a:t>
            </a:r>
            <a:r>
              <a:rPr lang="en-US" sz="3200" dirty="0">
                <a:solidFill>
                  <a:srgbClr val="FFCC66"/>
                </a:solidFill>
                <a:latin typeface="Frutiger 57Cn"/>
                <a:cs typeface="Frutiger 57Cn"/>
              </a:rPr>
              <a:t>Jacob</a:t>
            </a:r>
            <a:r>
              <a:rPr lang="en-US" sz="3200" dirty="0" smtClean="0">
                <a:latin typeface="Frutiger 57Cn"/>
                <a:cs typeface="Frutiger 57Cn"/>
              </a:rPr>
              <a:t>.</a:t>
            </a:r>
          </a:p>
          <a:p>
            <a:pPr algn="l"/>
            <a:r>
              <a:rPr lang="en-US" sz="3200" dirty="0" smtClean="0">
                <a:latin typeface="Frutiger 57Cn"/>
                <a:cs typeface="Frutiger 57Cn"/>
              </a:rPr>
              <a:t>(read more at </a:t>
            </a:r>
            <a:r>
              <a:rPr lang="en-US" sz="3200" dirty="0" err="1" smtClean="0">
                <a:solidFill>
                  <a:srgbClr val="4BFFEE"/>
                </a:solidFill>
                <a:latin typeface="Frutiger 57Cn"/>
                <a:cs typeface="Frutiger 57Cn"/>
              </a:rPr>
              <a:t>ucg.org</a:t>
            </a:r>
            <a:r>
              <a:rPr lang="en-US" sz="3200" dirty="0" smtClean="0">
                <a:solidFill>
                  <a:srgbClr val="4BFFEE"/>
                </a:solidFill>
                <a:latin typeface="Frutiger 57Cn"/>
                <a:cs typeface="Frutiger 57Cn"/>
              </a:rPr>
              <a:t>/</a:t>
            </a:r>
            <a:r>
              <a:rPr lang="en-US" sz="3200" dirty="0" err="1" smtClean="0">
                <a:solidFill>
                  <a:srgbClr val="4BFFEE"/>
                </a:solidFill>
                <a:latin typeface="Frutiger 57Cn"/>
                <a:cs typeface="Frutiger 57Cn"/>
              </a:rPr>
              <a:t>brp</a:t>
            </a:r>
            <a:r>
              <a:rPr lang="en-US" sz="3200" dirty="0" smtClean="0">
                <a:latin typeface="Frutiger 57Cn"/>
                <a:cs typeface="Frutiger 57Cn"/>
              </a:rPr>
              <a:t>: introduction to Genesis)</a:t>
            </a:r>
            <a:endParaRPr lang="en-US" sz="3200" dirty="0">
              <a:latin typeface="Frutiger 57Cn"/>
              <a:cs typeface="Frutiger 57Cn"/>
            </a:endParaRPr>
          </a:p>
          <a:p>
            <a:pPr algn="l"/>
            <a:endParaRPr lang="en-US" sz="3200" dirty="0" smtClean="0">
              <a:latin typeface="Frutiger 57Cn"/>
              <a:cs typeface="Frutiger 57Cn"/>
            </a:endParaRPr>
          </a:p>
          <a:p>
            <a:pPr algn="l"/>
            <a:r>
              <a:rPr lang="en-US" sz="3200" dirty="0" smtClean="0">
                <a:latin typeface="Frutiger 57Cn"/>
                <a:cs typeface="Frutiger 57Cn"/>
              </a:rPr>
              <a:t>Matthew </a:t>
            </a:r>
            <a:r>
              <a:rPr lang="en-US" sz="3200" dirty="0">
                <a:latin typeface="Frutiger 57Cn"/>
                <a:cs typeface="Frutiger 57Cn"/>
              </a:rPr>
              <a:t>1:1  The book of </a:t>
            </a:r>
            <a:r>
              <a:rPr lang="en-US" sz="3200" dirty="0">
                <a:solidFill>
                  <a:schemeClr val="tx2"/>
                </a:solidFill>
                <a:latin typeface="Frutiger 57Cn"/>
                <a:cs typeface="Frutiger 57Cn"/>
              </a:rPr>
              <a:t>the genealogy of Jesus Christ, the Son of David, the Son of Abraham</a:t>
            </a:r>
            <a:r>
              <a:rPr lang="en-US" sz="3200" dirty="0">
                <a:latin typeface="Frutiger 57Cn"/>
                <a:cs typeface="Frutiger 57Cn"/>
              </a:rPr>
              <a:t>.</a:t>
            </a:r>
            <a:r>
              <a:rPr lang="en-US" sz="3200" dirty="0" smtClean="0">
                <a:effectLst/>
                <a:latin typeface="Frutiger 57Cn"/>
                <a:cs typeface="Frutiger 57Cn"/>
              </a:rPr>
              <a:t> </a:t>
            </a:r>
            <a:endParaRPr lang="en-US" sz="3200" dirty="0">
              <a:latin typeface="Frutiger 57Cn"/>
              <a:cs typeface="Frutiger 57Cn"/>
            </a:endParaRPr>
          </a:p>
        </p:txBody>
      </p:sp>
    </p:spTree>
    <p:extLst>
      <p:ext uri="{BB962C8B-B14F-4D97-AF65-F5344CB8AC3E}">
        <p14:creationId xmlns:p14="http://schemas.microsoft.com/office/powerpoint/2010/main" val="6101078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a:solidFill>
                  <a:schemeClr val="tx2"/>
                </a:solidFill>
                <a:latin typeface="BI Frutiger BoldItalic" charset="0"/>
              </a:rPr>
              <a:t>Matthew 1:1-17</a:t>
            </a:r>
            <a:endParaRPr lang="en-US" sz="4400" b="1" i="1">
              <a:solidFill>
                <a:schemeClr val="tx2"/>
              </a:solidFill>
              <a:latin typeface="BL Frutiger Black" charset="0"/>
            </a:endParaRPr>
          </a:p>
        </p:txBody>
      </p:sp>
      <p:sp>
        <p:nvSpPr>
          <p:cNvPr id="40962" name="Text Box 3"/>
          <p:cNvSpPr txBox="1">
            <a:spLocks noChangeArrowheads="1"/>
          </p:cNvSpPr>
          <p:nvPr/>
        </p:nvSpPr>
        <p:spPr bwMode="auto">
          <a:xfrm>
            <a:off x="762000" y="1349375"/>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charset="0"/>
              </a:rPr>
              <a:t>• Tamar</a:t>
            </a:r>
          </a:p>
          <a:p>
            <a:pPr algn="l"/>
            <a:endParaRPr lang="en-US" sz="3200" dirty="0" smtClean="0">
              <a:latin typeface="Frutiger 57Cn" charset="0"/>
            </a:endParaRPr>
          </a:p>
          <a:p>
            <a:pPr algn="l"/>
            <a:r>
              <a:rPr lang="en-US" sz="3200" dirty="0" smtClean="0">
                <a:latin typeface="Frutiger 57Cn" charset="0"/>
              </a:rPr>
              <a:t>• </a:t>
            </a:r>
            <a:r>
              <a:rPr lang="en-US" sz="3200" dirty="0" err="1" smtClean="0">
                <a:latin typeface="Frutiger 57Cn" charset="0"/>
              </a:rPr>
              <a:t>Rahab</a:t>
            </a:r>
            <a:endParaRPr lang="en-US" sz="3200" dirty="0" smtClean="0">
              <a:latin typeface="Frutiger 57Cn" charset="0"/>
            </a:endParaRPr>
          </a:p>
          <a:p>
            <a:pPr algn="l"/>
            <a:endParaRPr lang="en-US" sz="3200" dirty="0" smtClean="0">
              <a:latin typeface="Frutiger 57Cn" charset="0"/>
            </a:endParaRPr>
          </a:p>
          <a:p>
            <a:pPr algn="l"/>
            <a:r>
              <a:rPr lang="en-US" sz="3200" dirty="0" smtClean="0">
                <a:latin typeface="Frutiger 57Cn" charset="0"/>
              </a:rPr>
              <a:t>• Ruth</a:t>
            </a:r>
          </a:p>
          <a:p>
            <a:pPr algn="l"/>
            <a:endParaRPr lang="en-US" sz="3200" dirty="0" smtClean="0">
              <a:latin typeface="Frutiger 57Cn" charset="0"/>
            </a:endParaRPr>
          </a:p>
          <a:p>
            <a:pPr algn="l"/>
            <a:r>
              <a:rPr lang="en-US" sz="3200" dirty="0" smtClean="0">
                <a:latin typeface="Frutiger 57Cn" charset="0"/>
              </a:rPr>
              <a:t>• Bathsheba</a:t>
            </a:r>
          </a:p>
          <a:p>
            <a:pPr algn="l"/>
            <a:endParaRPr lang="en-US" sz="3200" dirty="0" smtClean="0">
              <a:latin typeface="Frutiger 57Cn" charset="0"/>
            </a:endParaRPr>
          </a:p>
          <a:p>
            <a:pPr algn="l"/>
            <a:r>
              <a:rPr lang="en-US" sz="3200" dirty="0" smtClean="0">
                <a:latin typeface="Frutiger 57Cn" charset="0"/>
              </a:rPr>
              <a:t>• Mary</a:t>
            </a:r>
            <a:endParaRPr lang="en-US" sz="3200" dirty="0">
              <a:latin typeface="Frutiger 57Cn" charset="0"/>
            </a:endParaRPr>
          </a:p>
        </p:txBody>
      </p:sp>
    </p:spTree>
    <p:extLst>
      <p:ext uri="{BB962C8B-B14F-4D97-AF65-F5344CB8AC3E}">
        <p14:creationId xmlns:p14="http://schemas.microsoft.com/office/powerpoint/2010/main" val="42783133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a:solidFill>
                  <a:schemeClr val="tx2"/>
                </a:solidFill>
                <a:latin typeface="BI Frutiger BoldItalic" charset="0"/>
              </a:rPr>
              <a:t>Matthew 1:1-17</a:t>
            </a:r>
            <a:endParaRPr lang="en-US" sz="4400" b="1" i="1">
              <a:solidFill>
                <a:schemeClr val="tx2"/>
              </a:solidFill>
              <a:latin typeface="BL Frutiger Black" charset="0"/>
            </a:endParaRPr>
          </a:p>
        </p:txBody>
      </p:sp>
      <p:sp>
        <p:nvSpPr>
          <p:cNvPr id="40962" name="Text Box 3"/>
          <p:cNvSpPr txBox="1">
            <a:spLocks noChangeArrowheads="1"/>
          </p:cNvSpPr>
          <p:nvPr/>
        </p:nvSpPr>
        <p:spPr bwMode="auto">
          <a:xfrm>
            <a:off x="762000" y="1349375"/>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charset="0"/>
              </a:rPr>
              <a:t>• Tamar (gentile, adulteress)</a:t>
            </a:r>
          </a:p>
          <a:p>
            <a:pPr algn="l"/>
            <a:endParaRPr lang="en-US" sz="3200" dirty="0" smtClean="0">
              <a:latin typeface="Frutiger 57Cn" charset="0"/>
            </a:endParaRPr>
          </a:p>
          <a:p>
            <a:pPr algn="l"/>
            <a:r>
              <a:rPr lang="en-US" sz="3200" dirty="0" smtClean="0">
                <a:latin typeface="Frutiger 57Cn" charset="0"/>
              </a:rPr>
              <a:t>• </a:t>
            </a:r>
            <a:r>
              <a:rPr lang="en-US" sz="3200" dirty="0" err="1" smtClean="0">
                <a:latin typeface="Frutiger 57Cn" charset="0"/>
              </a:rPr>
              <a:t>Rahab</a:t>
            </a:r>
            <a:r>
              <a:rPr lang="en-US" sz="3200" dirty="0" smtClean="0">
                <a:latin typeface="Frutiger 57Cn" charset="0"/>
              </a:rPr>
              <a:t> (gentile, prostitute)</a:t>
            </a:r>
          </a:p>
          <a:p>
            <a:pPr algn="l"/>
            <a:endParaRPr lang="en-US" sz="3200" dirty="0" smtClean="0">
              <a:latin typeface="Frutiger 57Cn" charset="0"/>
            </a:endParaRPr>
          </a:p>
          <a:p>
            <a:pPr algn="l"/>
            <a:r>
              <a:rPr lang="en-US" sz="3200" dirty="0" smtClean="0">
                <a:latin typeface="Frutiger 57Cn" charset="0"/>
              </a:rPr>
              <a:t>• Ruth (gentile)</a:t>
            </a:r>
          </a:p>
          <a:p>
            <a:pPr algn="l"/>
            <a:endParaRPr lang="en-US" sz="3200" dirty="0" smtClean="0">
              <a:latin typeface="Frutiger 57Cn" charset="0"/>
            </a:endParaRPr>
          </a:p>
          <a:p>
            <a:pPr algn="l"/>
            <a:r>
              <a:rPr lang="en-US" sz="3200" dirty="0" smtClean="0">
                <a:latin typeface="Frutiger 57Cn" charset="0"/>
              </a:rPr>
              <a:t>• Bathsheba (gentile, adulteress) </a:t>
            </a:r>
          </a:p>
          <a:p>
            <a:pPr algn="l"/>
            <a:endParaRPr lang="en-US" sz="3200" dirty="0" smtClean="0">
              <a:latin typeface="Frutiger 57Cn" charset="0"/>
            </a:endParaRPr>
          </a:p>
          <a:p>
            <a:pPr algn="l"/>
            <a:r>
              <a:rPr lang="en-US" sz="3200" dirty="0" smtClean="0">
                <a:latin typeface="Frutiger 57Cn" charset="0"/>
              </a:rPr>
              <a:t>• Mary, mother of Jesus</a:t>
            </a:r>
            <a:endParaRPr lang="en-US" sz="3200" dirty="0">
              <a:latin typeface="Frutiger 57Cn" charset="0"/>
            </a:endParaRPr>
          </a:p>
        </p:txBody>
      </p:sp>
    </p:spTree>
    <p:extLst>
      <p:ext uri="{BB962C8B-B14F-4D97-AF65-F5344CB8AC3E}">
        <p14:creationId xmlns:p14="http://schemas.microsoft.com/office/powerpoint/2010/main" val="13227185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a:solidFill>
                  <a:schemeClr val="tx2"/>
                </a:solidFill>
                <a:latin typeface="BI Frutiger BoldItalic" charset="0"/>
              </a:rPr>
              <a:t>Galatians 3:28</a:t>
            </a:r>
            <a:endParaRPr lang="en-US" sz="4400" b="1" i="1">
              <a:solidFill>
                <a:schemeClr val="tx2"/>
              </a:solidFill>
              <a:latin typeface="BL Frutiger Black" charset="0"/>
            </a:endParaRPr>
          </a:p>
        </p:txBody>
      </p:sp>
      <p:sp>
        <p:nvSpPr>
          <p:cNvPr id="43010" name="Text Box 3"/>
          <p:cNvSpPr txBox="1">
            <a:spLocks noChangeArrowheads="1"/>
          </p:cNvSpPr>
          <p:nvPr/>
        </p:nvSpPr>
        <p:spPr bwMode="auto">
          <a:xfrm>
            <a:off x="762000" y="1349375"/>
            <a:ext cx="8229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a:latin typeface="Frutiger 57Cn" charset="0"/>
              </a:rPr>
              <a:t>There is neither Jew nor Greek, there is neither slave nor free, there is neither male nor female; for you are all one in Christ Jesus.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3600" b="1">
                <a:solidFill>
                  <a:schemeClr val="tx2"/>
                </a:solidFill>
                <a:latin typeface="BI Frutiger BoldItalic" charset="0"/>
              </a:rPr>
              <a:t>The Messiah would descend from…</a:t>
            </a:r>
            <a:endParaRPr lang="en-US" sz="3600" b="1" i="1">
              <a:solidFill>
                <a:schemeClr val="tx2"/>
              </a:solidFill>
              <a:latin typeface="BL Frutiger Black" charset="0"/>
            </a:endParaRPr>
          </a:p>
        </p:txBody>
      </p:sp>
      <p:sp>
        <p:nvSpPr>
          <p:cNvPr id="47106" name="Text Box 3"/>
          <p:cNvSpPr txBox="1">
            <a:spLocks noChangeArrowheads="1"/>
          </p:cNvSpPr>
          <p:nvPr/>
        </p:nvSpPr>
        <p:spPr bwMode="auto">
          <a:xfrm>
            <a:off x="762000" y="1349375"/>
            <a:ext cx="82296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charset="0"/>
              </a:rPr>
              <a:t>Abraham</a:t>
            </a:r>
            <a:r>
              <a:rPr lang="en-US" sz="3200" dirty="0">
                <a:latin typeface="Frutiger 57Cn" charset="0"/>
              </a:rPr>
              <a:t>  Genesis 22:18—In your seed all the nations of the earth shall be blessed . . .</a:t>
            </a:r>
          </a:p>
          <a:p>
            <a:pPr algn="l"/>
            <a:endParaRPr lang="en-US" sz="3200" dirty="0">
              <a:latin typeface="Frutiger 57Cn" charset="0"/>
            </a:endParaRPr>
          </a:p>
          <a:p>
            <a:pPr algn="l"/>
            <a:r>
              <a:rPr lang="en-US" sz="3200" dirty="0">
                <a:solidFill>
                  <a:srgbClr val="FFCC66"/>
                </a:solidFill>
                <a:latin typeface="Frutiger 57Cn" charset="0"/>
              </a:rPr>
              <a:t>Jacob</a:t>
            </a:r>
            <a:r>
              <a:rPr lang="en-US" sz="3200" dirty="0">
                <a:latin typeface="Frutiger 57Cn" charset="0"/>
              </a:rPr>
              <a:t>  Numbers 24:17—A Star shall come out of Jacob; A Scepter shall rise out of Israel . . .</a:t>
            </a:r>
          </a:p>
          <a:p>
            <a:pPr algn="l"/>
            <a:endParaRPr lang="en-US" sz="3200" dirty="0">
              <a:latin typeface="Frutiger 57Cn" charset="0"/>
            </a:endParaRPr>
          </a:p>
          <a:p>
            <a:pPr algn="l"/>
            <a:r>
              <a:rPr lang="en-US" sz="3200" dirty="0">
                <a:solidFill>
                  <a:srgbClr val="FFCC66"/>
                </a:solidFill>
                <a:latin typeface="Frutiger 57Cn" charset="0"/>
              </a:rPr>
              <a:t>Judah</a:t>
            </a:r>
            <a:r>
              <a:rPr lang="en-US" sz="3200" dirty="0">
                <a:latin typeface="Frutiger 57Cn" charset="0"/>
              </a:rPr>
              <a:t>  Genesis 49:10—The scepter shall not depart from Judah, Nor a lawgiver from between his feet, Until Shiloh comes . . .</a:t>
            </a:r>
          </a:p>
          <a:p>
            <a:pPr algn="l"/>
            <a:endParaRPr lang="en-US" sz="3200" dirty="0">
              <a:latin typeface="Frutiger 57C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3600" b="1">
                <a:solidFill>
                  <a:schemeClr val="tx2"/>
                </a:solidFill>
                <a:latin typeface="BI Frutiger BoldItalic" charset="0"/>
              </a:rPr>
              <a:t>The Messiah would descend from…</a:t>
            </a:r>
            <a:endParaRPr lang="en-US" sz="3600" b="1" i="1">
              <a:solidFill>
                <a:schemeClr val="tx2"/>
              </a:solidFill>
              <a:latin typeface="BL Frutiger Black" charset="0"/>
            </a:endParaRPr>
          </a:p>
        </p:txBody>
      </p:sp>
      <p:sp>
        <p:nvSpPr>
          <p:cNvPr id="49154" name="Text Box 3"/>
          <p:cNvSpPr txBox="1">
            <a:spLocks noChangeArrowheads="1"/>
          </p:cNvSpPr>
          <p:nvPr/>
        </p:nvSpPr>
        <p:spPr bwMode="auto">
          <a:xfrm>
            <a:off x="762000" y="1349375"/>
            <a:ext cx="82296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chemeClr val="tx2"/>
                </a:solidFill>
                <a:latin typeface="Frutiger 57Cn" charset="0"/>
              </a:rPr>
              <a:t>Jesse</a:t>
            </a:r>
            <a:r>
              <a:rPr lang="en-US" sz="3200" dirty="0">
                <a:latin typeface="Frutiger 57Cn" charset="0"/>
              </a:rPr>
              <a:t>  Isaiah 11:1—There shall come forth a Rod from the stem of Jesse, And a Branch shall grow out of his roots.</a:t>
            </a:r>
          </a:p>
          <a:p>
            <a:pPr algn="l"/>
            <a:endParaRPr lang="en-US" sz="3200" dirty="0">
              <a:latin typeface="Frutiger 57Cn" charset="0"/>
            </a:endParaRPr>
          </a:p>
          <a:p>
            <a:pPr algn="l"/>
            <a:r>
              <a:rPr lang="en-US" sz="3200" dirty="0">
                <a:solidFill>
                  <a:srgbClr val="FFCC66"/>
                </a:solidFill>
                <a:latin typeface="Frutiger 57Cn" charset="0"/>
              </a:rPr>
              <a:t>David</a:t>
            </a:r>
            <a:r>
              <a:rPr lang="en-US" sz="3200" dirty="0">
                <a:latin typeface="Frutiger 57Cn" charset="0"/>
              </a:rPr>
              <a:t>  2 Samuel 7:13 —I will establish the throne of his [David</a:t>
            </a:r>
            <a:r>
              <a:rPr lang="ja-JP" altLang="en-US" sz="3200" dirty="0">
                <a:latin typeface="Frutiger 57Cn" charset="0"/>
              </a:rPr>
              <a:t>’</a:t>
            </a:r>
            <a:r>
              <a:rPr lang="en-US" altLang="ja-JP" sz="3200" dirty="0">
                <a:latin typeface="Frutiger 57Cn" charset="0"/>
              </a:rPr>
              <a:t>s] kingdom forever.</a:t>
            </a:r>
          </a:p>
          <a:p>
            <a:pPr algn="l"/>
            <a:endParaRPr lang="en-US" sz="3200" dirty="0">
              <a:latin typeface="Frutiger 57C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3600" b="1">
                <a:solidFill>
                  <a:schemeClr val="tx2"/>
                </a:solidFill>
                <a:latin typeface="BI Frutiger BoldItalic" charset="0"/>
              </a:rPr>
              <a:t>The Messiah would descend from…</a:t>
            </a:r>
            <a:endParaRPr lang="en-US" sz="3600" b="1" i="1">
              <a:solidFill>
                <a:schemeClr val="tx2"/>
              </a:solidFill>
              <a:latin typeface="BL Frutiger Black" charset="0"/>
            </a:endParaRPr>
          </a:p>
        </p:txBody>
      </p:sp>
      <p:sp>
        <p:nvSpPr>
          <p:cNvPr id="49154" name="Text Box 3"/>
          <p:cNvSpPr txBox="1">
            <a:spLocks noChangeArrowheads="1"/>
          </p:cNvSpPr>
          <p:nvPr/>
        </p:nvSpPr>
        <p:spPr bwMode="auto">
          <a:xfrm>
            <a:off x="762000" y="1349375"/>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err="1">
                <a:solidFill>
                  <a:schemeClr val="tx2"/>
                </a:solidFill>
                <a:latin typeface="Frutiger 57Cn" charset="0"/>
              </a:rPr>
              <a:t>Zerubbabel</a:t>
            </a:r>
            <a:r>
              <a:rPr lang="en-US" sz="3200" dirty="0">
                <a:latin typeface="Frutiger 57Cn" charset="0"/>
              </a:rPr>
              <a:t>  Haggai 2:22-</a:t>
            </a:r>
            <a:r>
              <a:rPr lang="en-US" sz="3200" dirty="0" smtClean="0">
                <a:latin typeface="Frutiger 57Cn" charset="0"/>
              </a:rPr>
              <a:t>23—</a:t>
            </a:r>
            <a:r>
              <a:rPr lang="en-US" sz="3200" dirty="0">
                <a:latin typeface="Frutiger 57Cn" charset="0"/>
              </a:rPr>
              <a:t>I will overthrow the throne of kingdoms; I will destroy the strength of the Gentile kingdoms. I will overthrow the chariots And those who ride in them; </a:t>
            </a:r>
            <a:r>
              <a:rPr lang="en-US" sz="3200" dirty="0" smtClean="0">
                <a:latin typeface="Frutiger 57Cn" charset="0"/>
              </a:rPr>
              <a:t>the </a:t>
            </a:r>
            <a:r>
              <a:rPr lang="en-US" sz="3200" dirty="0">
                <a:latin typeface="Frutiger 57Cn" charset="0"/>
              </a:rPr>
              <a:t>horses and their riders shall come down, </a:t>
            </a:r>
            <a:r>
              <a:rPr lang="en-US" sz="3200" dirty="0" smtClean="0">
                <a:latin typeface="Frutiger 57Cn" charset="0"/>
              </a:rPr>
              <a:t>every </a:t>
            </a:r>
            <a:r>
              <a:rPr lang="en-US" sz="3200" dirty="0">
                <a:latin typeface="Frutiger 57Cn" charset="0"/>
              </a:rPr>
              <a:t>one by the sword of his brother.</a:t>
            </a:r>
          </a:p>
          <a:p>
            <a:pPr algn="l"/>
            <a:r>
              <a:rPr lang="en-US" sz="3200" dirty="0">
                <a:latin typeface="Frutiger 57Cn" charset="0"/>
              </a:rPr>
              <a:t>23 </a:t>
            </a:r>
            <a:r>
              <a:rPr lang="ja-JP" altLang="en-US" sz="3200" dirty="0">
                <a:latin typeface="Frutiger 57Cn" charset="0"/>
              </a:rPr>
              <a:t>‘</a:t>
            </a:r>
            <a:r>
              <a:rPr lang="en-US" altLang="ja-JP" sz="3200" dirty="0">
                <a:latin typeface="Frutiger 57Cn" charset="0"/>
              </a:rPr>
              <a:t>In that day,</a:t>
            </a:r>
            <a:r>
              <a:rPr lang="ja-JP" altLang="en-US" sz="3200" dirty="0">
                <a:latin typeface="Frutiger 57Cn" charset="0"/>
              </a:rPr>
              <a:t>’</a:t>
            </a:r>
            <a:r>
              <a:rPr lang="en-US" altLang="ja-JP" sz="3200" dirty="0">
                <a:latin typeface="Frutiger 57Cn" charset="0"/>
              </a:rPr>
              <a:t> says the LORD of hosts, </a:t>
            </a:r>
            <a:r>
              <a:rPr lang="ja-JP" altLang="en-US" sz="3200" dirty="0">
                <a:latin typeface="Frutiger 57Cn" charset="0"/>
              </a:rPr>
              <a:t>‘</a:t>
            </a:r>
            <a:r>
              <a:rPr lang="en-US" altLang="ja-JP" sz="3200" dirty="0">
                <a:latin typeface="Frutiger 57Cn" charset="0"/>
              </a:rPr>
              <a:t>I will take you, </a:t>
            </a:r>
            <a:r>
              <a:rPr lang="en-US" altLang="ja-JP" sz="3200" dirty="0" err="1">
                <a:latin typeface="Frutiger 57Cn" charset="0"/>
              </a:rPr>
              <a:t>Zerubbabel</a:t>
            </a:r>
            <a:r>
              <a:rPr lang="en-US" altLang="ja-JP" sz="3200" dirty="0">
                <a:latin typeface="Frutiger 57Cn" charset="0"/>
              </a:rPr>
              <a:t> My servant, the son of </a:t>
            </a:r>
            <a:r>
              <a:rPr lang="en-US" altLang="ja-JP" sz="3200" dirty="0" err="1">
                <a:latin typeface="Frutiger 57Cn" charset="0"/>
              </a:rPr>
              <a:t>Shealtiel</a:t>
            </a:r>
            <a:r>
              <a:rPr lang="en-US" altLang="ja-JP" sz="3200" dirty="0">
                <a:latin typeface="Frutiger 57Cn" charset="0"/>
              </a:rPr>
              <a:t>,</a:t>
            </a:r>
            <a:r>
              <a:rPr lang="ja-JP" altLang="en-US" sz="3200" dirty="0">
                <a:latin typeface="Frutiger 57Cn" charset="0"/>
              </a:rPr>
              <a:t>’</a:t>
            </a:r>
            <a:r>
              <a:rPr lang="en-US" altLang="ja-JP" sz="3200" dirty="0">
                <a:latin typeface="Frutiger 57Cn" charset="0"/>
              </a:rPr>
              <a:t> says the LORD, </a:t>
            </a:r>
            <a:r>
              <a:rPr lang="ja-JP" altLang="en-US" sz="3200" dirty="0">
                <a:latin typeface="Frutiger 57Cn" charset="0"/>
              </a:rPr>
              <a:t>‘</a:t>
            </a:r>
            <a:r>
              <a:rPr lang="en-US" altLang="ja-JP" sz="3200" dirty="0">
                <a:latin typeface="Frutiger 57Cn" charset="0"/>
              </a:rPr>
              <a:t>and will make you like </a:t>
            </a:r>
            <a:r>
              <a:rPr lang="en-US" altLang="ja-JP" sz="3200" dirty="0" smtClean="0">
                <a:latin typeface="Frutiger 57Cn" charset="0"/>
              </a:rPr>
              <a:t/>
            </a:r>
            <a:br>
              <a:rPr lang="en-US" altLang="ja-JP" sz="3200" dirty="0" smtClean="0">
                <a:latin typeface="Frutiger 57Cn" charset="0"/>
              </a:rPr>
            </a:br>
            <a:r>
              <a:rPr lang="en-US" altLang="ja-JP" sz="3200" dirty="0" smtClean="0">
                <a:latin typeface="Frutiger 57Cn" charset="0"/>
              </a:rPr>
              <a:t>a </a:t>
            </a:r>
            <a:r>
              <a:rPr lang="en-US" altLang="ja-JP" sz="3200" dirty="0">
                <a:latin typeface="Frutiger 57Cn" charset="0"/>
              </a:rPr>
              <a:t>signet ring; for I have chosen you,</a:t>
            </a:r>
            <a:r>
              <a:rPr lang="ja-JP" altLang="en-US" sz="3200" dirty="0">
                <a:latin typeface="Frutiger 57Cn" charset="0"/>
              </a:rPr>
              <a:t>’</a:t>
            </a:r>
            <a:r>
              <a:rPr lang="en-US" altLang="ja-JP" sz="3200" dirty="0">
                <a:latin typeface="Frutiger 57Cn" charset="0"/>
              </a:rPr>
              <a:t> says the LORD of hosts.</a:t>
            </a:r>
            <a:endParaRPr lang="en-US" altLang="ja-JP" sz="3200" dirty="0">
              <a:latin typeface="Frutiger 57Cn" charset="0"/>
            </a:endParaRPr>
          </a:p>
        </p:txBody>
      </p:sp>
    </p:spTree>
    <p:extLst>
      <p:ext uri="{BB962C8B-B14F-4D97-AF65-F5344CB8AC3E}">
        <p14:creationId xmlns:p14="http://schemas.microsoft.com/office/powerpoint/2010/main" val="39028071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0" y="8382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3600" b="1" dirty="0" smtClean="0">
                <a:solidFill>
                  <a:schemeClr val="tx2"/>
                </a:solidFill>
                <a:latin typeface="BI Frutiger BoldItalic" charset="0"/>
              </a:rPr>
              <a:t>Matthew shows Jesus </a:t>
            </a:r>
            <a:br>
              <a:rPr lang="en-US" sz="3600" b="1" dirty="0" smtClean="0">
                <a:solidFill>
                  <a:schemeClr val="tx2"/>
                </a:solidFill>
                <a:latin typeface="BI Frutiger BoldItalic" charset="0"/>
              </a:rPr>
            </a:br>
            <a:r>
              <a:rPr lang="en-US" sz="3600" b="1" dirty="0" smtClean="0">
                <a:solidFill>
                  <a:schemeClr val="tx2"/>
                </a:solidFill>
                <a:latin typeface="BI Frutiger BoldItalic" charset="0"/>
              </a:rPr>
              <a:t>is descended from</a:t>
            </a:r>
            <a:r>
              <a:rPr lang="en-US" sz="3600" b="1" dirty="0">
                <a:solidFill>
                  <a:schemeClr val="tx2"/>
                </a:solidFill>
                <a:latin typeface="BI Frutiger BoldItalic" charset="0"/>
              </a:rPr>
              <a:t>…</a:t>
            </a:r>
            <a:endParaRPr lang="en-US" sz="3600" b="1" i="1" dirty="0">
              <a:solidFill>
                <a:schemeClr val="tx2"/>
              </a:solidFill>
              <a:latin typeface="BL Frutiger Black" charset="0"/>
            </a:endParaRPr>
          </a:p>
        </p:txBody>
      </p:sp>
      <p:sp>
        <p:nvSpPr>
          <p:cNvPr id="51202" name="Text Box 3"/>
          <p:cNvSpPr txBox="1">
            <a:spLocks noChangeArrowheads="1"/>
          </p:cNvSpPr>
          <p:nvPr/>
        </p:nvSpPr>
        <p:spPr bwMode="auto">
          <a:xfrm>
            <a:off x="762000" y="1905000"/>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Abraham, Jacob </a:t>
            </a:r>
            <a:r>
              <a:rPr lang="en-US" sz="3200" dirty="0">
                <a:latin typeface="Frutiger 57Cn"/>
                <a:cs typeface="Frutiger 57Cn"/>
              </a:rPr>
              <a:t>and</a:t>
            </a:r>
            <a:r>
              <a:rPr lang="en-US" sz="3200" dirty="0">
                <a:solidFill>
                  <a:srgbClr val="FFCC66"/>
                </a:solidFill>
                <a:latin typeface="Frutiger 57Cn"/>
                <a:cs typeface="Frutiger 57Cn"/>
              </a:rPr>
              <a:t> Judah </a:t>
            </a:r>
            <a:r>
              <a:rPr lang="en-US" sz="3200" dirty="0">
                <a:latin typeface="Frutiger 57Cn"/>
                <a:cs typeface="Frutiger 57Cn"/>
              </a:rPr>
              <a:t>in </a:t>
            </a:r>
            <a:r>
              <a:rPr lang="en-US" sz="3200" dirty="0" smtClean="0">
                <a:latin typeface="Frutiger 57Cn"/>
                <a:cs typeface="Frutiger 57Cn"/>
              </a:rPr>
              <a:t>Matthew 1:2</a:t>
            </a:r>
            <a:r>
              <a:rPr lang="en-US" sz="3200" dirty="0">
                <a:latin typeface="Frutiger 57Cn"/>
                <a:cs typeface="Frutiger 57Cn"/>
              </a:rPr>
              <a:t>,</a:t>
            </a:r>
          </a:p>
          <a:p>
            <a:pPr algn="l"/>
            <a:r>
              <a:rPr lang="en-US" sz="3200" dirty="0">
                <a:solidFill>
                  <a:schemeClr val="tx2"/>
                </a:solidFill>
                <a:latin typeface="Frutiger 57Cn"/>
                <a:cs typeface="Frutiger 57Cn"/>
              </a:rPr>
              <a:t>Jesse </a:t>
            </a:r>
            <a:r>
              <a:rPr lang="en-US" sz="3200" dirty="0">
                <a:latin typeface="Frutiger 57Cn"/>
                <a:cs typeface="Frutiger 57Cn"/>
              </a:rPr>
              <a:t>and</a:t>
            </a:r>
            <a:r>
              <a:rPr lang="en-US" sz="3200" dirty="0">
                <a:solidFill>
                  <a:schemeClr val="tx2"/>
                </a:solidFill>
                <a:latin typeface="Frutiger 57Cn"/>
                <a:cs typeface="Frutiger 57Cn"/>
              </a:rPr>
              <a:t> David </a:t>
            </a:r>
            <a:r>
              <a:rPr lang="en-US" sz="3200" dirty="0">
                <a:latin typeface="Frutiger 57Cn"/>
                <a:cs typeface="Frutiger 57Cn"/>
              </a:rPr>
              <a:t>in </a:t>
            </a:r>
            <a:r>
              <a:rPr lang="en-US" sz="3200" dirty="0" smtClean="0">
                <a:latin typeface="Frutiger 57Cn"/>
                <a:cs typeface="Frutiger 57Cn"/>
              </a:rPr>
              <a:t>Matthew 1:5-6</a:t>
            </a:r>
            <a:r>
              <a:rPr lang="en-US" sz="3200" dirty="0">
                <a:latin typeface="Frutiger 57Cn"/>
                <a:cs typeface="Frutiger 57Cn"/>
              </a:rPr>
              <a:t>,</a:t>
            </a:r>
          </a:p>
          <a:p>
            <a:pPr algn="l"/>
            <a:r>
              <a:rPr lang="en-US" sz="3200" dirty="0" err="1" smtClean="0">
                <a:solidFill>
                  <a:schemeClr val="tx2"/>
                </a:solidFill>
                <a:latin typeface="Frutiger 57Cn"/>
                <a:cs typeface="Frutiger 57Cn"/>
              </a:rPr>
              <a:t>Zerubbabel</a:t>
            </a:r>
            <a:r>
              <a:rPr lang="en-US" sz="3200" dirty="0" smtClean="0">
                <a:solidFill>
                  <a:schemeClr val="tx2"/>
                </a:solidFill>
                <a:latin typeface="Frutiger 57Cn"/>
                <a:cs typeface="Frutiger 57Cn"/>
              </a:rPr>
              <a:t> </a:t>
            </a:r>
            <a:r>
              <a:rPr lang="en-US" sz="3200" dirty="0">
                <a:latin typeface="Frutiger 57Cn"/>
                <a:cs typeface="Frutiger 57Cn"/>
              </a:rPr>
              <a:t>in </a:t>
            </a:r>
            <a:r>
              <a:rPr lang="en-US" sz="3200" dirty="0" smtClean="0">
                <a:latin typeface="Frutiger 57Cn"/>
                <a:cs typeface="Frutiger 57Cn"/>
              </a:rPr>
              <a:t>Matthew 1:12-13</a:t>
            </a:r>
            <a:r>
              <a:rPr lang="en-US" sz="3200" dirty="0">
                <a:latin typeface="Frutiger 57Cn"/>
                <a:cs typeface="Frutiger 57Cn"/>
              </a:rPr>
              <a:t>.</a:t>
            </a:r>
          </a:p>
          <a:p>
            <a:pPr algn="l"/>
            <a:endParaRPr lang="en-US" sz="3200" dirty="0">
              <a:latin typeface="Frutiger 57C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106219"/>
            <a:ext cx="9144000" cy="4842864"/>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The Background </a:t>
            </a:r>
            <a:br>
              <a:rPr lang="en-US" sz="5400" b="1" dirty="0" smtClean="0">
                <a:latin typeface="Papyrus" charset="0"/>
              </a:rPr>
            </a:br>
            <a:r>
              <a:rPr lang="en-US" sz="5400" b="1" dirty="0" smtClean="0">
                <a:latin typeface="Papyrus" charset="0"/>
              </a:rPr>
              <a:t>   and Calling</a:t>
            </a:r>
          </a:p>
          <a:p>
            <a:pPr>
              <a:lnSpc>
                <a:spcPct val="90000"/>
              </a:lnSpc>
              <a:defRPr/>
            </a:pPr>
            <a:r>
              <a:rPr lang="en-US" sz="5400" b="1" dirty="0">
                <a:latin typeface="Papyrus" charset="0"/>
              </a:rPr>
              <a:t>o</a:t>
            </a:r>
            <a:r>
              <a:rPr lang="en-US" sz="5400" b="1" dirty="0" smtClean="0">
                <a:latin typeface="Papyrus" charset="0"/>
              </a:rPr>
              <a:t>f Matthew</a:t>
            </a:r>
          </a:p>
          <a:p>
            <a:pPr>
              <a:lnSpc>
                <a:spcPct val="90000"/>
              </a:lnSpc>
              <a:defRPr/>
            </a:pPr>
            <a:endParaRPr lang="en-US" sz="5400" b="1" dirty="0" smtClean="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a:solidFill>
                  <a:schemeClr val="tx2"/>
                </a:solidFill>
                <a:latin typeface="BI Frutiger BoldItalic" charset="0"/>
              </a:rPr>
              <a:t>Matthew 1:17</a:t>
            </a:r>
            <a:endParaRPr lang="en-US" sz="4400" b="1" i="1">
              <a:solidFill>
                <a:schemeClr val="tx2"/>
              </a:solidFill>
              <a:latin typeface="BL Frutiger Black" charset="0"/>
            </a:endParaRPr>
          </a:p>
        </p:txBody>
      </p:sp>
      <p:sp>
        <p:nvSpPr>
          <p:cNvPr id="53250" name="Text Box 3"/>
          <p:cNvSpPr txBox="1">
            <a:spLocks noChangeArrowheads="1"/>
          </p:cNvSpPr>
          <p:nvPr/>
        </p:nvSpPr>
        <p:spPr bwMode="auto">
          <a:xfrm>
            <a:off x="762000" y="1349375"/>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charset="0"/>
              </a:rPr>
              <a:t>17 </a:t>
            </a:r>
            <a:r>
              <a:rPr lang="en-US" sz="3200" dirty="0" smtClean="0">
                <a:latin typeface="Frutiger 57Cn" charset="0"/>
              </a:rPr>
              <a:t> So </a:t>
            </a:r>
            <a:r>
              <a:rPr lang="en-US" sz="3200" dirty="0">
                <a:latin typeface="Frutiger 57Cn" charset="0"/>
              </a:rPr>
              <a:t>all the generations from Abraham to David are </a:t>
            </a:r>
            <a:r>
              <a:rPr lang="en-US" sz="3200" dirty="0">
                <a:solidFill>
                  <a:srgbClr val="FFCC66"/>
                </a:solidFill>
                <a:latin typeface="Frutiger 57Cn" charset="0"/>
              </a:rPr>
              <a:t>fourteen</a:t>
            </a:r>
            <a:r>
              <a:rPr lang="en-US" sz="3200" dirty="0">
                <a:latin typeface="Frutiger 57Cn" charset="0"/>
              </a:rPr>
              <a:t> generations, from David until the captivity in Babylon are </a:t>
            </a:r>
            <a:r>
              <a:rPr lang="en-US" sz="3200" dirty="0">
                <a:solidFill>
                  <a:srgbClr val="FFCC66"/>
                </a:solidFill>
                <a:latin typeface="Frutiger 57Cn" charset="0"/>
              </a:rPr>
              <a:t>fourteen</a:t>
            </a:r>
            <a:r>
              <a:rPr lang="en-US" sz="3200" dirty="0">
                <a:latin typeface="Frutiger 57Cn" charset="0"/>
              </a:rPr>
              <a:t> generations, and from the captivity in Babylon until the Christ are </a:t>
            </a:r>
            <a:r>
              <a:rPr lang="en-US" sz="3200" dirty="0">
                <a:solidFill>
                  <a:srgbClr val="FFCC66"/>
                </a:solidFill>
                <a:latin typeface="Frutiger 57Cn" charset="0"/>
              </a:rPr>
              <a:t>fourteen</a:t>
            </a:r>
            <a:r>
              <a:rPr lang="en-US" sz="3200" dirty="0">
                <a:latin typeface="Frutiger 57Cn" charset="0"/>
              </a:rPr>
              <a:t> generations.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a:solidFill>
                  <a:schemeClr val="tx2"/>
                </a:solidFill>
                <a:latin typeface="BI Frutiger BoldItalic" charset="0"/>
              </a:rPr>
              <a:t>Matthew 1:17</a:t>
            </a:r>
            <a:endParaRPr lang="en-US" sz="4400" b="1" i="1">
              <a:solidFill>
                <a:schemeClr val="tx2"/>
              </a:solidFill>
              <a:latin typeface="BL Frutiger Black" charset="0"/>
            </a:endParaRPr>
          </a:p>
        </p:txBody>
      </p:sp>
      <p:sp>
        <p:nvSpPr>
          <p:cNvPr id="55298" name="Text Box 3"/>
          <p:cNvSpPr txBox="1">
            <a:spLocks noChangeArrowheads="1"/>
          </p:cNvSpPr>
          <p:nvPr/>
        </p:nvSpPr>
        <p:spPr bwMode="auto">
          <a:xfrm>
            <a:off x="762000" y="1349375"/>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charset="0"/>
              </a:rPr>
              <a:t>17 </a:t>
            </a:r>
            <a:r>
              <a:rPr lang="en-US" sz="3200" dirty="0" smtClean="0">
                <a:latin typeface="Frutiger 57Cn" charset="0"/>
              </a:rPr>
              <a:t> So </a:t>
            </a:r>
            <a:r>
              <a:rPr lang="en-US" sz="3200" dirty="0">
                <a:latin typeface="Frutiger 57Cn" charset="0"/>
              </a:rPr>
              <a:t>all the generations from Abraham to David are </a:t>
            </a:r>
            <a:r>
              <a:rPr lang="en-US" sz="3200" dirty="0">
                <a:solidFill>
                  <a:srgbClr val="FFCC66"/>
                </a:solidFill>
                <a:latin typeface="Frutiger 57Cn" charset="0"/>
              </a:rPr>
              <a:t>fourteen</a:t>
            </a:r>
            <a:r>
              <a:rPr lang="en-US" sz="3200" dirty="0">
                <a:latin typeface="Frutiger 57Cn" charset="0"/>
              </a:rPr>
              <a:t> generations, from David until the captivity in Babylon are </a:t>
            </a:r>
            <a:r>
              <a:rPr lang="en-US" sz="3200" dirty="0">
                <a:solidFill>
                  <a:srgbClr val="FFCC66"/>
                </a:solidFill>
                <a:latin typeface="Frutiger 57Cn" charset="0"/>
              </a:rPr>
              <a:t>fourteen</a:t>
            </a:r>
            <a:r>
              <a:rPr lang="en-US" sz="3200" dirty="0">
                <a:latin typeface="Frutiger 57Cn" charset="0"/>
              </a:rPr>
              <a:t> generations, and from the captivity in Babylon until the Christ are </a:t>
            </a:r>
            <a:r>
              <a:rPr lang="en-US" sz="3200" dirty="0">
                <a:solidFill>
                  <a:srgbClr val="FFCC66"/>
                </a:solidFill>
                <a:latin typeface="Frutiger 57Cn" charset="0"/>
              </a:rPr>
              <a:t>fourteen</a:t>
            </a:r>
            <a:r>
              <a:rPr lang="en-US" sz="3200" dirty="0">
                <a:latin typeface="Frutiger 57Cn" charset="0"/>
              </a:rPr>
              <a:t> generations.</a:t>
            </a:r>
          </a:p>
          <a:p>
            <a:pPr algn="l"/>
            <a:endParaRPr lang="en-US" sz="3200" dirty="0">
              <a:latin typeface="Frutiger 57Cn" charset="0"/>
            </a:endParaRPr>
          </a:p>
          <a:p>
            <a:pPr algn="l"/>
            <a:r>
              <a:rPr lang="en-US" sz="3200" dirty="0">
                <a:latin typeface="Frutiger 57Cn" charset="0"/>
              </a:rPr>
              <a:t>Roman numerals:  I = 1, V = 5, X = 10, L = 50, </a:t>
            </a:r>
          </a:p>
          <a:p>
            <a:pPr algn="l"/>
            <a:r>
              <a:rPr lang="en-US" sz="3200" dirty="0">
                <a:latin typeface="Frutiger 57Cn" charset="0"/>
              </a:rPr>
              <a:t>C = 100, D = 500, M = 1,000</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a:solidFill>
                  <a:schemeClr val="tx2"/>
                </a:solidFill>
                <a:latin typeface="BI Frutiger BoldItalic" charset="0"/>
              </a:rPr>
              <a:t>Matthew 1:17</a:t>
            </a:r>
            <a:endParaRPr lang="en-US" sz="4400" b="1" i="1">
              <a:solidFill>
                <a:schemeClr val="tx2"/>
              </a:solidFill>
              <a:latin typeface="BL Frutiger Black" charset="0"/>
            </a:endParaRPr>
          </a:p>
        </p:txBody>
      </p:sp>
      <p:sp>
        <p:nvSpPr>
          <p:cNvPr id="57346" name="Text Box 3"/>
          <p:cNvSpPr txBox="1">
            <a:spLocks noChangeArrowheads="1"/>
          </p:cNvSpPr>
          <p:nvPr/>
        </p:nvSpPr>
        <p:spPr bwMode="auto">
          <a:xfrm>
            <a:off x="762000" y="1349375"/>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charset="0"/>
              </a:rPr>
              <a:t>17 </a:t>
            </a:r>
            <a:r>
              <a:rPr lang="en-US" sz="3200" dirty="0" smtClean="0">
                <a:latin typeface="Frutiger 57Cn" charset="0"/>
              </a:rPr>
              <a:t> So </a:t>
            </a:r>
            <a:r>
              <a:rPr lang="en-US" sz="3200" dirty="0">
                <a:latin typeface="Frutiger 57Cn" charset="0"/>
              </a:rPr>
              <a:t>all the generations from Abraham to David are </a:t>
            </a:r>
            <a:r>
              <a:rPr lang="en-US" sz="3200" dirty="0">
                <a:solidFill>
                  <a:srgbClr val="FFCC66"/>
                </a:solidFill>
                <a:latin typeface="Frutiger 57Cn" charset="0"/>
              </a:rPr>
              <a:t>fourteen</a:t>
            </a:r>
            <a:r>
              <a:rPr lang="en-US" sz="3200" dirty="0">
                <a:latin typeface="Frutiger 57Cn" charset="0"/>
              </a:rPr>
              <a:t> generations, from David until the captivity in Babylon are </a:t>
            </a:r>
            <a:r>
              <a:rPr lang="en-US" sz="3200" dirty="0">
                <a:solidFill>
                  <a:srgbClr val="FFCC66"/>
                </a:solidFill>
                <a:latin typeface="Frutiger 57Cn" charset="0"/>
              </a:rPr>
              <a:t>fourteen</a:t>
            </a:r>
            <a:r>
              <a:rPr lang="en-US" sz="3200" dirty="0">
                <a:latin typeface="Frutiger 57Cn" charset="0"/>
              </a:rPr>
              <a:t> generations, and from the captivity in Babylon until the Christ are </a:t>
            </a:r>
            <a:r>
              <a:rPr lang="en-US" sz="3200" dirty="0">
                <a:solidFill>
                  <a:srgbClr val="FFCC66"/>
                </a:solidFill>
                <a:latin typeface="Frutiger 57Cn" charset="0"/>
              </a:rPr>
              <a:t>fourteen</a:t>
            </a:r>
            <a:r>
              <a:rPr lang="en-US" sz="3200" dirty="0">
                <a:latin typeface="Frutiger 57Cn" charset="0"/>
              </a:rPr>
              <a:t> generations.</a:t>
            </a:r>
          </a:p>
          <a:p>
            <a:pPr algn="l"/>
            <a:endParaRPr lang="en-US" sz="3200" dirty="0">
              <a:latin typeface="Frutiger 57Cn" charset="0"/>
            </a:endParaRPr>
          </a:p>
          <a:p>
            <a:pPr algn="l"/>
            <a:r>
              <a:rPr lang="en-US" sz="3200" dirty="0">
                <a:latin typeface="Frutiger 57Cn" charset="0"/>
              </a:rPr>
              <a:t>Roman numerals:  I = 1, V = 5, X = 10, L = 50, </a:t>
            </a:r>
          </a:p>
          <a:p>
            <a:pPr algn="l"/>
            <a:r>
              <a:rPr lang="en-US" sz="3200" dirty="0">
                <a:latin typeface="Frutiger 57Cn" charset="0"/>
              </a:rPr>
              <a:t>C = 100, D = 500, M = 1,000</a:t>
            </a:r>
          </a:p>
          <a:p>
            <a:pPr algn="l"/>
            <a:r>
              <a:rPr lang="en-US" sz="3200" dirty="0">
                <a:latin typeface="Frutiger 57Cn" charset="0"/>
              </a:rPr>
              <a:t>Hebrew numerals: A = 1, B = 2,… D = 4, V = 6</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a:solidFill>
                  <a:schemeClr val="tx2"/>
                </a:solidFill>
                <a:latin typeface="BI Frutiger BoldItalic" charset="0"/>
              </a:rPr>
              <a:t>Matthew 1:17</a:t>
            </a:r>
            <a:endParaRPr lang="en-US" sz="4400" b="1" i="1">
              <a:solidFill>
                <a:schemeClr val="tx2"/>
              </a:solidFill>
              <a:latin typeface="BL Frutiger Black" charset="0"/>
            </a:endParaRPr>
          </a:p>
        </p:txBody>
      </p:sp>
      <p:sp>
        <p:nvSpPr>
          <p:cNvPr id="59394" name="Text Box 3"/>
          <p:cNvSpPr txBox="1">
            <a:spLocks noChangeArrowheads="1"/>
          </p:cNvSpPr>
          <p:nvPr/>
        </p:nvSpPr>
        <p:spPr bwMode="auto">
          <a:xfrm>
            <a:off x="762000" y="1349375"/>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charset="0"/>
              </a:rPr>
              <a:t>17 </a:t>
            </a:r>
            <a:r>
              <a:rPr lang="en-US" sz="3200" dirty="0" smtClean="0">
                <a:latin typeface="Frutiger 57Cn" charset="0"/>
              </a:rPr>
              <a:t> So </a:t>
            </a:r>
            <a:r>
              <a:rPr lang="en-US" sz="3200" dirty="0">
                <a:latin typeface="Frutiger 57Cn" charset="0"/>
              </a:rPr>
              <a:t>all the generations from Abraham to </a:t>
            </a:r>
            <a:r>
              <a:rPr lang="en-US" sz="3200" dirty="0">
                <a:solidFill>
                  <a:srgbClr val="FFCC66"/>
                </a:solidFill>
                <a:latin typeface="Frutiger 57Cn" charset="0"/>
              </a:rPr>
              <a:t>David </a:t>
            </a:r>
            <a:r>
              <a:rPr lang="en-US" sz="3200" dirty="0">
                <a:latin typeface="Frutiger 57Cn" charset="0"/>
              </a:rPr>
              <a:t>are fourteen generations, from </a:t>
            </a:r>
            <a:r>
              <a:rPr lang="en-US" sz="3200" dirty="0">
                <a:solidFill>
                  <a:srgbClr val="FFCC66"/>
                </a:solidFill>
                <a:latin typeface="Frutiger 57Cn" charset="0"/>
              </a:rPr>
              <a:t>David </a:t>
            </a:r>
            <a:r>
              <a:rPr lang="en-US" sz="3200" dirty="0">
                <a:latin typeface="Frutiger 57Cn" charset="0"/>
              </a:rPr>
              <a:t>until the captivity in Babylon are fourteen generations, and from the captivity in Babylon until the Christ are fourteen generations.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a:solidFill>
                  <a:schemeClr val="tx2"/>
                </a:solidFill>
                <a:latin typeface="BI Frutiger BoldItalic" charset="0"/>
              </a:rPr>
              <a:t>Matthew 1:17</a:t>
            </a:r>
            <a:endParaRPr lang="en-US" sz="4400" b="1" i="1">
              <a:solidFill>
                <a:schemeClr val="tx2"/>
              </a:solidFill>
              <a:latin typeface="BL Frutiger Black" charset="0"/>
            </a:endParaRPr>
          </a:p>
        </p:txBody>
      </p:sp>
      <p:sp>
        <p:nvSpPr>
          <p:cNvPr id="61442" name="Text Box 3"/>
          <p:cNvSpPr txBox="1">
            <a:spLocks noChangeArrowheads="1"/>
          </p:cNvSpPr>
          <p:nvPr/>
        </p:nvSpPr>
        <p:spPr bwMode="auto">
          <a:xfrm>
            <a:off x="762000" y="1349375"/>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charset="0"/>
              </a:rPr>
              <a:t>17 </a:t>
            </a:r>
            <a:r>
              <a:rPr lang="en-US" sz="3200" dirty="0" smtClean="0">
                <a:latin typeface="Frutiger 57Cn" charset="0"/>
              </a:rPr>
              <a:t> So </a:t>
            </a:r>
            <a:r>
              <a:rPr lang="en-US" sz="3200" dirty="0">
                <a:latin typeface="Frutiger 57Cn" charset="0"/>
              </a:rPr>
              <a:t>all the generations from Abraham to </a:t>
            </a:r>
            <a:r>
              <a:rPr lang="en-US" sz="3200" dirty="0">
                <a:solidFill>
                  <a:srgbClr val="FFCC66"/>
                </a:solidFill>
                <a:latin typeface="Frutiger 57Cn" charset="0"/>
              </a:rPr>
              <a:t>David</a:t>
            </a:r>
            <a:r>
              <a:rPr lang="en-US" sz="3200" dirty="0">
                <a:latin typeface="Frutiger 57Cn" charset="0"/>
              </a:rPr>
              <a:t> are </a:t>
            </a:r>
            <a:r>
              <a:rPr lang="en-US" sz="3200" dirty="0">
                <a:solidFill>
                  <a:srgbClr val="FFCC66"/>
                </a:solidFill>
                <a:latin typeface="Frutiger 57Cn" charset="0"/>
              </a:rPr>
              <a:t>fourteen</a:t>
            </a:r>
            <a:r>
              <a:rPr lang="en-US" sz="3200" dirty="0">
                <a:latin typeface="Frutiger 57Cn" charset="0"/>
              </a:rPr>
              <a:t> generations, from </a:t>
            </a:r>
            <a:r>
              <a:rPr lang="en-US" sz="3200" dirty="0">
                <a:solidFill>
                  <a:srgbClr val="FFCC66"/>
                </a:solidFill>
                <a:latin typeface="Frutiger 57Cn" charset="0"/>
              </a:rPr>
              <a:t>David</a:t>
            </a:r>
            <a:r>
              <a:rPr lang="en-US" sz="3200" dirty="0">
                <a:latin typeface="Frutiger 57Cn" charset="0"/>
              </a:rPr>
              <a:t> until the captivity in Babylon are </a:t>
            </a:r>
            <a:r>
              <a:rPr lang="en-US" sz="3200" dirty="0">
                <a:solidFill>
                  <a:srgbClr val="FFCC66"/>
                </a:solidFill>
                <a:latin typeface="Frutiger 57Cn" charset="0"/>
              </a:rPr>
              <a:t>fourteen</a:t>
            </a:r>
            <a:r>
              <a:rPr lang="en-US" sz="3200" dirty="0">
                <a:latin typeface="Frutiger 57Cn" charset="0"/>
              </a:rPr>
              <a:t> generations, and from the captivity in Babylon until the Christ are </a:t>
            </a:r>
            <a:r>
              <a:rPr lang="en-US" sz="3200" dirty="0">
                <a:solidFill>
                  <a:srgbClr val="FFCC66"/>
                </a:solidFill>
                <a:latin typeface="Frutiger 57Cn" charset="0"/>
              </a:rPr>
              <a:t>fourteen</a:t>
            </a:r>
            <a:r>
              <a:rPr lang="en-US" sz="3200" dirty="0">
                <a:latin typeface="Frutiger 57Cn" charset="0"/>
              </a:rPr>
              <a:t> generations.</a:t>
            </a:r>
          </a:p>
          <a:p>
            <a:pPr algn="l"/>
            <a:endParaRPr lang="en-US" sz="3200" dirty="0">
              <a:latin typeface="Frutiger 57Cn" charset="0"/>
            </a:endParaRPr>
          </a:p>
          <a:p>
            <a:pPr algn="l"/>
            <a:r>
              <a:rPr lang="en-US" sz="3200" dirty="0">
                <a:latin typeface="Frutiger 57Cn" charset="0"/>
              </a:rPr>
              <a:t>Roman numerals:  I = 1, V = 5, X = 10, L = 50, </a:t>
            </a:r>
          </a:p>
          <a:p>
            <a:pPr algn="l"/>
            <a:r>
              <a:rPr lang="en-US" sz="3200" dirty="0">
                <a:latin typeface="Frutiger 57Cn" charset="0"/>
              </a:rPr>
              <a:t>C = 100, D = 500, M = 1,000</a:t>
            </a:r>
          </a:p>
          <a:p>
            <a:pPr algn="l"/>
            <a:r>
              <a:rPr lang="en-US" sz="3200" dirty="0">
                <a:latin typeface="Frutiger 57Cn" charset="0"/>
              </a:rPr>
              <a:t>Hebrew numerals: A = 1, B = 2,… D = 4, V = 6</a:t>
            </a:r>
          </a:p>
          <a:p>
            <a:pPr algn="l"/>
            <a:r>
              <a:rPr lang="en-US" sz="3200" dirty="0">
                <a:solidFill>
                  <a:srgbClr val="FFCC66"/>
                </a:solidFill>
                <a:latin typeface="Frutiger 57Cn" charset="0"/>
              </a:rPr>
              <a:t>David = D-V-D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a:solidFill>
                  <a:schemeClr val="tx2"/>
                </a:solidFill>
                <a:latin typeface="BI Frutiger BoldItalic" charset="0"/>
              </a:rPr>
              <a:t>Matthew 1:17</a:t>
            </a:r>
            <a:endParaRPr lang="en-US" sz="4400" b="1" i="1">
              <a:solidFill>
                <a:schemeClr val="tx2"/>
              </a:solidFill>
              <a:latin typeface="BL Frutiger Black" charset="0"/>
            </a:endParaRPr>
          </a:p>
        </p:txBody>
      </p:sp>
      <p:sp>
        <p:nvSpPr>
          <p:cNvPr id="63490" name="Text Box 3"/>
          <p:cNvSpPr txBox="1">
            <a:spLocks noChangeArrowheads="1"/>
          </p:cNvSpPr>
          <p:nvPr/>
        </p:nvSpPr>
        <p:spPr bwMode="auto">
          <a:xfrm>
            <a:off x="762000" y="1349375"/>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charset="0"/>
              </a:rPr>
              <a:t>17 </a:t>
            </a:r>
            <a:r>
              <a:rPr lang="en-US" sz="3200" dirty="0" smtClean="0">
                <a:latin typeface="Frutiger 57Cn" charset="0"/>
              </a:rPr>
              <a:t> So </a:t>
            </a:r>
            <a:r>
              <a:rPr lang="en-US" sz="3200" dirty="0">
                <a:latin typeface="Frutiger 57Cn" charset="0"/>
              </a:rPr>
              <a:t>all the generations from Abraham to </a:t>
            </a:r>
            <a:r>
              <a:rPr lang="en-US" sz="3200" dirty="0">
                <a:solidFill>
                  <a:srgbClr val="FFCC66"/>
                </a:solidFill>
                <a:latin typeface="Frutiger 57Cn" charset="0"/>
              </a:rPr>
              <a:t>David</a:t>
            </a:r>
            <a:r>
              <a:rPr lang="en-US" sz="3200" dirty="0">
                <a:latin typeface="Frutiger 57Cn" charset="0"/>
              </a:rPr>
              <a:t> are </a:t>
            </a:r>
            <a:r>
              <a:rPr lang="en-US" sz="3200" dirty="0">
                <a:solidFill>
                  <a:srgbClr val="FFCC66"/>
                </a:solidFill>
                <a:latin typeface="Frutiger 57Cn" charset="0"/>
              </a:rPr>
              <a:t>fourteen</a:t>
            </a:r>
            <a:r>
              <a:rPr lang="en-US" sz="3200" dirty="0">
                <a:latin typeface="Frutiger 57Cn" charset="0"/>
              </a:rPr>
              <a:t> generations, from </a:t>
            </a:r>
            <a:r>
              <a:rPr lang="en-US" sz="3200" dirty="0">
                <a:solidFill>
                  <a:srgbClr val="FFCC66"/>
                </a:solidFill>
                <a:latin typeface="Frutiger 57Cn" charset="0"/>
              </a:rPr>
              <a:t>David</a:t>
            </a:r>
            <a:r>
              <a:rPr lang="en-US" sz="3200" dirty="0">
                <a:latin typeface="Frutiger 57Cn" charset="0"/>
              </a:rPr>
              <a:t> until the captivity in Babylon are </a:t>
            </a:r>
            <a:r>
              <a:rPr lang="en-US" sz="3200" dirty="0">
                <a:solidFill>
                  <a:srgbClr val="FFCC66"/>
                </a:solidFill>
                <a:latin typeface="Frutiger 57Cn" charset="0"/>
              </a:rPr>
              <a:t>fourteen</a:t>
            </a:r>
            <a:r>
              <a:rPr lang="en-US" sz="3200" dirty="0">
                <a:latin typeface="Frutiger 57Cn" charset="0"/>
              </a:rPr>
              <a:t> generations, and from the captivity in Babylon until the Christ are </a:t>
            </a:r>
            <a:r>
              <a:rPr lang="en-US" sz="3200" dirty="0">
                <a:solidFill>
                  <a:srgbClr val="FFCC66"/>
                </a:solidFill>
                <a:latin typeface="Frutiger 57Cn" charset="0"/>
              </a:rPr>
              <a:t>fourteen</a:t>
            </a:r>
            <a:r>
              <a:rPr lang="en-US" sz="3200" dirty="0">
                <a:latin typeface="Frutiger 57Cn" charset="0"/>
              </a:rPr>
              <a:t> generations.</a:t>
            </a:r>
          </a:p>
          <a:p>
            <a:pPr algn="l"/>
            <a:endParaRPr lang="en-US" sz="3200" dirty="0">
              <a:latin typeface="Frutiger 57Cn" charset="0"/>
            </a:endParaRPr>
          </a:p>
          <a:p>
            <a:pPr algn="l"/>
            <a:r>
              <a:rPr lang="en-US" sz="3200" dirty="0">
                <a:latin typeface="Frutiger 57Cn" charset="0"/>
              </a:rPr>
              <a:t>Roman numerals:  I = 1, V = 5, X = 10, L = 50, </a:t>
            </a:r>
          </a:p>
          <a:p>
            <a:pPr algn="l"/>
            <a:r>
              <a:rPr lang="en-US" sz="3200" dirty="0">
                <a:latin typeface="Frutiger 57Cn" charset="0"/>
              </a:rPr>
              <a:t>C = 100, D = 500, M = 1,000</a:t>
            </a:r>
          </a:p>
          <a:p>
            <a:pPr algn="l"/>
            <a:r>
              <a:rPr lang="en-US" sz="3200" dirty="0">
                <a:latin typeface="Frutiger 57Cn" charset="0"/>
              </a:rPr>
              <a:t>Hebrew numerals: A = 1, B = 2,… D = 4, V = 6</a:t>
            </a:r>
          </a:p>
          <a:p>
            <a:pPr algn="l"/>
            <a:r>
              <a:rPr lang="en-US" sz="3200" dirty="0">
                <a:solidFill>
                  <a:srgbClr val="FFCC66"/>
                </a:solidFill>
                <a:latin typeface="Frutiger 57Cn" charset="0"/>
              </a:rPr>
              <a:t>David = D-V-D  D = 4, V = 6, D = 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a:solidFill>
                  <a:schemeClr val="tx2"/>
                </a:solidFill>
                <a:latin typeface="BI Frutiger BoldItalic" charset="0"/>
              </a:rPr>
              <a:t>Matthew 1:17</a:t>
            </a:r>
            <a:endParaRPr lang="en-US" sz="4400" b="1" i="1">
              <a:solidFill>
                <a:schemeClr val="tx2"/>
              </a:solidFill>
              <a:latin typeface="BL Frutiger Black" charset="0"/>
            </a:endParaRPr>
          </a:p>
        </p:txBody>
      </p:sp>
      <p:sp>
        <p:nvSpPr>
          <p:cNvPr id="65538" name="Text Box 3"/>
          <p:cNvSpPr txBox="1">
            <a:spLocks noChangeArrowheads="1"/>
          </p:cNvSpPr>
          <p:nvPr/>
        </p:nvSpPr>
        <p:spPr bwMode="auto">
          <a:xfrm>
            <a:off x="762000" y="1349375"/>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charset="0"/>
              </a:rPr>
              <a:t>17 </a:t>
            </a:r>
            <a:r>
              <a:rPr lang="en-US" sz="3200" dirty="0" smtClean="0">
                <a:latin typeface="Frutiger 57Cn" charset="0"/>
              </a:rPr>
              <a:t> So </a:t>
            </a:r>
            <a:r>
              <a:rPr lang="en-US" sz="3200" dirty="0">
                <a:latin typeface="Frutiger 57Cn" charset="0"/>
              </a:rPr>
              <a:t>all the generations from Abraham to </a:t>
            </a:r>
            <a:r>
              <a:rPr lang="en-US" sz="3200" dirty="0">
                <a:solidFill>
                  <a:srgbClr val="FFCC66"/>
                </a:solidFill>
                <a:latin typeface="Frutiger 57Cn" charset="0"/>
              </a:rPr>
              <a:t>David</a:t>
            </a:r>
            <a:r>
              <a:rPr lang="en-US" sz="3200" dirty="0">
                <a:latin typeface="Frutiger 57Cn" charset="0"/>
              </a:rPr>
              <a:t> are </a:t>
            </a:r>
            <a:r>
              <a:rPr lang="en-US" sz="3200" dirty="0">
                <a:solidFill>
                  <a:srgbClr val="FFCC66"/>
                </a:solidFill>
                <a:latin typeface="Frutiger 57Cn" charset="0"/>
              </a:rPr>
              <a:t>fourteen</a:t>
            </a:r>
            <a:r>
              <a:rPr lang="en-US" sz="3200" dirty="0">
                <a:latin typeface="Frutiger 57Cn" charset="0"/>
              </a:rPr>
              <a:t> generations, from </a:t>
            </a:r>
            <a:r>
              <a:rPr lang="en-US" sz="3200" dirty="0">
                <a:solidFill>
                  <a:srgbClr val="FFCC66"/>
                </a:solidFill>
                <a:latin typeface="Frutiger 57Cn" charset="0"/>
              </a:rPr>
              <a:t>David</a:t>
            </a:r>
            <a:r>
              <a:rPr lang="en-US" sz="3200" dirty="0">
                <a:latin typeface="Frutiger 57Cn" charset="0"/>
              </a:rPr>
              <a:t> until the captivity in Babylon are </a:t>
            </a:r>
            <a:r>
              <a:rPr lang="en-US" sz="3200" dirty="0">
                <a:solidFill>
                  <a:srgbClr val="FFCC66"/>
                </a:solidFill>
                <a:latin typeface="Frutiger 57Cn" charset="0"/>
              </a:rPr>
              <a:t>fourteen</a:t>
            </a:r>
            <a:r>
              <a:rPr lang="en-US" sz="3200" dirty="0">
                <a:latin typeface="Frutiger 57Cn" charset="0"/>
              </a:rPr>
              <a:t> generations, and from the captivity in Babylon until the Christ are </a:t>
            </a:r>
            <a:r>
              <a:rPr lang="en-US" sz="3200" dirty="0">
                <a:solidFill>
                  <a:srgbClr val="FFCC66"/>
                </a:solidFill>
                <a:latin typeface="Frutiger 57Cn" charset="0"/>
              </a:rPr>
              <a:t>fourteen</a:t>
            </a:r>
            <a:r>
              <a:rPr lang="en-US" sz="3200" dirty="0">
                <a:latin typeface="Frutiger 57Cn" charset="0"/>
              </a:rPr>
              <a:t> generations.</a:t>
            </a:r>
          </a:p>
          <a:p>
            <a:pPr algn="l"/>
            <a:endParaRPr lang="en-US" sz="3200" dirty="0">
              <a:latin typeface="Frutiger 57Cn" charset="0"/>
            </a:endParaRPr>
          </a:p>
          <a:p>
            <a:pPr algn="l"/>
            <a:r>
              <a:rPr lang="en-US" sz="3200" dirty="0">
                <a:latin typeface="Frutiger 57Cn" charset="0"/>
              </a:rPr>
              <a:t>Roman numerals:  I = 1, V = 5, X = 10, L = 50, </a:t>
            </a:r>
          </a:p>
          <a:p>
            <a:pPr algn="l"/>
            <a:r>
              <a:rPr lang="en-US" sz="3200" dirty="0">
                <a:latin typeface="Frutiger 57Cn" charset="0"/>
              </a:rPr>
              <a:t>C = 100, D = 500, M = 1,000</a:t>
            </a:r>
          </a:p>
          <a:p>
            <a:pPr algn="l"/>
            <a:r>
              <a:rPr lang="en-US" sz="3200" dirty="0">
                <a:latin typeface="Frutiger 57Cn" charset="0"/>
              </a:rPr>
              <a:t>Hebrew numerals: A = 1, B = 2,… D = 4, V = 6</a:t>
            </a:r>
          </a:p>
          <a:p>
            <a:pPr algn="l"/>
            <a:r>
              <a:rPr lang="en-US" sz="3200" dirty="0">
                <a:solidFill>
                  <a:srgbClr val="FFCC66"/>
                </a:solidFill>
                <a:latin typeface="Frutiger 57Cn" charset="0"/>
              </a:rPr>
              <a:t>David = D-V-D  </a:t>
            </a:r>
            <a:r>
              <a:rPr lang="en-US" sz="3200" dirty="0">
                <a:latin typeface="Frutiger 57Cn" charset="0"/>
              </a:rPr>
              <a:t>D = 4, V = 6, D = 4    </a:t>
            </a:r>
            <a:r>
              <a:rPr lang="en-US" sz="3200" dirty="0">
                <a:solidFill>
                  <a:srgbClr val="FFCC66"/>
                </a:solidFill>
                <a:latin typeface="Frutiger 57Cn" charset="0"/>
              </a:rPr>
              <a:t>D-V-D = 14</a:t>
            </a:r>
          </a:p>
          <a:p>
            <a:pPr algn="l"/>
            <a:endParaRPr lang="en-US" sz="3200" dirty="0">
              <a:latin typeface="Frutiger 57C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a:solidFill>
                  <a:schemeClr val="tx2"/>
                </a:solidFill>
                <a:latin typeface="BI Frutiger BoldItalic" charset="0"/>
              </a:rPr>
              <a:t>Matthew 1:17</a:t>
            </a:r>
            <a:endParaRPr lang="en-US" sz="4400" b="1" i="1">
              <a:solidFill>
                <a:schemeClr val="tx2"/>
              </a:solidFill>
              <a:latin typeface="BL Frutiger Black" charset="0"/>
            </a:endParaRPr>
          </a:p>
        </p:txBody>
      </p:sp>
      <p:sp>
        <p:nvSpPr>
          <p:cNvPr id="67586" name="Text Box 3"/>
          <p:cNvSpPr txBox="1">
            <a:spLocks noChangeArrowheads="1"/>
          </p:cNvSpPr>
          <p:nvPr/>
        </p:nvSpPr>
        <p:spPr bwMode="auto">
          <a:xfrm>
            <a:off x="762000" y="1349375"/>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charset="0"/>
              </a:rPr>
              <a:t>17 </a:t>
            </a:r>
            <a:r>
              <a:rPr lang="en-US" sz="3200" dirty="0" smtClean="0">
                <a:latin typeface="Frutiger 57Cn" charset="0"/>
              </a:rPr>
              <a:t> So </a:t>
            </a:r>
            <a:r>
              <a:rPr lang="en-US" sz="3200" dirty="0">
                <a:latin typeface="Frutiger 57Cn" charset="0"/>
              </a:rPr>
              <a:t>all the generations from Abraham to David are </a:t>
            </a:r>
            <a:r>
              <a:rPr lang="en-US" sz="3200" dirty="0">
                <a:solidFill>
                  <a:srgbClr val="FFCC66"/>
                </a:solidFill>
                <a:latin typeface="Frutiger 57Cn" charset="0"/>
              </a:rPr>
              <a:t>fourteen </a:t>
            </a:r>
            <a:r>
              <a:rPr lang="en-US" sz="3200" dirty="0">
                <a:latin typeface="Frutiger 57Cn" charset="0"/>
              </a:rPr>
              <a:t>generations, from David until the captivity in Babylon are </a:t>
            </a:r>
            <a:r>
              <a:rPr lang="en-US" sz="3200" dirty="0">
                <a:solidFill>
                  <a:srgbClr val="FFCC66"/>
                </a:solidFill>
                <a:latin typeface="Frutiger 57Cn" charset="0"/>
              </a:rPr>
              <a:t>fourteen </a:t>
            </a:r>
            <a:r>
              <a:rPr lang="en-US" sz="3200" dirty="0">
                <a:latin typeface="Frutiger 57Cn" charset="0"/>
              </a:rPr>
              <a:t>generations, and from the captivity in Babylon until the Christ are </a:t>
            </a:r>
            <a:r>
              <a:rPr lang="en-US" sz="3200" dirty="0">
                <a:solidFill>
                  <a:srgbClr val="FFCC66"/>
                </a:solidFill>
                <a:latin typeface="Frutiger 57Cn" charset="0"/>
              </a:rPr>
              <a:t>fourteen </a:t>
            </a:r>
            <a:r>
              <a:rPr lang="en-US" sz="3200" dirty="0">
                <a:latin typeface="Frutiger 57Cn" charset="0"/>
              </a:rPr>
              <a:t>generations.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a:solidFill>
                  <a:schemeClr val="tx2"/>
                </a:solidFill>
                <a:latin typeface="BI Frutiger BoldItalic" charset="0"/>
              </a:rPr>
              <a:t>Matthew 1:17</a:t>
            </a:r>
            <a:endParaRPr lang="en-US" sz="4400" b="1" i="1">
              <a:solidFill>
                <a:schemeClr val="tx2"/>
              </a:solidFill>
              <a:latin typeface="BL Frutiger Black" charset="0"/>
            </a:endParaRPr>
          </a:p>
        </p:txBody>
      </p:sp>
      <p:sp>
        <p:nvSpPr>
          <p:cNvPr id="69634" name="Text Box 3"/>
          <p:cNvSpPr txBox="1">
            <a:spLocks noChangeArrowheads="1"/>
          </p:cNvSpPr>
          <p:nvPr/>
        </p:nvSpPr>
        <p:spPr bwMode="auto">
          <a:xfrm>
            <a:off x="762000" y="1349375"/>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chemeClr val="bg1">
                    <a:lumMod val="50000"/>
                    <a:lumOff val="50000"/>
                  </a:schemeClr>
                </a:solidFill>
                <a:latin typeface="Frutiger 57Cn" charset="0"/>
              </a:rPr>
              <a:t>17 </a:t>
            </a:r>
            <a:r>
              <a:rPr lang="en-US" sz="3200" dirty="0" smtClean="0">
                <a:solidFill>
                  <a:schemeClr val="bg1">
                    <a:lumMod val="50000"/>
                    <a:lumOff val="50000"/>
                  </a:schemeClr>
                </a:solidFill>
                <a:latin typeface="Frutiger 57Cn" charset="0"/>
              </a:rPr>
              <a:t> So </a:t>
            </a:r>
            <a:r>
              <a:rPr lang="en-US" sz="3200" dirty="0">
                <a:solidFill>
                  <a:schemeClr val="bg1">
                    <a:lumMod val="50000"/>
                    <a:lumOff val="50000"/>
                  </a:schemeClr>
                </a:solidFill>
                <a:latin typeface="Frutiger 57Cn" charset="0"/>
              </a:rPr>
              <a:t>all the generations from Abraham to David are fourteen generations, from David until the captivity in Babylon are fourteen generations, and from the captivity in Babylon until the Christ are fourteen generations.</a:t>
            </a:r>
          </a:p>
          <a:p>
            <a:pPr algn="l"/>
            <a:endParaRPr lang="en-US" sz="3200" dirty="0">
              <a:latin typeface="Frutiger 57Cn" charset="0"/>
            </a:endParaRPr>
          </a:p>
          <a:p>
            <a:pPr algn="l"/>
            <a:r>
              <a:rPr lang="en-US" sz="3200" dirty="0">
                <a:solidFill>
                  <a:srgbClr val="7F7F7F"/>
                </a:solidFill>
                <a:latin typeface="Frutiger 57Cn" charset="0"/>
              </a:rPr>
              <a:t>Roman numerals:  I = 1, V = 5, X = 10, L = 50, </a:t>
            </a:r>
          </a:p>
          <a:p>
            <a:pPr algn="l"/>
            <a:r>
              <a:rPr lang="en-US" sz="3200" dirty="0">
                <a:solidFill>
                  <a:srgbClr val="7F7F7F"/>
                </a:solidFill>
                <a:latin typeface="Frutiger 57Cn" charset="0"/>
              </a:rPr>
              <a:t>C = 100, D = 500, M = 1,000</a:t>
            </a:r>
          </a:p>
          <a:p>
            <a:pPr algn="l"/>
            <a:r>
              <a:rPr lang="en-US" sz="3200" dirty="0">
                <a:solidFill>
                  <a:srgbClr val="7F7F7F"/>
                </a:solidFill>
                <a:latin typeface="Frutiger 57Cn" charset="0"/>
              </a:rPr>
              <a:t>Hebrew numerals: A = 1, B = 2,… D = 4, V = 6</a:t>
            </a:r>
          </a:p>
          <a:p>
            <a:pPr algn="l"/>
            <a:r>
              <a:rPr lang="en-US" sz="3200" dirty="0">
                <a:solidFill>
                  <a:srgbClr val="FFCC66"/>
                </a:solidFill>
                <a:latin typeface="Frutiger 57Cn" charset="0"/>
              </a:rPr>
              <a:t>David = D-V-D  </a:t>
            </a:r>
            <a:r>
              <a:rPr lang="en-US" sz="3200" dirty="0">
                <a:solidFill>
                  <a:srgbClr val="7F7F7F"/>
                </a:solidFill>
                <a:latin typeface="Frutiger 57Cn" charset="0"/>
              </a:rPr>
              <a:t>D = 4, V = 6, D = 4    </a:t>
            </a:r>
            <a:r>
              <a:rPr lang="en-US" sz="3200" dirty="0">
                <a:solidFill>
                  <a:srgbClr val="FFCC66"/>
                </a:solidFill>
                <a:latin typeface="Frutiger 57Cn" charset="0"/>
              </a:rPr>
              <a:t>DVD = 14</a:t>
            </a:r>
          </a:p>
          <a:p>
            <a:pPr algn="l"/>
            <a:endParaRPr lang="en-US" sz="3200" dirty="0">
              <a:latin typeface="Frutiger 57Cn" charset="0"/>
            </a:endParaRPr>
          </a:p>
        </p:txBody>
      </p:sp>
      <p:sp>
        <p:nvSpPr>
          <p:cNvPr id="69635" name="Rectangle 2"/>
          <p:cNvSpPr>
            <a:spLocks noChangeArrowheads="1"/>
          </p:cNvSpPr>
          <p:nvPr/>
        </p:nvSpPr>
        <p:spPr bwMode="auto">
          <a:xfrm>
            <a:off x="0" y="2057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6000" b="1">
                <a:solidFill>
                  <a:schemeClr val="accent1"/>
                </a:solidFill>
                <a:latin typeface="BI Frutiger BoldItalic" charset="0"/>
              </a:rPr>
              <a:t>DAVID DAVID DAVID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Quote from </a:t>
            </a:r>
            <a:r>
              <a:rPr lang="en-US" sz="4400" b="1" dirty="0" err="1" smtClean="0">
                <a:solidFill>
                  <a:schemeClr val="tx2"/>
                </a:solidFill>
                <a:latin typeface="BI Frutiger BoldItalic" charset="0"/>
              </a:rPr>
              <a:t>Papias</a:t>
            </a:r>
            <a:r>
              <a:rPr lang="en-US" sz="4400" b="1" dirty="0" smtClean="0">
                <a:solidFill>
                  <a:schemeClr val="tx2"/>
                </a:solidFill>
                <a:latin typeface="BI Frutiger BoldItalic" charset="0"/>
              </a:rPr>
              <a:t>, ca. A.D. 130</a:t>
            </a:r>
            <a:endParaRPr lang="en-US" sz="4400" b="1" i="1" dirty="0">
              <a:solidFill>
                <a:schemeClr val="tx2"/>
              </a:solidFill>
              <a:latin typeface="BL Frutiger Black" charset="0"/>
            </a:endParaRPr>
          </a:p>
        </p:txBody>
      </p:sp>
      <p:sp>
        <p:nvSpPr>
          <p:cNvPr id="67586" name="Text Box 3"/>
          <p:cNvSpPr txBox="1">
            <a:spLocks noChangeArrowheads="1"/>
          </p:cNvSpPr>
          <p:nvPr/>
        </p:nvSpPr>
        <p:spPr bwMode="auto">
          <a:xfrm>
            <a:off x="762000" y="1349375"/>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“Matthew </a:t>
            </a:r>
            <a:r>
              <a:rPr lang="en-US" sz="3200" dirty="0">
                <a:latin typeface="Frutiger 57Cn"/>
                <a:cs typeface="Frutiger 57Cn"/>
              </a:rPr>
              <a:t>collected the oracles [</a:t>
            </a:r>
            <a:r>
              <a:rPr lang="en-US" sz="3200" i="1" dirty="0">
                <a:latin typeface="Frutiger 57Cn"/>
                <a:cs typeface="Frutiger 57Cn"/>
              </a:rPr>
              <a:t>logia, </a:t>
            </a:r>
            <a:r>
              <a:rPr lang="en-US" sz="3200" dirty="0">
                <a:latin typeface="Frutiger 57Cn"/>
                <a:cs typeface="Frutiger 57Cn"/>
              </a:rPr>
              <a:t>meaning words or sayings] in the Hebrew language [literally </a:t>
            </a:r>
            <a:r>
              <a:rPr lang="en-US" sz="3200" i="1" dirty="0">
                <a:latin typeface="Frutiger 57Cn"/>
                <a:cs typeface="Frutiger 57Cn"/>
              </a:rPr>
              <a:t>tongue </a:t>
            </a:r>
            <a:r>
              <a:rPr lang="en-US" sz="3200" dirty="0">
                <a:latin typeface="Frutiger 57Cn"/>
                <a:cs typeface="Frutiger 57Cn"/>
              </a:rPr>
              <a:t>or </a:t>
            </a:r>
            <a:r>
              <a:rPr lang="en-US" sz="3200" i="1" dirty="0">
                <a:latin typeface="Frutiger 57Cn"/>
                <a:cs typeface="Frutiger 57Cn"/>
              </a:rPr>
              <a:t>dialect</a:t>
            </a:r>
            <a:r>
              <a:rPr lang="en-US" sz="3200" dirty="0">
                <a:latin typeface="Frutiger 57Cn"/>
                <a:cs typeface="Frutiger 57Cn"/>
              </a:rPr>
              <a:t>], and each interpreted them as best he </a:t>
            </a:r>
            <a:r>
              <a:rPr lang="en-US" sz="3200" dirty="0" smtClean="0">
                <a:latin typeface="Frutiger 57Cn"/>
                <a:cs typeface="Frutiger 57Cn"/>
              </a:rPr>
              <a:t>could.”</a:t>
            </a:r>
            <a:endParaRPr lang="en-US" sz="3200" dirty="0">
              <a:latin typeface="Frutiger 57Cn"/>
              <a:cs typeface="Frutiger 57Cn"/>
            </a:endParaRPr>
          </a:p>
        </p:txBody>
      </p:sp>
    </p:spTree>
    <p:extLst>
      <p:ext uri="{BB962C8B-B14F-4D97-AF65-F5344CB8AC3E}">
        <p14:creationId xmlns:p14="http://schemas.microsoft.com/office/powerpoint/2010/main" val="42297436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Purpose of Matthew’s Gospel</a:t>
            </a:r>
            <a:endParaRPr lang="en-US" sz="4400" b="1" i="1" dirty="0">
              <a:solidFill>
                <a:schemeClr val="tx2"/>
              </a:solidFill>
              <a:latin typeface="BL Frutiger Black" charset="0"/>
            </a:endParaRPr>
          </a:p>
        </p:txBody>
      </p:sp>
      <p:sp>
        <p:nvSpPr>
          <p:cNvPr id="34818" name="Text Box 3"/>
          <p:cNvSpPr txBox="1">
            <a:spLocks noChangeArrowheads="1"/>
          </p:cNvSpPr>
          <p:nvPr/>
        </p:nvSpPr>
        <p:spPr bwMode="auto">
          <a:xfrm>
            <a:off x="762000" y="1349375"/>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The Jews at that time expected a Messiah. Matthew’s main purpose in writing his Gospel is to prove to Jewish readers that Jesus is their promised Messiah. He does this primarily by showing how Jesus in His life and ministry fulfilled the Scriptures pointing to the Messiah. Matthew also emphasizes Jesus being a descendant of King David, as the Messiah was to be.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Matthew 9:9</a:t>
            </a:r>
            <a:endParaRPr lang="en-US" sz="4400" b="1" i="1" dirty="0">
              <a:solidFill>
                <a:schemeClr val="tx2"/>
              </a:solidFill>
              <a:latin typeface="BL Frutiger Black" charset="0"/>
            </a:endParaRPr>
          </a:p>
        </p:txBody>
      </p:sp>
      <p:sp>
        <p:nvSpPr>
          <p:cNvPr id="67586" name="Text Box 3"/>
          <p:cNvSpPr txBox="1">
            <a:spLocks noChangeArrowheads="1"/>
          </p:cNvSpPr>
          <p:nvPr/>
        </p:nvSpPr>
        <p:spPr bwMode="auto">
          <a:xfrm>
            <a:off x="609600" y="1349375"/>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As </a:t>
            </a:r>
            <a:r>
              <a:rPr lang="en-US" sz="3200" dirty="0">
                <a:latin typeface="Frutiger 57Cn"/>
                <a:cs typeface="Frutiger 57Cn"/>
              </a:rPr>
              <a:t>Jesus passed on from there, He saw a man named Matthew sitting at the tax office. And He said to him, “Follow Me.” So he arose and followed Him.</a:t>
            </a:r>
          </a:p>
        </p:txBody>
      </p:sp>
    </p:spTree>
    <p:extLst>
      <p:ext uri="{BB962C8B-B14F-4D97-AF65-F5344CB8AC3E}">
        <p14:creationId xmlns:p14="http://schemas.microsoft.com/office/powerpoint/2010/main" val="35798777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30-pieces-of-sil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35414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002-cleansing-temp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50294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Capernaum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33" y="609600"/>
            <a:ext cx="9153897" cy="5638800"/>
          </a:xfrm>
          <a:prstGeom prst="rect">
            <a:avLst/>
          </a:prstGeom>
        </p:spPr>
      </p:pic>
    </p:spTree>
    <p:extLst>
      <p:ext uri="{BB962C8B-B14F-4D97-AF65-F5344CB8AC3E}">
        <p14:creationId xmlns:p14="http://schemas.microsoft.com/office/powerpoint/2010/main" val="16060351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Middle-East-day with via ma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0"/>
            <a:ext cx="11582400" cy="11582400"/>
          </a:xfrm>
          <a:prstGeom prst="rect">
            <a:avLst/>
          </a:prstGeom>
        </p:spPr>
      </p:pic>
    </p:spTree>
    <p:extLst>
      <p:ext uri="{BB962C8B-B14F-4D97-AF65-F5344CB8AC3E}">
        <p14:creationId xmlns:p14="http://schemas.microsoft.com/office/powerpoint/2010/main" val="1561592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he-bible-matthe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0"/>
            <a:ext cx="14635976" cy="6858000"/>
          </a:xfrm>
          <a:prstGeom prst="rect">
            <a:avLst/>
          </a:prstGeom>
        </p:spPr>
      </p:pic>
    </p:spTree>
    <p:extLst>
      <p:ext uri="{BB962C8B-B14F-4D97-AF65-F5344CB8AC3E}">
        <p14:creationId xmlns:p14="http://schemas.microsoft.com/office/powerpoint/2010/main" val="18959524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Luke 8:1-3</a:t>
            </a:r>
            <a:endParaRPr lang="en-US" sz="4400" b="1" i="1" dirty="0">
              <a:solidFill>
                <a:schemeClr val="tx2"/>
              </a:solidFill>
              <a:latin typeface="BL Frutiger Black" charset="0"/>
            </a:endParaRPr>
          </a:p>
        </p:txBody>
      </p:sp>
      <p:sp>
        <p:nvSpPr>
          <p:cNvPr id="67586" name="Text Box 3"/>
          <p:cNvSpPr txBox="1">
            <a:spLocks noChangeArrowheads="1"/>
          </p:cNvSpPr>
          <p:nvPr/>
        </p:nvSpPr>
        <p:spPr bwMode="auto">
          <a:xfrm>
            <a:off x="762000" y="1349375"/>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a:t>
            </a:r>
            <a:r>
              <a:rPr lang="en-US" sz="3200" dirty="0" smtClean="0">
                <a:latin typeface="Frutiger 57Cn"/>
                <a:cs typeface="Frutiger 57Cn"/>
              </a:rPr>
              <a:t> . </a:t>
            </a:r>
            <a:r>
              <a:rPr lang="en-US" sz="3200" dirty="0">
                <a:latin typeface="Frutiger 57Cn"/>
                <a:cs typeface="Frutiger 57Cn"/>
              </a:rPr>
              <a:t>. . He [Jesus] went through every city and village, preaching and bringing the glad tidings of the kingdom of God. And the twelve were with Him,</a:t>
            </a:r>
            <a:br>
              <a:rPr lang="en-US" sz="3200" dirty="0">
                <a:latin typeface="Frutiger 57Cn"/>
                <a:cs typeface="Frutiger 57Cn"/>
              </a:rPr>
            </a:br>
            <a:r>
              <a:rPr lang="en-US" sz="3200" dirty="0">
                <a:latin typeface="Frutiger 57Cn"/>
                <a:cs typeface="Frutiger 57Cn"/>
              </a:rPr>
              <a:t>2 </a:t>
            </a:r>
            <a:r>
              <a:rPr lang="en-US" sz="3200" dirty="0" smtClean="0">
                <a:latin typeface="Frutiger 57Cn"/>
                <a:cs typeface="Frutiger 57Cn"/>
              </a:rPr>
              <a:t> and </a:t>
            </a:r>
            <a:r>
              <a:rPr lang="en-US" sz="3200" dirty="0">
                <a:latin typeface="Frutiger 57Cn"/>
                <a:cs typeface="Frutiger 57Cn"/>
              </a:rPr>
              <a:t>certain women who had been healed of evil spirits and infirmities—Mary called Magdalene, out of whom had come seven demons,</a:t>
            </a:r>
            <a:br>
              <a:rPr lang="en-US" sz="3200" dirty="0">
                <a:latin typeface="Frutiger 57Cn"/>
                <a:cs typeface="Frutiger 57Cn"/>
              </a:rPr>
            </a:br>
            <a:r>
              <a:rPr lang="en-US" sz="3200" dirty="0">
                <a:latin typeface="Frutiger 57Cn"/>
                <a:cs typeface="Frutiger 57Cn"/>
              </a:rPr>
              <a:t>3 </a:t>
            </a:r>
            <a:r>
              <a:rPr lang="en-US" sz="3200" dirty="0" smtClean="0">
                <a:latin typeface="Frutiger 57Cn"/>
                <a:cs typeface="Frutiger 57Cn"/>
              </a:rPr>
              <a:t> and </a:t>
            </a:r>
            <a:r>
              <a:rPr lang="en-US" sz="3200" i="1" dirty="0">
                <a:latin typeface="Frutiger 57Cn"/>
                <a:cs typeface="Frutiger 57Cn"/>
              </a:rPr>
              <a:t>Joanna the wife of </a:t>
            </a:r>
            <a:r>
              <a:rPr lang="en-US" sz="3200" i="1" dirty="0" err="1">
                <a:latin typeface="Frutiger 57Cn"/>
                <a:cs typeface="Frutiger 57Cn"/>
              </a:rPr>
              <a:t>Chuza</a:t>
            </a:r>
            <a:r>
              <a:rPr lang="en-US" sz="3200" i="1" dirty="0">
                <a:latin typeface="Frutiger 57Cn"/>
                <a:cs typeface="Frutiger 57Cn"/>
              </a:rPr>
              <a:t>, Herod’s steward,</a:t>
            </a:r>
            <a:r>
              <a:rPr lang="en-US" sz="3200" dirty="0">
                <a:latin typeface="Frutiger 57Cn"/>
                <a:cs typeface="Frutiger 57Cn"/>
              </a:rPr>
              <a:t> and Susanna, and many others who provided for Him from their substance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9201574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How tax collectors were viewed</a:t>
            </a:r>
            <a:endParaRPr lang="en-US" sz="4400" b="1" i="1" dirty="0">
              <a:solidFill>
                <a:schemeClr val="tx2"/>
              </a:solidFill>
              <a:latin typeface="BL Frutiger Black" charset="0"/>
            </a:endParaRPr>
          </a:p>
        </p:txBody>
      </p:sp>
      <p:sp>
        <p:nvSpPr>
          <p:cNvPr id="67586" name="Text Box 3"/>
          <p:cNvSpPr txBox="1">
            <a:spLocks noChangeArrowheads="1"/>
          </p:cNvSpPr>
          <p:nvPr/>
        </p:nvSpPr>
        <p:spPr bwMode="auto">
          <a:xfrm>
            <a:off x="762000" y="1349375"/>
            <a:ext cx="82296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Matthew 9:10-11: “tax collectors and sinners”</a:t>
            </a:r>
          </a:p>
          <a:p>
            <a:pPr algn="l"/>
            <a:endParaRPr lang="en-US" sz="1000" dirty="0" smtClean="0">
              <a:latin typeface="Frutiger 57Cn"/>
              <a:cs typeface="Frutiger 57Cn"/>
            </a:endParaRPr>
          </a:p>
          <a:p>
            <a:pPr algn="l"/>
            <a:r>
              <a:rPr lang="en-US" sz="3200" dirty="0" smtClean="0">
                <a:latin typeface="Frutiger 57Cn"/>
                <a:cs typeface="Frutiger 57Cn"/>
              </a:rPr>
              <a:t>Matthew </a:t>
            </a:r>
            <a:r>
              <a:rPr lang="en-US" sz="3200" dirty="0">
                <a:latin typeface="Frutiger 57Cn"/>
                <a:cs typeface="Frutiger 57Cn"/>
              </a:rPr>
              <a:t>11:19: “a glutton and a winebibber,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 </a:t>
            </a:r>
            <a:r>
              <a:rPr lang="en-US" sz="3200" dirty="0">
                <a:latin typeface="Frutiger 57Cn"/>
                <a:cs typeface="Frutiger 57Cn"/>
              </a:rPr>
              <a:t>friend of tax collectors and sinners”</a:t>
            </a:r>
          </a:p>
          <a:p>
            <a:pPr algn="l"/>
            <a:endParaRPr lang="en-US" sz="1000" dirty="0" smtClean="0">
              <a:latin typeface="Frutiger 57Cn"/>
              <a:cs typeface="Frutiger 57Cn"/>
            </a:endParaRPr>
          </a:p>
          <a:p>
            <a:pPr algn="l"/>
            <a:r>
              <a:rPr lang="en-US" sz="3200" dirty="0" smtClean="0">
                <a:latin typeface="Frutiger 57Cn"/>
                <a:cs typeface="Frutiger 57Cn"/>
              </a:rPr>
              <a:t>Matthew </a:t>
            </a:r>
            <a:r>
              <a:rPr lang="en-US" sz="3200" dirty="0">
                <a:latin typeface="Frutiger 57Cn"/>
                <a:cs typeface="Frutiger 57Cn"/>
              </a:rPr>
              <a:t>18:17: “a heathen and a tax collector”</a:t>
            </a:r>
          </a:p>
          <a:p>
            <a:pPr algn="l"/>
            <a:endParaRPr lang="en-US" sz="1000" dirty="0" smtClean="0">
              <a:latin typeface="Frutiger 57Cn"/>
              <a:cs typeface="Frutiger 57Cn"/>
            </a:endParaRPr>
          </a:p>
          <a:p>
            <a:pPr algn="l"/>
            <a:r>
              <a:rPr lang="en-US" sz="3200" dirty="0" smtClean="0">
                <a:latin typeface="Frutiger 57Cn"/>
                <a:cs typeface="Frutiger 57Cn"/>
              </a:rPr>
              <a:t>Matthew </a:t>
            </a:r>
            <a:r>
              <a:rPr lang="en-US" sz="3200" dirty="0">
                <a:latin typeface="Frutiger 57Cn"/>
                <a:cs typeface="Frutiger 57Cn"/>
              </a:rPr>
              <a:t>21:31-32: “tax collectors and harlots</a:t>
            </a:r>
            <a:r>
              <a:rPr lang="en-US" sz="3200" dirty="0" smtClean="0">
                <a:latin typeface="Frutiger 57Cn"/>
                <a:cs typeface="Frutiger 57Cn"/>
              </a:rPr>
              <a:t>”</a:t>
            </a:r>
            <a:endParaRPr lang="en-US" sz="3200" dirty="0">
              <a:latin typeface="Frutiger 57Cn"/>
              <a:cs typeface="Frutiger 57Cn"/>
            </a:endParaRPr>
          </a:p>
          <a:p>
            <a:pPr algn="l"/>
            <a:endParaRPr lang="en-US" sz="1000" dirty="0" smtClean="0">
              <a:latin typeface="Frutiger 57Cn"/>
              <a:cs typeface="Frutiger 57Cn"/>
            </a:endParaRPr>
          </a:p>
          <a:p>
            <a:pPr algn="l"/>
            <a:r>
              <a:rPr lang="en-US" sz="3200" dirty="0" smtClean="0">
                <a:latin typeface="Frutiger 57Cn"/>
                <a:cs typeface="Frutiger 57Cn"/>
              </a:rPr>
              <a:t>Luke </a:t>
            </a:r>
            <a:r>
              <a:rPr lang="en-US" sz="3200" dirty="0">
                <a:latin typeface="Frutiger 57Cn"/>
                <a:cs typeface="Frutiger 57Cn"/>
              </a:rPr>
              <a:t>18:11: “I thank You that I am not like other men—</a:t>
            </a:r>
            <a:r>
              <a:rPr lang="en-US" sz="3200" dirty="0" err="1">
                <a:latin typeface="Frutiger 57Cn"/>
                <a:cs typeface="Frutiger 57Cn"/>
              </a:rPr>
              <a:t>extortioners</a:t>
            </a:r>
            <a:r>
              <a:rPr lang="en-US" sz="3200" dirty="0">
                <a:latin typeface="Frutiger 57Cn"/>
                <a:cs typeface="Frutiger 57Cn"/>
              </a:rPr>
              <a:t>, unjust, adulterers, or even as this tax collector”</a:t>
            </a:r>
          </a:p>
        </p:txBody>
      </p:sp>
    </p:spTree>
    <p:extLst>
      <p:ext uri="{BB962C8B-B14F-4D97-AF65-F5344CB8AC3E}">
        <p14:creationId xmlns:p14="http://schemas.microsoft.com/office/powerpoint/2010/main" val="23619358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maxresdefaul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0"/>
            <a:ext cx="12192000" cy="6858000"/>
          </a:xfrm>
          <a:prstGeom prst="rect">
            <a:avLst/>
          </a:prstGeom>
        </p:spPr>
      </p:pic>
    </p:spTree>
    <p:extLst>
      <p:ext uri="{BB962C8B-B14F-4D97-AF65-F5344CB8AC3E}">
        <p14:creationId xmlns:p14="http://schemas.microsoft.com/office/powerpoint/2010/main" val="36337129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Mark 2:13-17</a:t>
            </a:r>
            <a:endParaRPr lang="en-US" sz="4400" b="1" i="1" dirty="0">
              <a:solidFill>
                <a:schemeClr val="tx2"/>
              </a:solidFill>
              <a:latin typeface="BL Frutiger Black" charset="0"/>
            </a:endParaRPr>
          </a:p>
        </p:txBody>
      </p:sp>
      <p:sp>
        <p:nvSpPr>
          <p:cNvPr id="67586" name="Text Box 3"/>
          <p:cNvSpPr txBox="1">
            <a:spLocks noChangeArrowheads="1"/>
          </p:cNvSpPr>
          <p:nvPr/>
        </p:nvSpPr>
        <p:spPr bwMode="auto">
          <a:xfrm>
            <a:off x="762000" y="1349375"/>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13  Then </a:t>
            </a:r>
            <a:r>
              <a:rPr lang="en-US" sz="3200" dirty="0">
                <a:latin typeface="Frutiger 57Cn"/>
                <a:cs typeface="Frutiger 57Cn"/>
              </a:rPr>
              <a:t>He went out again by the sea; and all </a:t>
            </a:r>
            <a:r>
              <a:rPr lang="en-US" sz="3200" dirty="0" smtClean="0">
                <a:latin typeface="Frutiger 57Cn"/>
                <a:cs typeface="Frutiger 57Cn"/>
              </a:rPr>
              <a:t>the multitude </a:t>
            </a:r>
            <a:r>
              <a:rPr lang="en-US" sz="3200" dirty="0">
                <a:latin typeface="Frutiger 57Cn"/>
                <a:cs typeface="Frutiger 57Cn"/>
              </a:rPr>
              <a:t>came to Him, and He taught them.</a:t>
            </a:r>
          </a:p>
          <a:p>
            <a:pPr algn="l"/>
            <a:r>
              <a:rPr lang="en-US" sz="3200" dirty="0" smtClean="0">
                <a:latin typeface="Frutiger 57Cn"/>
                <a:cs typeface="Frutiger 57Cn"/>
              </a:rPr>
              <a:t>14  </a:t>
            </a:r>
            <a:r>
              <a:rPr lang="en-US" sz="3200" dirty="0">
                <a:latin typeface="Frutiger 57Cn"/>
                <a:cs typeface="Frutiger 57Cn"/>
              </a:rPr>
              <a:t>As He passed by, He saw Levi the son of </a:t>
            </a:r>
            <a:r>
              <a:rPr lang="en-US" sz="3200" dirty="0" err="1">
                <a:latin typeface="Frutiger 57Cn"/>
                <a:cs typeface="Frutiger 57Cn"/>
              </a:rPr>
              <a:t>Alphaeus</a:t>
            </a:r>
            <a:r>
              <a:rPr lang="en-US" sz="3200" dirty="0">
                <a:latin typeface="Frutiger 57Cn"/>
                <a:cs typeface="Frutiger 57Cn"/>
              </a:rPr>
              <a:t> sitting at the tax office. And He said to him, “Follow Me.” So he arose and followed Him.</a:t>
            </a:r>
          </a:p>
        </p:txBody>
      </p:sp>
      <p:sp>
        <p:nvSpPr>
          <p:cNvPr id="4" name="Rectangle 2"/>
          <p:cNvSpPr>
            <a:spLocks noChangeArrowheads="1"/>
          </p:cNvSpPr>
          <p:nvPr/>
        </p:nvSpPr>
        <p:spPr bwMode="auto">
          <a:xfrm>
            <a:off x="0" y="394468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dirty="0">
              <a:solidFill>
                <a:schemeClr val="tx2"/>
              </a:solidFill>
              <a:latin typeface="BL Frutiger Black" charset="0"/>
            </a:endParaRPr>
          </a:p>
        </p:txBody>
      </p:sp>
    </p:spTree>
    <p:extLst>
      <p:ext uri="{BB962C8B-B14F-4D97-AF65-F5344CB8AC3E}">
        <p14:creationId xmlns:p14="http://schemas.microsoft.com/office/powerpoint/2010/main" val="2745784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Structure of Matthew’s Gospel</a:t>
            </a:r>
            <a:endParaRPr lang="en-US" sz="4400" b="1" i="1" dirty="0">
              <a:solidFill>
                <a:schemeClr val="tx2"/>
              </a:solidFill>
              <a:latin typeface="BL Frutiger Black" charset="0"/>
            </a:endParaRPr>
          </a:p>
        </p:txBody>
      </p:sp>
      <p:sp>
        <p:nvSpPr>
          <p:cNvPr id="34818" name="Text Box 3"/>
          <p:cNvSpPr txBox="1">
            <a:spLocks noChangeArrowheads="1"/>
          </p:cNvSpPr>
          <p:nvPr/>
        </p:nvSpPr>
        <p:spPr bwMode="auto">
          <a:xfrm>
            <a:off x="762000" y="1349375"/>
            <a:ext cx="8229600" cy="543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smtClean="0">
                <a:latin typeface="Frutiger 57Cn"/>
                <a:cs typeface="Frutiger 57Cn"/>
              </a:rPr>
              <a:t>Organized around five </a:t>
            </a:r>
            <a:r>
              <a:rPr lang="en-US" sz="3200" dirty="0">
                <a:latin typeface="Frutiger 57Cn"/>
                <a:cs typeface="Frutiger 57Cn"/>
              </a:rPr>
              <a:t>great discourses: </a:t>
            </a:r>
          </a:p>
          <a:p>
            <a:r>
              <a:rPr lang="en-US" sz="1000" dirty="0">
                <a:latin typeface="Frutiger 57Cn"/>
                <a:cs typeface="Frutiger 57Cn"/>
              </a:rPr>
              <a:t> </a:t>
            </a:r>
          </a:p>
          <a:p>
            <a:pPr algn="l"/>
            <a:r>
              <a:rPr lang="en-US" sz="3200" dirty="0">
                <a:latin typeface="Frutiger 57Cn"/>
                <a:cs typeface="Frutiger 57Cn"/>
              </a:rPr>
              <a:t>• The sermon on the mount in chapters 5-7.</a:t>
            </a:r>
          </a:p>
          <a:p>
            <a:pPr algn="l"/>
            <a:r>
              <a:rPr lang="en-US" sz="1000" dirty="0">
                <a:latin typeface="Frutiger 57Cn"/>
                <a:cs typeface="Frutiger 57Cn"/>
              </a:rPr>
              <a:t> </a:t>
            </a:r>
          </a:p>
          <a:p>
            <a:pPr algn="l"/>
            <a:r>
              <a:rPr lang="en-US" sz="3200" dirty="0">
                <a:latin typeface="Frutiger 57Cn"/>
                <a:cs typeface="Frutiger 57Cn"/>
              </a:rPr>
              <a:t>• The commission to the 12 disciples in chapter 10. </a:t>
            </a:r>
          </a:p>
          <a:p>
            <a:pPr algn="l"/>
            <a:endParaRPr lang="en-US" sz="1000" dirty="0" smtClean="0">
              <a:latin typeface="Frutiger 57Cn"/>
              <a:cs typeface="Frutiger 57Cn"/>
            </a:endParaRPr>
          </a:p>
          <a:p>
            <a:pPr algn="l"/>
            <a:r>
              <a:rPr lang="en-US" sz="3200" dirty="0" smtClean="0">
                <a:latin typeface="Frutiger 57Cn"/>
                <a:cs typeface="Frutiger 57Cn"/>
              </a:rPr>
              <a:t>• </a:t>
            </a:r>
            <a:r>
              <a:rPr lang="en-US" sz="3200" dirty="0">
                <a:latin typeface="Frutiger 57Cn"/>
                <a:cs typeface="Frutiger 57Cn"/>
              </a:rPr>
              <a:t>The parables of the Kingdom in chapter 13. </a:t>
            </a:r>
          </a:p>
          <a:p>
            <a:pPr algn="l"/>
            <a:r>
              <a:rPr lang="en-US" sz="1000" dirty="0">
                <a:latin typeface="Frutiger 57Cn"/>
                <a:cs typeface="Frutiger 57Cn"/>
              </a:rPr>
              <a:t> </a:t>
            </a:r>
          </a:p>
          <a:p>
            <a:pPr algn="l"/>
            <a:r>
              <a:rPr lang="en-US" sz="3200" dirty="0">
                <a:latin typeface="Frutiger 57Cn"/>
                <a:cs typeface="Frutiger 57Cn"/>
              </a:rPr>
              <a:t>• The necessity for humility and forgiveness in chapter 18. </a:t>
            </a:r>
          </a:p>
          <a:p>
            <a:pPr algn="l"/>
            <a:r>
              <a:rPr lang="en-US" sz="1000" dirty="0">
                <a:latin typeface="Frutiger 57Cn"/>
                <a:cs typeface="Frutiger 57Cn"/>
              </a:rPr>
              <a:t> </a:t>
            </a:r>
          </a:p>
          <a:p>
            <a:pPr algn="l"/>
            <a:r>
              <a:rPr lang="en-US" sz="3200" dirty="0">
                <a:latin typeface="Frutiger 57Cn"/>
                <a:cs typeface="Frutiger 57Cn"/>
              </a:rPr>
              <a:t>• The Olivet Prophecy in chapters 24-25. </a:t>
            </a:r>
          </a:p>
          <a:p>
            <a:pPr algn="l"/>
            <a:r>
              <a:rPr lang="en-US" sz="900" dirty="0">
                <a:latin typeface="Frutiger 57Cn"/>
                <a:cs typeface="Frutiger 57Cn"/>
              </a:rPr>
              <a:t> </a:t>
            </a:r>
            <a:endParaRPr lang="en-US" sz="900" dirty="0" smtClean="0">
              <a:latin typeface="Frutiger 57Cn"/>
              <a:cs typeface="Frutiger 57Cn"/>
            </a:endParaRPr>
          </a:p>
          <a:p>
            <a:pPr algn="l"/>
            <a:r>
              <a:rPr lang="en-US" sz="3200" dirty="0" smtClean="0">
                <a:latin typeface="Frutiger 57Cn"/>
                <a:cs typeface="Frutiger 57Cn"/>
              </a:rPr>
              <a:t>Matthew ends each discourse with “When Jesus had finished saying these </a:t>
            </a:r>
            <a:r>
              <a:rPr lang="en-US" sz="3200" dirty="0">
                <a:latin typeface="Frutiger 57Cn"/>
                <a:cs typeface="Frutiger 57Cn"/>
              </a:rPr>
              <a:t>things,” or similar </a:t>
            </a:r>
            <a:r>
              <a:rPr lang="en-US" sz="3200" dirty="0" smtClean="0">
                <a:latin typeface="Frutiger 57Cn"/>
                <a:cs typeface="Frutiger 57Cn"/>
              </a:rPr>
              <a:t>words. </a:t>
            </a:r>
            <a:r>
              <a:rPr lang="en-US" sz="3200" dirty="0">
                <a:latin typeface="Frutiger 57Cn"/>
                <a:cs typeface="Frutiger 57Cn"/>
              </a:rPr>
              <a:t> </a:t>
            </a:r>
          </a:p>
        </p:txBody>
      </p:sp>
    </p:spTree>
    <p:extLst>
      <p:ext uri="{BB962C8B-B14F-4D97-AF65-F5344CB8AC3E}">
        <p14:creationId xmlns:p14="http://schemas.microsoft.com/office/powerpoint/2010/main" val="22195982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Luke 5:28-29</a:t>
            </a:r>
            <a:endParaRPr lang="en-US" sz="4400" b="1" i="1" dirty="0">
              <a:solidFill>
                <a:schemeClr val="tx2"/>
              </a:solidFill>
              <a:latin typeface="BL Frutiger Black" charset="0"/>
            </a:endParaRPr>
          </a:p>
        </p:txBody>
      </p:sp>
      <p:sp>
        <p:nvSpPr>
          <p:cNvPr id="67586" name="Text Box 3"/>
          <p:cNvSpPr txBox="1">
            <a:spLocks noChangeArrowheads="1"/>
          </p:cNvSpPr>
          <p:nvPr/>
        </p:nvSpPr>
        <p:spPr bwMode="auto">
          <a:xfrm>
            <a:off x="762000" y="1349375"/>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28  </a:t>
            </a:r>
            <a:r>
              <a:rPr lang="en-US" sz="3200" i="1" dirty="0" smtClean="0">
                <a:latin typeface="Frutiger 57Cn"/>
                <a:cs typeface="Frutiger 57Cn"/>
              </a:rPr>
              <a:t>So he left all, </a:t>
            </a:r>
            <a:r>
              <a:rPr lang="en-US" sz="3200" dirty="0" smtClean="0">
                <a:latin typeface="Frutiger 57Cn"/>
                <a:cs typeface="Frutiger 57Cn"/>
              </a:rPr>
              <a:t>rose up, and followed Him.</a:t>
            </a:r>
          </a:p>
          <a:p>
            <a:pPr algn="l"/>
            <a:r>
              <a:rPr lang="en-US" sz="3200" dirty="0" smtClean="0">
                <a:latin typeface="Frutiger 57Cn"/>
                <a:cs typeface="Frutiger 57Cn"/>
              </a:rPr>
              <a:t>29  Then Levi gave Him a great feast in his own house. And there were a great number of tax collectors and others who sat down with them.</a:t>
            </a:r>
            <a:endParaRPr lang="en-US" sz="3200" dirty="0">
              <a:latin typeface="Frutiger 57Cn"/>
              <a:cs typeface="Frutiger 57Cn"/>
            </a:endParaRPr>
          </a:p>
        </p:txBody>
      </p:sp>
      <p:sp>
        <p:nvSpPr>
          <p:cNvPr id="4" name="Rectangle 2"/>
          <p:cNvSpPr>
            <a:spLocks noChangeArrowheads="1"/>
          </p:cNvSpPr>
          <p:nvPr/>
        </p:nvSpPr>
        <p:spPr bwMode="auto">
          <a:xfrm>
            <a:off x="0" y="3581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dirty="0">
              <a:solidFill>
                <a:schemeClr val="tx2"/>
              </a:solidFill>
              <a:latin typeface="BL Frutiger Black" charset="0"/>
            </a:endParaRPr>
          </a:p>
        </p:txBody>
      </p:sp>
    </p:spTree>
    <p:extLst>
      <p:ext uri="{BB962C8B-B14F-4D97-AF65-F5344CB8AC3E}">
        <p14:creationId xmlns:p14="http://schemas.microsoft.com/office/powerpoint/2010/main" val="2669550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Luke 5:28-29</a:t>
            </a:r>
            <a:endParaRPr lang="en-US" sz="4400" b="1" i="1" dirty="0">
              <a:solidFill>
                <a:schemeClr val="tx2"/>
              </a:solidFill>
              <a:latin typeface="BL Frutiger Black" charset="0"/>
            </a:endParaRPr>
          </a:p>
        </p:txBody>
      </p:sp>
      <p:sp>
        <p:nvSpPr>
          <p:cNvPr id="67586" name="Text Box 3"/>
          <p:cNvSpPr txBox="1">
            <a:spLocks noChangeArrowheads="1"/>
          </p:cNvSpPr>
          <p:nvPr/>
        </p:nvSpPr>
        <p:spPr bwMode="auto">
          <a:xfrm>
            <a:off x="762000" y="1349375"/>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28  </a:t>
            </a:r>
            <a:r>
              <a:rPr lang="en-US" sz="3200" i="1" dirty="0" smtClean="0">
                <a:latin typeface="Frutiger 57Cn"/>
                <a:cs typeface="Frutiger 57Cn"/>
              </a:rPr>
              <a:t>So he left all, </a:t>
            </a:r>
            <a:r>
              <a:rPr lang="en-US" sz="3200" dirty="0" smtClean="0">
                <a:latin typeface="Frutiger 57Cn"/>
                <a:cs typeface="Frutiger 57Cn"/>
              </a:rPr>
              <a:t>rose up, and followed Him.</a:t>
            </a:r>
          </a:p>
          <a:p>
            <a:pPr algn="l"/>
            <a:r>
              <a:rPr lang="en-US" sz="3200" dirty="0" smtClean="0">
                <a:latin typeface="Frutiger 57Cn"/>
                <a:cs typeface="Frutiger 57Cn"/>
              </a:rPr>
              <a:t>29  Then Levi gave Him a great feast in his own house. And there were a great number of tax collectors and others who sat down with them.</a:t>
            </a:r>
            <a:endParaRPr lang="en-US" sz="3200" dirty="0">
              <a:latin typeface="Frutiger 57Cn"/>
              <a:cs typeface="Frutiger 57Cn"/>
            </a:endParaRPr>
          </a:p>
        </p:txBody>
      </p:sp>
      <p:sp>
        <p:nvSpPr>
          <p:cNvPr id="4" name="Rectangle 2"/>
          <p:cNvSpPr>
            <a:spLocks noChangeArrowheads="1"/>
          </p:cNvSpPr>
          <p:nvPr/>
        </p:nvSpPr>
        <p:spPr bwMode="auto">
          <a:xfrm>
            <a:off x="0" y="3581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Matthew 9:10</a:t>
            </a:r>
            <a:endParaRPr lang="en-US" sz="4400" b="1" i="1" dirty="0">
              <a:solidFill>
                <a:schemeClr val="tx2"/>
              </a:solidFill>
              <a:latin typeface="BL Frutiger Black" charset="0"/>
            </a:endParaRPr>
          </a:p>
        </p:txBody>
      </p:sp>
      <p:sp>
        <p:nvSpPr>
          <p:cNvPr id="5" name="Text Box 3"/>
          <p:cNvSpPr txBox="1">
            <a:spLocks noChangeArrowheads="1"/>
          </p:cNvSpPr>
          <p:nvPr/>
        </p:nvSpPr>
        <p:spPr bwMode="auto">
          <a:xfrm>
            <a:off x="762000" y="4549775"/>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10  Now it happened, as Jesus sat at the table in the house, that behold, many tax collectors and sinners came and sat down with Him and His disciples.</a:t>
            </a:r>
          </a:p>
        </p:txBody>
      </p:sp>
    </p:spTree>
    <p:extLst>
      <p:ext uri="{BB962C8B-B14F-4D97-AF65-F5344CB8AC3E}">
        <p14:creationId xmlns:p14="http://schemas.microsoft.com/office/powerpoint/2010/main" val="17370772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Mark 2:13-17</a:t>
            </a:r>
            <a:endParaRPr lang="en-US" sz="4400" b="1" i="1" dirty="0">
              <a:solidFill>
                <a:schemeClr val="tx2"/>
              </a:solidFill>
              <a:latin typeface="BL Frutiger Black" charset="0"/>
            </a:endParaRPr>
          </a:p>
        </p:txBody>
      </p:sp>
      <p:sp>
        <p:nvSpPr>
          <p:cNvPr id="67586" name="Text Box 3"/>
          <p:cNvSpPr txBox="1">
            <a:spLocks noChangeArrowheads="1"/>
          </p:cNvSpPr>
          <p:nvPr/>
        </p:nvSpPr>
        <p:spPr bwMode="auto">
          <a:xfrm>
            <a:off x="762000" y="1349375"/>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Now it happened, as He was dining in Levi’s house, that many tax collectors and sinners also sat together with Jesus and His disciples; for there were many, and they followed Him.</a:t>
            </a:r>
          </a:p>
          <a:p>
            <a:pPr algn="l"/>
            <a:r>
              <a:rPr lang="en-US" sz="3200" dirty="0">
                <a:latin typeface="Frutiger 57Cn"/>
                <a:cs typeface="Frutiger 57Cn"/>
              </a:rPr>
              <a:t>16  And when the scribes and Pharisees saw Him eating with the tax collectors and sinners, they said to His disciples, “How is it that He eats and drinks with tax collectors and sinners?</a:t>
            </a:r>
            <a:r>
              <a:rPr lang="en-US" sz="3200" dirty="0" smtClean="0">
                <a:latin typeface="Frutiger 57Cn"/>
                <a:cs typeface="Frutiger 57Cn"/>
              </a:rPr>
              <a:t>”</a:t>
            </a:r>
            <a:endParaRPr lang="en-US" sz="3200" dirty="0">
              <a:latin typeface="Frutiger 57Cn"/>
              <a:cs typeface="Frutiger 57Cn"/>
            </a:endParaRPr>
          </a:p>
        </p:txBody>
      </p:sp>
      <p:sp>
        <p:nvSpPr>
          <p:cNvPr id="4" name="Rectangle 2"/>
          <p:cNvSpPr>
            <a:spLocks noChangeArrowheads="1"/>
          </p:cNvSpPr>
          <p:nvPr/>
        </p:nvSpPr>
        <p:spPr bwMode="auto">
          <a:xfrm>
            <a:off x="0" y="394468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dirty="0">
              <a:solidFill>
                <a:schemeClr val="tx2"/>
              </a:solidFill>
              <a:latin typeface="BL Frutiger Black" charset="0"/>
            </a:endParaRPr>
          </a:p>
        </p:txBody>
      </p:sp>
    </p:spTree>
    <p:extLst>
      <p:ext uri="{BB962C8B-B14F-4D97-AF65-F5344CB8AC3E}">
        <p14:creationId xmlns:p14="http://schemas.microsoft.com/office/powerpoint/2010/main" val="30578633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Mark 2:13-17</a:t>
            </a:r>
            <a:endParaRPr lang="en-US" sz="4400" b="1" i="1" dirty="0">
              <a:solidFill>
                <a:schemeClr val="tx2"/>
              </a:solidFill>
              <a:latin typeface="BL Frutiger Black" charset="0"/>
            </a:endParaRPr>
          </a:p>
        </p:txBody>
      </p:sp>
      <p:sp>
        <p:nvSpPr>
          <p:cNvPr id="67586" name="Text Box 3"/>
          <p:cNvSpPr txBox="1">
            <a:spLocks noChangeArrowheads="1"/>
          </p:cNvSpPr>
          <p:nvPr/>
        </p:nvSpPr>
        <p:spPr bwMode="auto">
          <a:xfrm>
            <a:off x="762000" y="1349375"/>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17  </a:t>
            </a:r>
            <a:r>
              <a:rPr lang="en-US" sz="3200" dirty="0">
                <a:latin typeface="Frutiger 57Cn"/>
                <a:cs typeface="Frutiger 57Cn"/>
              </a:rPr>
              <a:t>When Jesus heard it, He said to them, “Those who are well have no need of a physician, but those who are sick. I did not come to call the righteous, but sinners, to repentance.”</a:t>
            </a:r>
          </a:p>
        </p:txBody>
      </p:sp>
      <p:sp>
        <p:nvSpPr>
          <p:cNvPr id="4" name="Rectangle 2"/>
          <p:cNvSpPr>
            <a:spLocks noChangeArrowheads="1"/>
          </p:cNvSpPr>
          <p:nvPr/>
        </p:nvSpPr>
        <p:spPr bwMode="auto">
          <a:xfrm>
            <a:off x="0" y="394468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dirty="0">
              <a:solidFill>
                <a:schemeClr val="tx2"/>
              </a:solidFill>
              <a:latin typeface="BL Frutiger Black" charset="0"/>
            </a:endParaRPr>
          </a:p>
        </p:txBody>
      </p:sp>
    </p:spTree>
    <p:extLst>
      <p:ext uri="{BB962C8B-B14F-4D97-AF65-F5344CB8AC3E}">
        <p14:creationId xmlns:p14="http://schemas.microsoft.com/office/powerpoint/2010/main" val="11279424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a:solidFill>
                  <a:schemeClr val="tx2"/>
                </a:solidFill>
                <a:latin typeface="BI Frutiger BoldItalic" charset="0"/>
              </a:rPr>
              <a:t>Matthew </a:t>
            </a:r>
            <a:r>
              <a:rPr lang="en-US" sz="4400" b="1" dirty="0" smtClean="0">
                <a:solidFill>
                  <a:schemeClr val="tx2"/>
                </a:solidFill>
                <a:latin typeface="BI Frutiger BoldItalic" charset="0"/>
              </a:rPr>
              <a:t>9:13</a:t>
            </a:r>
            <a:endParaRPr lang="en-US" sz="4400" b="1" i="1" dirty="0">
              <a:solidFill>
                <a:schemeClr val="tx2"/>
              </a:solidFill>
              <a:latin typeface="BL Frutiger Black" charset="0"/>
            </a:endParaRPr>
          </a:p>
        </p:txBody>
      </p:sp>
      <p:sp>
        <p:nvSpPr>
          <p:cNvPr id="67586" name="Text Box 3"/>
          <p:cNvSpPr txBox="1">
            <a:spLocks noChangeArrowheads="1"/>
          </p:cNvSpPr>
          <p:nvPr/>
        </p:nvSpPr>
        <p:spPr bwMode="auto">
          <a:xfrm>
            <a:off x="762000" y="1349375"/>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13  “But go and learn what this means: ‘I desire mercy and not sacrifice.’ For I did not come to call the righteous, but sinners, to repentance.”</a:t>
            </a:r>
          </a:p>
        </p:txBody>
      </p:sp>
    </p:spTree>
    <p:extLst>
      <p:ext uri="{BB962C8B-B14F-4D97-AF65-F5344CB8AC3E}">
        <p14:creationId xmlns:p14="http://schemas.microsoft.com/office/powerpoint/2010/main" val="28152178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a:solidFill>
                  <a:schemeClr val="tx2"/>
                </a:solidFill>
                <a:latin typeface="BI Frutiger BoldItalic" charset="0"/>
              </a:rPr>
              <a:t>Matthew </a:t>
            </a:r>
            <a:r>
              <a:rPr lang="en-US" sz="4400" b="1" dirty="0" smtClean="0">
                <a:solidFill>
                  <a:schemeClr val="tx2"/>
                </a:solidFill>
                <a:latin typeface="BI Frutiger BoldItalic" charset="0"/>
              </a:rPr>
              <a:t>9:13</a:t>
            </a:r>
            <a:endParaRPr lang="en-US" sz="4400" b="1" i="1" dirty="0">
              <a:solidFill>
                <a:schemeClr val="tx2"/>
              </a:solidFill>
              <a:latin typeface="BL Frutiger Black" charset="0"/>
            </a:endParaRPr>
          </a:p>
        </p:txBody>
      </p:sp>
      <p:sp>
        <p:nvSpPr>
          <p:cNvPr id="67586" name="Text Box 3"/>
          <p:cNvSpPr txBox="1">
            <a:spLocks noChangeArrowheads="1"/>
          </p:cNvSpPr>
          <p:nvPr/>
        </p:nvSpPr>
        <p:spPr bwMode="auto">
          <a:xfrm>
            <a:off x="762000" y="1349375"/>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13  “But go and learn what this means: ‘I desire mercy and not sacrifice.’ For I did not come to call the righteous, but sinners, to repentance.”</a:t>
            </a:r>
          </a:p>
        </p:txBody>
      </p:sp>
      <p:sp>
        <p:nvSpPr>
          <p:cNvPr id="4" name="Rectangle 2"/>
          <p:cNvSpPr>
            <a:spLocks noChangeArrowheads="1"/>
          </p:cNvSpPr>
          <p:nvPr/>
        </p:nvSpPr>
        <p:spPr bwMode="auto">
          <a:xfrm>
            <a:off x="0" y="3024565"/>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Hosea 6:6</a:t>
            </a:r>
            <a:endParaRPr lang="en-US" sz="4400" b="1" i="1" dirty="0">
              <a:solidFill>
                <a:schemeClr val="tx2"/>
              </a:solidFill>
              <a:latin typeface="BL Frutiger Black" charset="0"/>
            </a:endParaRPr>
          </a:p>
        </p:txBody>
      </p:sp>
      <p:sp>
        <p:nvSpPr>
          <p:cNvPr id="5" name="Text Box 3"/>
          <p:cNvSpPr txBox="1">
            <a:spLocks noChangeArrowheads="1"/>
          </p:cNvSpPr>
          <p:nvPr/>
        </p:nvSpPr>
        <p:spPr bwMode="auto">
          <a:xfrm>
            <a:off x="762000" y="3992940"/>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6  For I desire mercy and not sacrifice, </a:t>
            </a:r>
            <a:r>
              <a:rPr lang="en-US" sz="3200" dirty="0" smtClean="0">
                <a:latin typeface="Frutiger 57Cn"/>
                <a:cs typeface="Frutiger 57Cn"/>
              </a:rPr>
              <a:t>and </a:t>
            </a:r>
            <a:r>
              <a:rPr lang="en-US" sz="3200" dirty="0">
                <a:latin typeface="Frutiger 57Cn"/>
                <a:cs typeface="Frutiger 57Cn"/>
              </a:rPr>
              <a:t>the knowledge of God more than burnt offerings.</a:t>
            </a:r>
          </a:p>
        </p:txBody>
      </p:sp>
    </p:spTree>
    <p:extLst>
      <p:ext uri="{BB962C8B-B14F-4D97-AF65-F5344CB8AC3E}">
        <p14:creationId xmlns:p14="http://schemas.microsoft.com/office/powerpoint/2010/main" val="40806865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Some Lessons/Takeaways</a:t>
            </a:r>
            <a:endParaRPr lang="en-US" sz="4400" b="1" i="1" dirty="0">
              <a:solidFill>
                <a:schemeClr val="tx2"/>
              </a:solidFill>
              <a:latin typeface="BL Frutiger Black" charset="0"/>
            </a:endParaRPr>
          </a:p>
        </p:txBody>
      </p:sp>
      <p:sp>
        <p:nvSpPr>
          <p:cNvPr id="34818" name="Text Box 3"/>
          <p:cNvSpPr txBox="1">
            <a:spLocks noChangeArrowheads="1"/>
          </p:cNvSpPr>
          <p:nvPr/>
        </p:nvSpPr>
        <p:spPr bwMode="auto">
          <a:xfrm>
            <a:off x="762000" y="1066800"/>
            <a:ext cx="82296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 God can forgive anything and everything.  </a:t>
            </a:r>
          </a:p>
          <a:p>
            <a:pPr algn="l"/>
            <a:r>
              <a:rPr lang="en-US" sz="1000" dirty="0" smtClean="0">
                <a:latin typeface="Frutiger 57Cn"/>
                <a:cs typeface="Frutiger 57Cn"/>
              </a:rPr>
              <a:t> </a:t>
            </a:r>
          </a:p>
          <a:p>
            <a:pPr algn="l"/>
            <a:r>
              <a:rPr lang="en-US" sz="3200" dirty="0" smtClean="0">
                <a:latin typeface="Frutiger 57Cn"/>
                <a:cs typeface="Frutiger 57Cn"/>
              </a:rPr>
              <a:t>• We need to forgive others. </a:t>
            </a:r>
          </a:p>
          <a:p>
            <a:pPr algn="l"/>
            <a:r>
              <a:rPr lang="en-US" sz="1000" dirty="0" smtClean="0">
                <a:latin typeface="Frutiger 57Cn"/>
                <a:cs typeface="Frutiger 57Cn"/>
              </a:rPr>
              <a:t> </a:t>
            </a:r>
          </a:p>
          <a:p>
            <a:pPr algn="l"/>
            <a:r>
              <a:rPr lang="en-US" sz="3200" dirty="0" smtClean="0">
                <a:latin typeface="Frutiger 57Cn"/>
                <a:cs typeface="Frutiger 57Cn"/>
              </a:rPr>
              <a:t>• People make bad choices.  </a:t>
            </a:r>
          </a:p>
          <a:p>
            <a:pPr algn="l"/>
            <a:r>
              <a:rPr lang="en-US" sz="1000" dirty="0" smtClean="0">
                <a:latin typeface="Frutiger 57Cn"/>
                <a:cs typeface="Frutiger 57Cn"/>
              </a:rPr>
              <a:t> </a:t>
            </a:r>
          </a:p>
          <a:p>
            <a:pPr algn="l"/>
            <a:r>
              <a:rPr lang="en-US" sz="3200" dirty="0" smtClean="0">
                <a:latin typeface="Frutiger 57Cn"/>
                <a:cs typeface="Frutiger 57Cn"/>
              </a:rPr>
              <a:t>• Like Matthew, we are called to “Follow Him.”</a:t>
            </a:r>
            <a:r>
              <a:rPr lang="en-US" sz="3200" dirty="0" smtClean="0">
                <a:effectLst/>
                <a:latin typeface="Frutiger 57Cn"/>
                <a:cs typeface="Frutiger 57Cn"/>
              </a:rPr>
              <a:t> </a:t>
            </a:r>
            <a:endParaRPr lang="en-US" sz="3200" dirty="0" smtClean="0">
              <a:latin typeface="Frutiger 57Cn"/>
              <a:cs typeface="Frutiger 57Cn"/>
            </a:endParaRPr>
          </a:p>
          <a:p>
            <a:pPr algn="l"/>
            <a:r>
              <a:rPr lang="en-US" sz="1000" dirty="0" smtClean="0">
                <a:latin typeface="Frutiger 57Cn"/>
                <a:cs typeface="Frutiger 57Cn"/>
              </a:rPr>
              <a:t> </a:t>
            </a:r>
          </a:p>
          <a:p>
            <a:pPr algn="l"/>
            <a:r>
              <a:rPr lang="en-US" sz="3200" dirty="0" smtClean="0">
                <a:latin typeface="Frutiger 57Cn"/>
                <a:cs typeface="Frutiger 57Cn"/>
              </a:rPr>
              <a:t>• How do we see others? </a:t>
            </a:r>
          </a:p>
          <a:p>
            <a:pPr algn="l"/>
            <a:r>
              <a:rPr lang="en-US" sz="1000" dirty="0" smtClean="0">
                <a:latin typeface="Frutiger 57Cn"/>
                <a:cs typeface="Frutiger 57Cn"/>
              </a:rPr>
              <a:t> </a:t>
            </a:r>
          </a:p>
          <a:p>
            <a:pPr algn="l"/>
            <a:r>
              <a:rPr lang="en-US" sz="3200" dirty="0" smtClean="0">
                <a:latin typeface="Frutiger 57Cn"/>
                <a:cs typeface="Frutiger 57Cn"/>
              </a:rPr>
              <a:t>• Matthew gave up everything—so must we.  </a:t>
            </a:r>
          </a:p>
          <a:p>
            <a:pPr algn="l"/>
            <a:endParaRPr lang="en-US" sz="1000" dirty="0" smtClean="0">
              <a:latin typeface="Frutiger 57Cn"/>
              <a:cs typeface="Frutiger 57Cn"/>
            </a:endParaRPr>
          </a:p>
          <a:p>
            <a:pPr algn="l"/>
            <a:r>
              <a:rPr lang="en-US" sz="3200" dirty="0" smtClean="0">
                <a:latin typeface="Frutiger 57Cn"/>
                <a:cs typeface="Frutiger 57Cn"/>
              </a:rPr>
              <a:t>• God’s plan to rescue us begins with forgiveness. </a:t>
            </a:r>
          </a:p>
          <a:p>
            <a:pPr algn="l"/>
            <a:r>
              <a:rPr lang="en-US" sz="1000" dirty="0" smtClean="0">
                <a:latin typeface="Frutiger 57Cn"/>
                <a:cs typeface="Frutiger 57Cn"/>
              </a:rPr>
              <a:t> </a:t>
            </a:r>
          </a:p>
          <a:p>
            <a:pPr algn="l"/>
            <a:r>
              <a:rPr lang="en-US" sz="3200" dirty="0" smtClean="0">
                <a:latin typeface="Frutiger 57Cn"/>
                <a:cs typeface="Frutiger 57Cn"/>
              </a:rPr>
              <a:t>• God’s plan is centered on Jesus Christ.</a:t>
            </a:r>
            <a:endParaRPr lang="en-US" sz="1000" dirty="0" smtClean="0">
              <a:latin typeface="Frutiger 57Cn"/>
              <a:cs typeface="Frutiger 57Cn"/>
            </a:endParaRPr>
          </a:p>
          <a:p>
            <a:pPr algn="l"/>
            <a:endParaRPr lang="en-US" sz="1000" dirty="0" smtClean="0">
              <a:latin typeface="Frutiger 57Cn"/>
              <a:cs typeface="Frutiger 57Cn"/>
            </a:endParaRPr>
          </a:p>
          <a:p>
            <a:pPr algn="l"/>
            <a:r>
              <a:rPr lang="en-US" sz="3200" dirty="0" smtClean="0">
                <a:latin typeface="Frutiger 57Cn"/>
                <a:cs typeface="Frutiger 57Cn"/>
              </a:rPr>
              <a:t>• </a:t>
            </a:r>
            <a:r>
              <a:rPr lang="en-US" sz="3200" dirty="0">
                <a:latin typeface="Frutiger 57Cn"/>
                <a:cs typeface="Frutiger 57Cn"/>
              </a:rPr>
              <a:t>To be forgiven should bring </a:t>
            </a:r>
            <a:r>
              <a:rPr lang="en-US" sz="3200" dirty="0" smtClean="0">
                <a:latin typeface="Frutiger 57Cn"/>
                <a:cs typeface="Frutiger 57Cn"/>
              </a:rPr>
              <a:t>joy </a:t>
            </a:r>
            <a:r>
              <a:rPr lang="en-US" sz="3200" dirty="0">
                <a:latin typeface="Frutiger 57Cn"/>
                <a:cs typeface="Frutiger 57Cn"/>
              </a:rPr>
              <a:t>and thankfulness</a:t>
            </a:r>
            <a:r>
              <a:rPr lang="en-US" sz="3200" dirty="0" smtClean="0">
                <a:effectLst/>
                <a:latin typeface="Frutiger 57Cn"/>
                <a:cs typeface="Frutiger 57Cn"/>
              </a:rPr>
              <a:t> </a:t>
            </a:r>
            <a:r>
              <a:rPr lang="en-US" sz="3200" dirty="0" smtClean="0">
                <a:latin typeface="Frutiger 57Cn"/>
                <a:cs typeface="Frutiger 57Cn"/>
              </a:rPr>
              <a:t>.</a:t>
            </a:r>
            <a:endParaRPr lang="en-US" sz="1000" dirty="0" smtClean="0">
              <a:latin typeface="Frutiger 57Cn"/>
              <a:cs typeface="Frutiger 57Cn"/>
            </a:endParaRPr>
          </a:p>
          <a:p>
            <a:pPr algn="l"/>
            <a:r>
              <a:rPr lang="en-US" sz="3200" dirty="0" smtClean="0">
                <a:latin typeface="Frutiger 57Cn"/>
                <a:cs typeface="Frutiger 57Cn"/>
              </a:rPr>
              <a:t>  </a:t>
            </a:r>
          </a:p>
        </p:txBody>
      </p:sp>
    </p:spTree>
    <p:extLst>
      <p:ext uri="{BB962C8B-B14F-4D97-AF65-F5344CB8AC3E}">
        <p14:creationId xmlns:p14="http://schemas.microsoft.com/office/powerpoint/2010/main" val="26401068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ctrTitle"/>
          </p:nvPr>
        </p:nvSpPr>
        <p:spPr bwMode="auto">
          <a:xfrm>
            <a:off x="685800" y="22860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pPr>
              <a:defRPr/>
            </a:pPr>
            <a:endParaRPr lang="en-US">
              <a:latin typeface="BL Frutiger Black" charset="0"/>
            </a:endParaRPr>
          </a:p>
        </p:txBody>
      </p:sp>
      <p:sp>
        <p:nvSpPr>
          <p:cNvPr id="291843" name="Rectangle 3"/>
          <p:cNvSpPr>
            <a:spLocks noGrp="1" noChangeArrowheads="1"/>
          </p:cNvSpPr>
          <p:nvPr>
            <p:ph type="subTitle" idx="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pPr>
              <a:defRPr/>
            </a:pPr>
            <a:endParaRPr lang="en-US">
              <a:latin typeface="B Frutiger Bold" charset="0"/>
            </a:endParaRPr>
          </a:p>
        </p:txBody>
      </p:sp>
    </p:spTree>
  </p:cSld>
  <p:clrMapOvr>
    <a:masterClrMapping/>
  </p:clrMapOvr>
  <p:transition xmlns:p14="http://schemas.microsoft.com/office/powerpoint/2010/mai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bwMode="auto">
          <a:xfrm>
            <a:off x="685800" y="6096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pPr>
              <a:defRPr/>
            </a:pPr>
            <a:endParaRPr lang="en-US">
              <a:latin typeface="BL Frutiger Black" charset="0"/>
            </a:endParaRPr>
          </a:p>
        </p:txBody>
      </p:sp>
      <p:sp>
        <p:nvSpPr>
          <p:cNvPr id="292867" name="Rectangle 3"/>
          <p:cNvSpPr>
            <a:spLocks noGrp="1" noChangeArrowheads="1"/>
          </p:cNvSpPr>
          <p:nvPr>
            <p:ph type="body" idx="1"/>
          </p:nvPr>
        </p:nvSpPr>
        <p:spPr bwMode="auto">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pPr>
              <a:defRPr/>
            </a:pPr>
            <a:endParaRPr lang="en-US">
              <a:latin typeface="B Frutiger Bold" charset="0"/>
            </a:endParaRPr>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dirty="0">
              <a:solidFill>
                <a:schemeClr val="tx2"/>
              </a:solidFill>
              <a:latin typeface="BL Frutiger Black" charset="0"/>
            </a:endParaRPr>
          </a:p>
        </p:txBody>
      </p:sp>
      <p:sp>
        <p:nvSpPr>
          <p:cNvPr id="34818" name="Text Box 3"/>
          <p:cNvSpPr txBox="1">
            <a:spLocks noChangeArrowheads="1"/>
          </p:cNvSpPr>
          <p:nvPr/>
        </p:nvSpPr>
        <p:spPr bwMode="auto">
          <a:xfrm>
            <a:off x="762000" y="1349375"/>
            <a:ext cx="8458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Matthew </a:t>
            </a:r>
            <a:r>
              <a:rPr lang="en-US" sz="3200" dirty="0" smtClean="0">
                <a:latin typeface="Frutiger 57Cn"/>
                <a:cs typeface="Frutiger 57Cn"/>
              </a:rPr>
              <a:t>(Hebrew </a:t>
            </a:r>
            <a:r>
              <a:rPr lang="en-US" sz="3200" i="1" dirty="0" err="1" smtClean="0">
                <a:latin typeface="Frutiger 57Cn"/>
                <a:cs typeface="Frutiger 57Cn"/>
              </a:rPr>
              <a:t>Mattityahu</a:t>
            </a:r>
            <a:r>
              <a:rPr lang="en-US" sz="3200" dirty="0" smtClean="0">
                <a:latin typeface="Frutiger 57Cn"/>
                <a:cs typeface="Frutiger 57Cn"/>
              </a:rPr>
              <a:t>) </a:t>
            </a:r>
            <a:r>
              <a:rPr lang="en-US" sz="3200" dirty="0">
                <a:latin typeface="Frutiger 57Cn"/>
                <a:cs typeface="Frutiger 57Cn"/>
              </a:rPr>
              <a:t>means “gift of God.” </a:t>
            </a:r>
            <a:endParaRPr lang="en-US" sz="3200" dirty="0" smtClean="0">
              <a:latin typeface="Frutiger 57Cn"/>
              <a:cs typeface="Frutiger 57Cn"/>
            </a:endParaRPr>
          </a:p>
          <a:p>
            <a:pPr algn="l"/>
            <a:endParaRPr lang="en-US" sz="3200" dirty="0">
              <a:latin typeface="Frutiger 57Cn"/>
              <a:cs typeface="Frutiger 57Cn"/>
            </a:endParaRPr>
          </a:p>
          <a:p>
            <a:pPr algn="l"/>
            <a:r>
              <a:rPr lang="en-US" sz="3200" dirty="0" smtClean="0">
                <a:latin typeface="Frutiger 57Cn"/>
                <a:cs typeface="Frutiger 57Cn"/>
              </a:rPr>
              <a:t>Shortened form of </a:t>
            </a:r>
            <a:r>
              <a:rPr lang="en-US" sz="3200" i="1" dirty="0" err="1" smtClean="0">
                <a:latin typeface="Frutiger 57Cn"/>
                <a:cs typeface="Frutiger 57Cn"/>
              </a:rPr>
              <a:t>Mattityahu</a:t>
            </a:r>
            <a:r>
              <a:rPr lang="en-US" sz="3200" i="1" dirty="0" smtClean="0">
                <a:latin typeface="Frutiger 57Cn"/>
                <a:cs typeface="Frutiger 57Cn"/>
              </a:rPr>
              <a:t> </a:t>
            </a:r>
            <a:r>
              <a:rPr lang="en-US" sz="3200" dirty="0" smtClean="0">
                <a:latin typeface="Frutiger 57Cn"/>
                <a:cs typeface="Frutiger 57Cn"/>
              </a:rPr>
              <a:t>is </a:t>
            </a:r>
            <a:r>
              <a:rPr lang="en-US" sz="3200" i="1" dirty="0" err="1" smtClean="0">
                <a:latin typeface="Frutiger 57Cn"/>
                <a:cs typeface="Frutiger 57Cn"/>
              </a:rPr>
              <a:t>Mattayi</a:t>
            </a:r>
            <a:r>
              <a:rPr lang="en-US" sz="3200" i="1" dirty="0">
                <a:latin typeface="Frutiger 57Cn"/>
                <a:cs typeface="Frutiger 57Cn"/>
              </a:rPr>
              <a:t>, </a:t>
            </a:r>
            <a:r>
              <a:rPr lang="en-US" sz="3200" dirty="0">
                <a:latin typeface="Frutiger 57Cn"/>
                <a:cs typeface="Frutiger 57Cn"/>
              </a:rPr>
              <a:t>from which we get “Matthew.” </a:t>
            </a:r>
            <a:endParaRPr lang="en-US" sz="3200" dirty="0" smtClean="0">
              <a:latin typeface="Frutiger 57Cn"/>
              <a:cs typeface="Frutiger 57Cn"/>
            </a:endParaRPr>
          </a:p>
          <a:p>
            <a:pPr algn="l"/>
            <a:endParaRPr lang="en-US" sz="3200" dirty="0">
              <a:latin typeface="Frutiger 57Cn"/>
              <a:cs typeface="Frutiger 57Cn"/>
            </a:endParaRPr>
          </a:p>
          <a:p>
            <a:pPr algn="l"/>
            <a:r>
              <a:rPr lang="en-US" sz="3200" dirty="0" smtClean="0">
                <a:latin typeface="Frutiger 57Cn"/>
                <a:cs typeface="Frutiger 57Cn"/>
              </a:rPr>
              <a:t>Matthew </a:t>
            </a:r>
            <a:r>
              <a:rPr lang="en-US" sz="3200" dirty="0">
                <a:latin typeface="Frutiger 57Cn"/>
                <a:cs typeface="Frutiger 57Cn"/>
              </a:rPr>
              <a:t>was a </a:t>
            </a:r>
            <a:r>
              <a:rPr lang="en-US" sz="3200" dirty="0" smtClean="0">
                <a:latin typeface="Frutiger 57Cn"/>
                <a:cs typeface="Frutiger 57Cn"/>
              </a:rPr>
              <a:t>“gift </a:t>
            </a:r>
            <a:r>
              <a:rPr lang="en-US" sz="3200" dirty="0">
                <a:latin typeface="Frutiger 57Cn"/>
                <a:cs typeface="Frutiger 57Cn"/>
              </a:rPr>
              <a:t>of God</a:t>
            </a:r>
            <a:r>
              <a:rPr lang="en-US" sz="3200" dirty="0" smtClean="0">
                <a:latin typeface="Frutiger 57Cn"/>
                <a:cs typeface="Frutiger 57Cn"/>
              </a:rPr>
              <a:t>,” </a:t>
            </a:r>
            <a:r>
              <a:rPr lang="en-US" sz="3200" dirty="0">
                <a:latin typeface="Frutiger 57Cn"/>
                <a:cs typeface="Frutiger 57Cn"/>
              </a:rPr>
              <a:t>because from him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we </a:t>
            </a:r>
            <a:r>
              <a:rPr lang="en-US" sz="3200" dirty="0">
                <a:latin typeface="Frutiger 57Cn"/>
                <a:cs typeface="Frutiger 57Cn"/>
              </a:rPr>
              <a:t>get </a:t>
            </a:r>
            <a:r>
              <a:rPr lang="en-US" sz="3200" dirty="0" smtClean="0">
                <a:latin typeface="Frutiger 57Cn"/>
                <a:cs typeface="Frutiger 57Cn"/>
              </a:rPr>
              <a:t>his </a:t>
            </a:r>
            <a:r>
              <a:rPr lang="en-US" sz="3200" dirty="0">
                <a:latin typeface="Frutiger 57Cn"/>
                <a:cs typeface="Frutiger 57Cn"/>
              </a:rPr>
              <a:t>Gospel, which is the most detailed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record </a:t>
            </a:r>
            <a:r>
              <a:rPr lang="en-US" sz="3200" dirty="0">
                <a:latin typeface="Frutiger 57Cn"/>
                <a:cs typeface="Frutiger 57Cn"/>
              </a:rPr>
              <a:t>of the life of Jesus the Messiah. That has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been </a:t>
            </a:r>
            <a:r>
              <a:rPr lang="en-US" sz="3200" dirty="0">
                <a:latin typeface="Frutiger 57Cn"/>
                <a:cs typeface="Frutiger 57Cn"/>
              </a:rPr>
              <a:t>a great gift to all of mankind.</a:t>
            </a:r>
          </a:p>
        </p:txBody>
      </p:sp>
      <p:sp>
        <p:nvSpPr>
          <p:cNvPr id="4" name="Rectangle 2"/>
          <p:cNvSpPr>
            <a:spLocks noChangeArrowheads="1"/>
          </p:cNvSpPr>
          <p:nvPr/>
        </p:nvSpPr>
        <p:spPr bwMode="auto">
          <a:xfrm>
            <a:off x="15240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Matthew’s name</a:t>
            </a:r>
            <a:endParaRPr lang="en-US" sz="4400" b="1" i="1" dirty="0">
              <a:solidFill>
                <a:schemeClr val="tx2"/>
              </a:solidFill>
              <a:latin typeface="BL Frutiger Black" charset="0"/>
            </a:endParaRPr>
          </a:p>
        </p:txBody>
      </p:sp>
    </p:spTree>
    <p:extLst>
      <p:ext uri="{BB962C8B-B14F-4D97-AF65-F5344CB8AC3E}">
        <p14:creationId xmlns:p14="http://schemas.microsoft.com/office/powerpoint/2010/main" val="34899823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Unknow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0"/>
            <a:ext cx="9776298"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prodson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570" y="0"/>
            <a:ext cx="10275570" cy="6858000"/>
          </a:xfrm>
          <a:prstGeom prst="rect">
            <a:avLst/>
          </a:prstGeom>
        </p:spPr>
      </p:pic>
    </p:spTree>
    <p:extLst>
      <p:ext uri="{BB962C8B-B14F-4D97-AF65-F5344CB8AC3E}">
        <p14:creationId xmlns:p14="http://schemas.microsoft.com/office/powerpoint/2010/main" val="7674969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a:solidFill>
                  <a:schemeClr val="tx2"/>
                </a:solidFill>
                <a:latin typeface="BI Frutiger BoldItalic" charset="0"/>
              </a:rPr>
              <a:t>Matthew </a:t>
            </a:r>
            <a:r>
              <a:rPr lang="en-US" sz="4400" b="1" dirty="0" smtClean="0">
                <a:solidFill>
                  <a:schemeClr val="tx2"/>
                </a:solidFill>
                <a:latin typeface="BI Frutiger BoldItalic" charset="0"/>
              </a:rPr>
              <a:t>14:1-2</a:t>
            </a:r>
            <a:endParaRPr lang="en-US" sz="4400" b="1" i="1" dirty="0">
              <a:solidFill>
                <a:schemeClr val="tx2"/>
              </a:solidFill>
              <a:latin typeface="BL Frutiger Black" charset="0"/>
            </a:endParaRPr>
          </a:p>
        </p:txBody>
      </p:sp>
      <p:sp>
        <p:nvSpPr>
          <p:cNvPr id="67586" name="Text Box 3"/>
          <p:cNvSpPr txBox="1">
            <a:spLocks noChangeArrowheads="1"/>
          </p:cNvSpPr>
          <p:nvPr/>
        </p:nvSpPr>
        <p:spPr bwMode="auto">
          <a:xfrm>
            <a:off x="762000" y="1349375"/>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At that time Herod the tetrarch heard the report about Jesus</a:t>
            </a:r>
            <a:br>
              <a:rPr lang="en-US" sz="3200" dirty="0">
                <a:latin typeface="Frutiger 57Cn"/>
                <a:cs typeface="Frutiger 57Cn"/>
              </a:rPr>
            </a:br>
            <a:r>
              <a:rPr lang="en-US" sz="3200" dirty="0">
                <a:latin typeface="Frutiger 57Cn"/>
                <a:cs typeface="Frutiger 57Cn"/>
              </a:rPr>
              <a:t>2 and said to his servants, “This is John the Baptist; he is risen from the dead, and therefore these powers are at work in him.”</a:t>
            </a:r>
            <a:r>
              <a:rPr lang="en-US" sz="3200" dirty="0" smtClean="0">
                <a:effectLst/>
                <a:latin typeface="Frutiger 57Cn"/>
                <a:cs typeface="Frutiger 57Cn"/>
              </a:rPr>
              <a:t> </a:t>
            </a:r>
            <a:endParaRPr lang="en-US" sz="3200" dirty="0">
              <a:latin typeface="Frutiger 57Cn"/>
              <a:cs typeface="Frutiger 57Cn"/>
            </a:endParaRPr>
          </a:p>
        </p:txBody>
      </p:sp>
    </p:spTree>
    <p:extLst>
      <p:ext uri="{BB962C8B-B14F-4D97-AF65-F5344CB8AC3E}">
        <p14:creationId xmlns:p14="http://schemas.microsoft.com/office/powerpoint/2010/main" val="1923509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Matthew written to Hebrews </a:t>
            </a:r>
            <a:endParaRPr lang="en-US" sz="4400" b="1" i="1" dirty="0">
              <a:solidFill>
                <a:schemeClr val="tx2"/>
              </a:solidFill>
              <a:latin typeface="BL Frutiger Black" charset="0"/>
            </a:endParaRPr>
          </a:p>
        </p:txBody>
      </p:sp>
      <p:sp>
        <p:nvSpPr>
          <p:cNvPr id="34818" name="Text Box 3"/>
          <p:cNvSpPr txBox="1">
            <a:spLocks noChangeArrowheads="1"/>
          </p:cNvSpPr>
          <p:nvPr/>
        </p:nvSpPr>
        <p:spPr bwMode="auto">
          <a:xfrm>
            <a:off x="762000" y="1349375"/>
            <a:ext cx="82296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 Matthew’s </a:t>
            </a:r>
            <a:r>
              <a:rPr lang="en-US" sz="3200" dirty="0" smtClean="0">
                <a:latin typeface="Frutiger 57Cn"/>
                <a:cs typeface="Frutiger 57Cn"/>
              </a:rPr>
              <a:t>emphasis on fulfillment </a:t>
            </a:r>
            <a:r>
              <a:rPr lang="en-US" sz="3200" dirty="0">
                <a:latin typeface="Frutiger 57Cn"/>
                <a:cs typeface="Frutiger 57Cn"/>
              </a:rPr>
              <a:t>of </a:t>
            </a:r>
            <a:r>
              <a:rPr lang="en-US" sz="3200" dirty="0" smtClean="0">
                <a:latin typeface="Frutiger 57Cn"/>
                <a:cs typeface="Frutiger 57Cn"/>
              </a:rPr>
              <a:t>prophecy</a:t>
            </a:r>
            <a:r>
              <a:rPr lang="en-US" sz="3200" dirty="0">
                <a:latin typeface="Frutiger 57Cn"/>
                <a:cs typeface="Frutiger 57Cn"/>
              </a:rPr>
              <a:t>. </a:t>
            </a:r>
          </a:p>
          <a:p>
            <a:pPr algn="l"/>
            <a:r>
              <a:rPr lang="en-US" sz="1000" dirty="0">
                <a:latin typeface="Frutiger 57Cn"/>
                <a:cs typeface="Frutiger 57Cn"/>
              </a:rPr>
              <a:t> </a:t>
            </a:r>
          </a:p>
          <a:p>
            <a:pPr algn="l"/>
            <a:r>
              <a:rPr lang="en-US" sz="3200" dirty="0">
                <a:latin typeface="Frutiger 57Cn"/>
                <a:cs typeface="Frutiger 57Cn"/>
              </a:rPr>
              <a:t>• His tracing of Jesus’ descent from Abraham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(Matthew 1</a:t>
            </a:r>
            <a:r>
              <a:rPr lang="en-US" sz="3200" dirty="0">
                <a:latin typeface="Frutiger 57Cn"/>
                <a:cs typeface="Frutiger 57Cn"/>
              </a:rPr>
              <a:t>:1–17). </a:t>
            </a:r>
          </a:p>
          <a:p>
            <a:pPr algn="l"/>
            <a:r>
              <a:rPr lang="en-US" sz="1000" dirty="0">
                <a:latin typeface="Frutiger 57Cn"/>
                <a:cs typeface="Frutiger 57Cn"/>
              </a:rPr>
              <a:t> </a:t>
            </a:r>
            <a:endParaRPr lang="en-US" sz="1000" dirty="0" smtClean="0">
              <a:latin typeface="Frutiger 57Cn"/>
              <a:cs typeface="Frutiger 57Cn"/>
            </a:endParaRPr>
          </a:p>
          <a:p>
            <a:pPr algn="l"/>
            <a:r>
              <a:rPr lang="en-US" sz="3200" dirty="0" smtClean="0">
                <a:latin typeface="Frutiger 57Cn"/>
                <a:cs typeface="Frutiger 57Cn"/>
              </a:rPr>
              <a:t>• His lack of explanation of Jewish customs. </a:t>
            </a:r>
          </a:p>
          <a:p>
            <a:pPr algn="l"/>
            <a:r>
              <a:rPr lang="en-US" sz="1000" dirty="0">
                <a:latin typeface="Frutiger 57Cn"/>
                <a:cs typeface="Frutiger 57Cn"/>
              </a:rPr>
              <a:t> </a:t>
            </a:r>
          </a:p>
          <a:p>
            <a:pPr algn="l"/>
            <a:r>
              <a:rPr lang="en-US" sz="3200" dirty="0">
                <a:latin typeface="Frutiger 57Cn"/>
                <a:cs typeface="Frutiger 57Cn"/>
              </a:rPr>
              <a:t>• His use of Jewish terminology </a:t>
            </a:r>
            <a:r>
              <a:rPr lang="en-US" sz="3200" dirty="0" smtClean="0">
                <a:latin typeface="Frutiger 57Cn"/>
                <a:cs typeface="Frutiger 57Cn"/>
              </a:rPr>
              <a:t>such </a:t>
            </a:r>
            <a:r>
              <a:rPr lang="en-US" sz="3200" dirty="0">
                <a:latin typeface="Frutiger 57Cn"/>
                <a:cs typeface="Frutiger 57Cn"/>
              </a:rPr>
              <a:t>as “kingdom of </a:t>
            </a:r>
            <a:r>
              <a:rPr lang="en-US" sz="3200" dirty="0" smtClean="0">
                <a:latin typeface="Frutiger 57Cn"/>
                <a:cs typeface="Frutiger 57Cn"/>
              </a:rPr>
              <a:t>heaven.”</a:t>
            </a:r>
            <a:endParaRPr lang="en-US" sz="3200" dirty="0">
              <a:latin typeface="Frutiger 57Cn"/>
              <a:cs typeface="Frutiger 57Cn"/>
            </a:endParaRPr>
          </a:p>
          <a:p>
            <a:pPr algn="l"/>
            <a:r>
              <a:rPr lang="en-US" sz="1000" dirty="0">
                <a:latin typeface="Frutiger 57Cn"/>
                <a:cs typeface="Frutiger 57Cn"/>
              </a:rPr>
              <a:t> </a:t>
            </a:r>
          </a:p>
          <a:p>
            <a:pPr algn="l"/>
            <a:r>
              <a:rPr lang="en-US" sz="3200" dirty="0">
                <a:latin typeface="Frutiger 57Cn"/>
                <a:cs typeface="Frutiger 57Cn"/>
              </a:rPr>
              <a:t>• His emphasis on Jesus’ role as “Son </a:t>
            </a:r>
            <a:r>
              <a:rPr lang="en-US" sz="3200" dirty="0" smtClean="0">
                <a:latin typeface="Frutiger 57Cn"/>
                <a:cs typeface="Frutiger 57Cn"/>
              </a:rPr>
              <a:t>of David.” </a:t>
            </a:r>
          </a:p>
          <a:p>
            <a:pPr algn="l"/>
            <a:r>
              <a:rPr lang="en-US" sz="1000" dirty="0">
                <a:latin typeface="Frutiger 57Cn"/>
                <a:cs typeface="Frutiger 57Cn"/>
              </a:rPr>
              <a:t> </a:t>
            </a:r>
          </a:p>
          <a:p>
            <a:pPr algn="l"/>
            <a:r>
              <a:rPr lang="en-US" sz="3200" dirty="0">
                <a:latin typeface="Frutiger 57Cn"/>
                <a:cs typeface="Frutiger 57Cn"/>
              </a:rPr>
              <a:t>• This does not mean that Matthew restricts his Gospel to Jews. </a:t>
            </a:r>
            <a:r>
              <a:rPr lang="en-US" sz="3200" dirty="0" smtClean="0">
                <a:latin typeface="Frutiger 57Cn"/>
                <a:cs typeface="Frutiger 57Cn"/>
              </a:rPr>
              <a:t>It </a:t>
            </a:r>
            <a:r>
              <a:rPr lang="en-US" sz="3200" dirty="0">
                <a:latin typeface="Frutiger 57Cn"/>
                <a:cs typeface="Frutiger 57Cn"/>
              </a:rPr>
              <a:t>has a universal outlook.</a:t>
            </a:r>
          </a:p>
          <a:p>
            <a:pPr algn="l"/>
            <a:r>
              <a:rPr lang="en-US" sz="3200" dirty="0">
                <a:latin typeface="Frutiger 57Cn"/>
                <a:cs typeface="Frutiger 57Cn"/>
              </a:rPr>
              <a:t> </a:t>
            </a:r>
          </a:p>
        </p:txBody>
      </p:sp>
    </p:spTree>
    <p:extLst>
      <p:ext uri="{BB962C8B-B14F-4D97-AF65-F5344CB8AC3E}">
        <p14:creationId xmlns:p14="http://schemas.microsoft.com/office/powerpoint/2010/main" val="2601809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a:solidFill>
                  <a:schemeClr val="tx2"/>
                </a:solidFill>
                <a:latin typeface="BI Frutiger BoldItalic" charset="0"/>
              </a:rPr>
              <a:t>Matthew 1:</a:t>
            </a:r>
            <a:r>
              <a:rPr lang="en-US" sz="4400" b="1" dirty="0" smtClean="0">
                <a:solidFill>
                  <a:schemeClr val="tx2"/>
                </a:solidFill>
                <a:latin typeface="BI Frutiger BoldItalic" charset="0"/>
              </a:rPr>
              <a:t>1</a:t>
            </a:r>
            <a:endParaRPr lang="en-US" sz="4400" b="1" i="1" dirty="0">
              <a:solidFill>
                <a:schemeClr val="tx2"/>
              </a:solidFill>
              <a:latin typeface="BL Frutiger Black" charset="0"/>
            </a:endParaRPr>
          </a:p>
        </p:txBody>
      </p:sp>
      <p:sp>
        <p:nvSpPr>
          <p:cNvPr id="34818" name="Text Box 3"/>
          <p:cNvSpPr txBox="1">
            <a:spLocks noChangeArrowheads="1"/>
          </p:cNvSpPr>
          <p:nvPr/>
        </p:nvSpPr>
        <p:spPr bwMode="auto">
          <a:xfrm>
            <a:off x="762000" y="1349375"/>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charset="0"/>
              </a:rPr>
              <a:t>1 The book of the genealogy of Jesus Christ, </a:t>
            </a:r>
            <a:r>
              <a:rPr lang="en-US" sz="3200" dirty="0" smtClean="0">
                <a:latin typeface="Frutiger 57Cn" charset="0"/>
              </a:rPr>
              <a:t/>
            </a:r>
            <a:br>
              <a:rPr lang="en-US" sz="3200" dirty="0" smtClean="0">
                <a:latin typeface="Frutiger 57Cn" charset="0"/>
              </a:rPr>
            </a:br>
            <a:r>
              <a:rPr lang="en-US" sz="3200" dirty="0" smtClean="0">
                <a:latin typeface="Frutiger 57Cn" charset="0"/>
              </a:rPr>
              <a:t>the </a:t>
            </a:r>
            <a:r>
              <a:rPr lang="en-US" sz="3200" dirty="0">
                <a:latin typeface="Frutiger 57Cn" charset="0"/>
              </a:rPr>
              <a:t>Son of David, the Son of Abraham:</a:t>
            </a:r>
          </a:p>
          <a:p>
            <a:pPr algn="l"/>
            <a:endParaRPr lang="en-US" sz="3200" dirty="0">
              <a:latin typeface="Frutiger 57Cn" charset="0"/>
            </a:endParaRPr>
          </a:p>
        </p:txBody>
      </p:sp>
    </p:spTree>
    <p:extLst>
      <p:ext uri="{BB962C8B-B14F-4D97-AF65-F5344CB8AC3E}">
        <p14:creationId xmlns:p14="http://schemas.microsoft.com/office/powerpoint/2010/main" val="35086388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Source documents in Genesis</a:t>
            </a:r>
            <a:endParaRPr lang="en-US" sz="4400" b="1" i="1" dirty="0">
              <a:solidFill>
                <a:schemeClr val="tx2"/>
              </a:solidFill>
              <a:latin typeface="BL Frutiger Black" charset="0"/>
            </a:endParaRPr>
          </a:p>
        </p:txBody>
      </p:sp>
    </p:spTree>
    <p:extLst>
      <p:ext uri="{BB962C8B-B14F-4D97-AF65-F5344CB8AC3E}">
        <p14:creationId xmlns:p14="http://schemas.microsoft.com/office/powerpoint/2010/main" val="25577183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dirty="0" smtClean="0">
                <a:solidFill>
                  <a:schemeClr val="tx2"/>
                </a:solidFill>
                <a:latin typeface="BI Frutiger BoldItalic" charset="0"/>
              </a:rPr>
              <a:t>Source documents in Genesis</a:t>
            </a:r>
            <a:endParaRPr lang="en-US" sz="4400" b="1" i="1" dirty="0">
              <a:solidFill>
                <a:schemeClr val="tx2"/>
              </a:solidFill>
              <a:latin typeface="BL Frutiger Black" charset="0"/>
            </a:endParaRPr>
          </a:p>
        </p:txBody>
      </p:sp>
      <p:sp>
        <p:nvSpPr>
          <p:cNvPr id="34818" name="Text Box 3"/>
          <p:cNvSpPr txBox="1">
            <a:spLocks noChangeArrowheads="1"/>
          </p:cNvSpPr>
          <p:nvPr/>
        </p:nvSpPr>
        <p:spPr bwMode="auto">
          <a:xfrm>
            <a:off x="762000" y="1349375"/>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Genesis 2:4  This is </a:t>
            </a:r>
            <a:r>
              <a:rPr lang="en-US" sz="3200" dirty="0">
                <a:solidFill>
                  <a:schemeClr val="tx2"/>
                </a:solidFill>
                <a:latin typeface="Frutiger 57Cn"/>
                <a:cs typeface="Frutiger 57Cn"/>
              </a:rPr>
              <a:t>the history </a:t>
            </a:r>
            <a:r>
              <a:rPr lang="en-US" sz="3200" dirty="0" smtClean="0">
                <a:solidFill>
                  <a:schemeClr val="tx2"/>
                </a:solidFill>
                <a:latin typeface="Frutiger 57Cn"/>
                <a:cs typeface="Frutiger 57Cn"/>
              </a:rPr>
              <a:t>[genealogy] of </a:t>
            </a:r>
            <a:r>
              <a:rPr lang="en-US" sz="3200" dirty="0">
                <a:solidFill>
                  <a:schemeClr val="tx2"/>
                </a:solidFill>
                <a:latin typeface="Frutiger 57Cn"/>
                <a:cs typeface="Frutiger 57Cn"/>
              </a:rPr>
              <a:t>the heavens and the earth</a:t>
            </a:r>
            <a:r>
              <a:rPr lang="en-US" sz="3200" dirty="0">
                <a:latin typeface="Frutiger 57Cn"/>
                <a:cs typeface="Frutiger 57Cn"/>
              </a:rPr>
              <a:t> </a:t>
            </a:r>
            <a:r>
              <a:rPr lang="en-US" sz="3200" dirty="0">
                <a:solidFill>
                  <a:srgbClr val="FFCC66"/>
                </a:solidFill>
                <a:latin typeface="Frutiger 57Cn"/>
                <a:cs typeface="Frutiger 57Cn"/>
              </a:rPr>
              <a:t>when they were created</a:t>
            </a:r>
            <a:r>
              <a:rPr lang="en-US" sz="3200" dirty="0">
                <a:latin typeface="Frutiger 57Cn"/>
                <a:cs typeface="Frutiger 57Cn"/>
              </a:rPr>
              <a:t>. </a:t>
            </a:r>
          </a:p>
          <a:p>
            <a:pPr algn="l"/>
            <a:r>
              <a:rPr lang="en-US" sz="3200" dirty="0">
                <a:latin typeface="Frutiger 57Cn"/>
                <a:cs typeface="Frutiger 57Cn"/>
              </a:rPr>
              <a:t>Genesis 5:1  This is </a:t>
            </a:r>
            <a:r>
              <a:rPr lang="en-US" sz="3200" dirty="0">
                <a:solidFill>
                  <a:srgbClr val="FFCC66"/>
                </a:solidFill>
                <a:latin typeface="Frutiger 57Cn"/>
                <a:cs typeface="Frutiger 57Cn"/>
              </a:rPr>
              <a:t>the book of the genealogy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solidFill>
                  <a:srgbClr val="FFCC66"/>
                </a:solidFill>
                <a:latin typeface="Frutiger 57Cn"/>
                <a:cs typeface="Frutiger 57Cn"/>
              </a:rPr>
              <a:t>of </a:t>
            </a:r>
            <a:r>
              <a:rPr lang="en-US" sz="3200" dirty="0">
                <a:solidFill>
                  <a:srgbClr val="FFCC66"/>
                </a:solidFill>
                <a:latin typeface="Frutiger 57Cn"/>
                <a:cs typeface="Frutiger 57Cn"/>
              </a:rPr>
              <a:t>Adam</a:t>
            </a:r>
            <a:r>
              <a:rPr lang="en-US" sz="3200" dirty="0">
                <a:latin typeface="Frutiger 57Cn"/>
                <a:cs typeface="Frutiger 57Cn"/>
              </a:rPr>
              <a:t>. </a:t>
            </a:r>
          </a:p>
          <a:p>
            <a:pPr algn="l"/>
            <a:r>
              <a:rPr lang="en-US" sz="3200" dirty="0">
                <a:latin typeface="Frutiger 57Cn"/>
                <a:cs typeface="Frutiger 57Cn"/>
              </a:rPr>
              <a:t>Genesis 6:9  This is </a:t>
            </a:r>
            <a:r>
              <a:rPr lang="en-US" sz="3200" dirty="0">
                <a:solidFill>
                  <a:srgbClr val="FFCC66"/>
                </a:solidFill>
                <a:latin typeface="Frutiger 57Cn"/>
                <a:cs typeface="Frutiger 57Cn"/>
              </a:rPr>
              <a:t>the genealogy of Noah</a:t>
            </a:r>
            <a:r>
              <a:rPr lang="en-US" sz="3200" dirty="0">
                <a:latin typeface="Frutiger 57Cn"/>
                <a:cs typeface="Frutiger 57Cn"/>
              </a:rPr>
              <a:t>. </a:t>
            </a:r>
          </a:p>
          <a:p>
            <a:pPr algn="l"/>
            <a:r>
              <a:rPr lang="en-US" sz="3200" dirty="0">
                <a:latin typeface="Frutiger 57Cn"/>
                <a:cs typeface="Frutiger 57Cn"/>
              </a:rPr>
              <a:t>Genesis 10:1  Now this is </a:t>
            </a:r>
            <a:r>
              <a:rPr lang="en-US" sz="3200" dirty="0">
                <a:solidFill>
                  <a:srgbClr val="FFCC66"/>
                </a:solidFill>
                <a:latin typeface="Frutiger 57Cn"/>
                <a:cs typeface="Frutiger 57Cn"/>
              </a:rPr>
              <a:t>the genealogy of the sons of Noah: Shem, Ham, and Japheth</a:t>
            </a:r>
            <a:r>
              <a:rPr lang="en-US" sz="3200" dirty="0">
                <a:latin typeface="Frutiger 57Cn"/>
                <a:cs typeface="Frutiger 57Cn"/>
              </a:rPr>
              <a:t>. </a:t>
            </a:r>
          </a:p>
          <a:p>
            <a:pPr algn="l"/>
            <a:r>
              <a:rPr lang="en-US" sz="3200" dirty="0">
                <a:latin typeface="Frutiger 57Cn"/>
                <a:cs typeface="Frutiger 57Cn"/>
              </a:rPr>
              <a:t>Genesis 11:10  This is </a:t>
            </a:r>
            <a:r>
              <a:rPr lang="en-US" sz="3200" dirty="0">
                <a:solidFill>
                  <a:srgbClr val="FFCC66"/>
                </a:solidFill>
                <a:latin typeface="Frutiger 57Cn"/>
                <a:cs typeface="Frutiger 57Cn"/>
              </a:rPr>
              <a:t>the genealogy of Shem</a:t>
            </a:r>
            <a:r>
              <a:rPr lang="en-US" sz="3200" dirty="0">
                <a:latin typeface="Frutiger 57Cn"/>
                <a:cs typeface="Frutiger 57Cn"/>
              </a:rPr>
              <a:t>.</a:t>
            </a:r>
          </a:p>
          <a:p>
            <a:pPr algn="l"/>
            <a:r>
              <a:rPr lang="en-US" sz="3200" dirty="0">
                <a:latin typeface="Frutiger 57Cn"/>
                <a:cs typeface="Frutiger 57Cn"/>
              </a:rPr>
              <a:t>Genesis 11:27  This is </a:t>
            </a:r>
            <a:r>
              <a:rPr lang="en-US" sz="3200" dirty="0">
                <a:solidFill>
                  <a:srgbClr val="FFCC66"/>
                </a:solidFill>
                <a:latin typeface="Frutiger 57Cn"/>
                <a:cs typeface="Frutiger 57Cn"/>
              </a:rPr>
              <a:t>the genealogy of </a:t>
            </a:r>
            <a:r>
              <a:rPr lang="en-US" sz="3200" dirty="0" err="1">
                <a:solidFill>
                  <a:srgbClr val="FFCC66"/>
                </a:solidFill>
                <a:latin typeface="Frutiger 57Cn"/>
                <a:cs typeface="Frutiger 57Cn"/>
              </a:rPr>
              <a:t>Terah</a:t>
            </a:r>
            <a:r>
              <a:rPr lang="en-US" sz="3200" dirty="0">
                <a:latin typeface="Frutiger 57Cn"/>
                <a:cs typeface="Frutiger 57Cn"/>
              </a:rPr>
              <a:t>.</a:t>
            </a:r>
          </a:p>
          <a:p>
            <a:pPr algn="l"/>
            <a:r>
              <a:rPr lang="en-US" sz="3200" dirty="0">
                <a:latin typeface="Frutiger 57Cn"/>
                <a:cs typeface="Frutiger 57Cn"/>
              </a:rPr>
              <a:t>Genesis 25:12  This is </a:t>
            </a:r>
            <a:r>
              <a:rPr lang="en-US" sz="3200" dirty="0">
                <a:solidFill>
                  <a:srgbClr val="FFCC66"/>
                </a:solidFill>
                <a:latin typeface="Frutiger 57Cn"/>
                <a:cs typeface="Frutiger 57Cn"/>
              </a:rPr>
              <a:t>the genealogy of Ishmael, Abraham’s son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2598520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9001</TotalTime>
  <Words>1977</Words>
  <Application>Microsoft Macintosh PowerPoint</Application>
  <PresentationFormat>On-screen Show (4:3)</PresentationFormat>
  <Paragraphs>213</Paragraphs>
  <Slides>52</Slides>
  <Notes>48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Fireball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463</cp:revision>
  <cp:lastPrinted>2002-04-29T19:33:49Z</cp:lastPrinted>
  <dcterms:created xsi:type="dcterms:W3CDTF">2002-04-29T15:32:00Z</dcterms:created>
  <dcterms:modified xsi:type="dcterms:W3CDTF">2014-10-28T18:13:42Z</dcterms:modified>
</cp:coreProperties>
</file>