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59"/>
  </p:notesMasterIdLst>
  <p:handoutMasterIdLst>
    <p:handoutMasterId r:id="rId60"/>
  </p:handoutMasterIdLst>
  <p:sldIdLst>
    <p:sldId id="1298" r:id="rId4"/>
    <p:sldId id="1301" r:id="rId5"/>
    <p:sldId id="2468" r:id="rId6"/>
    <p:sldId id="2481" r:id="rId7"/>
    <p:sldId id="2482" r:id="rId8"/>
    <p:sldId id="2483" r:id="rId9"/>
    <p:sldId id="2470" r:id="rId10"/>
    <p:sldId id="2484" r:id="rId11"/>
    <p:sldId id="2485" r:id="rId12"/>
    <p:sldId id="2486" r:id="rId13"/>
    <p:sldId id="2333" r:id="rId14"/>
    <p:sldId id="2467" r:id="rId15"/>
    <p:sldId id="2489" r:id="rId16"/>
    <p:sldId id="2512" r:id="rId17"/>
    <p:sldId id="2459" r:id="rId18"/>
    <p:sldId id="2461" r:id="rId19"/>
    <p:sldId id="2460" r:id="rId20"/>
    <p:sldId id="2463" r:id="rId21"/>
    <p:sldId id="2448" r:id="rId22"/>
    <p:sldId id="2476" r:id="rId23"/>
    <p:sldId id="2478" r:id="rId24"/>
    <p:sldId id="2479" r:id="rId25"/>
    <p:sldId id="2513" r:id="rId26"/>
    <p:sldId id="2480" r:id="rId27"/>
    <p:sldId id="2487" r:id="rId28"/>
    <p:sldId id="2491" r:id="rId29"/>
    <p:sldId id="2490" r:id="rId30"/>
    <p:sldId id="2359" r:id="rId31"/>
    <p:sldId id="2492" r:id="rId32"/>
    <p:sldId id="2514" r:id="rId33"/>
    <p:sldId id="2432" r:id="rId34"/>
    <p:sldId id="2488" r:id="rId35"/>
    <p:sldId id="2494" r:id="rId36"/>
    <p:sldId id="2495" r:id="rId37"/>
    <p:sldId id="2497" r:id="rId38"/>
    <p:sldId id="2496" r:id="rId39"/>
    <p:sldId id="2498" r:id="rId40"/>
    <p:sldId id="2503" r:id="rId41"/>
    <p:sldId id="2499" r:id="rId42"/>
    <p:sldId id="2505" r:id="rId43"/>
    <p:sldId id="2504" r:id="rId44"/>
    <p:sldId id="2500" r:id="rId45"/>
    <p:sldId id="2506" r:id="rId46"/>
    <p:sldId id="2507" r:id="rId47"/>
    <p:sldId id="2501" r:id="rId48"/>
    <p:sldId id="2508" r:id="rId49"/>
    <p:sldId id="2509" r:id="rId50"/>
    <p:sldId id="2502" r:id="rId51"/>
    <p:sldId id="2510" r:id="rId52"/>
    <p:sldId id="2511" r:id="rId53"/>
    <p:sldId id="2357" r:id="rId54"/>
    <p:sldId id="2358" r:id="rId55"/>
    <p:sldId id="2451" r:id="rId56"/>
    <p:sldId id="2469" r:id="rId57"/>
    <p:sldId id="2466" r:id="rId5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73" autoAdjust="0"/>
    <p:restoredTop sz="94732" autoAdjust="0"/>
  </p:normalViewPr>
  <p:slideViewPr>
    <p:cSldViewPr>
      <p:cViewPr>
        <p:scale>
          <a:sx n="116" d="100"/>
          <a:sy n="116" d="100"/>
        </p:scale>
        <p:origin x="-232" y="-384"/>
      </p:cViewPr>
      <p:guideLst>
        <p:guide orient="horz" pos="2160"/>
        <p:guide pos="2880"/>
      </p:guideLst>
    </p:cSldViewPr>
  </p:slideViewPr>
  <p:outlineViewPr>
    <p:cViewPr>
      <p:scale>
        <a:sx n="33" d="100"/>
        <a:sy n="33" d="100"/>
      </p:scale>
      <p:origin x="0" y="3800"/>
    </p:cViewPr>
  </p:outlineViewPr>
  <p:notesTextViewPr>
    <p:cViewPr>
      <p:scale>
        <a:sx n="100" d="100"/>
        <a:sy n="100" d="100"/>
      </p:scale>
      <p:origin x="0" y="0"/>
    </p:cViewPr>
  </p:notesTextViewPr>
  <p:sorterViewPr>
    <p:cViewPr>
      <p:scale>
        <a:sx n="115" d="100"/>
        <a:sy n="115" d="100"/>
      </p:scale>
      <p:origin x="0" y="111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notesMaster" Target="notesMasters/notesMaster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1/15/14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1/15/14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1/15/14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1/15/14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1/15/14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1/15/14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1/15/14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1/15/14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1/15/14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1/15/14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1/15/14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1/15/14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1/15/14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1/15/14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1/15/14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1/15/14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1/15/14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1/15/14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1/15/14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1/15/14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1/15/14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1/15/14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5:17-26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43000"/>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Now it happened on a certain day, as He was teaching, that there were Pharisees and teachers of the law sitting by, who had come out of every town of Galilee, Judea, and Jerusalem. And the power of the Lord was present to heal them</a:t>
            </a:r>
            <a:r>
              <a:rPr lang="en-US" sz="3200" dirty="0" smtClean="0">
                <a:latin typeface="Frutiger 57Cn"/>
                <a:cs typeface="Frutiger 57Cn"/>
              </a:rPr>
              <a:t>.</a:t>
            </a:r>
            <a:r>
              <a:rPr lang="en-US" sz="3200" dirty="0">
                <a:latin typeface="Frutiger 57Cn"/>
                <a:cs typeface="Frutiger 57Cn"/>
              </a:rPr>
              <a:t> </a:t>
            </a:r>
          </a:p>
        </p:txBody>
      </p:sp>
    </p:spTree>
    <p:extLst>
      <p:ext uri="{BB962C8B-B14F-4D97-AF65-F5344CB8AC3E}">
        <p14:creationId xmlns:p14="http://schemas.microsoft.com/office/powerpoint/2010/main" val="2448251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And again He entered Capernaum after some days, and it was heard that He was in the house.</a:t>
            </a:r>
          </a:p>
          <a:p>
            <a:pPr algn="l"/>
            <a:r>
              <a:rPr lang="en-US" sz="3200" dirty="0">
                <a:latin typeface="Frutiger 57Cn"/>
                <a:cs typeface="Frutiger 57Cn"/>
              </a:rPr>
              <a:t>2  Immediately many gathered together, so that there was no longer room to receive them, not even near the door. And He preached the word to them.</a:t>
            </a:r>
          </a:p>
          <a:p>
            <a:pPr algn="l"/>
            <a:r>
              <a:rPr lang="en-US" sz="3200" dirty="0">
                <a:latin typeface="Frutiger 57Cn"/>
                <a:cs typeface="Frutiger 57Cn"/>
              </a:rPr>
              <a:t>3  Then they came to Him, bringing a paralytic who was carried by four men.</a:t>
            </a:r>
          </a:p>
          <a:p>
            <a:pPr algn="l"/>
            <a:r>
              <a:rPr lang="en-US" sz="3200" dirty="0">
                <a:latin typeface="Frutiger 57Cn"/>
                <a:cs typeface="Frutiger 57Cn"/>
              </a:rPr>
              <a:t>4  And when they could not come near Him because of the crowd, they uncovered the roof where He was. So when they had broken through, they let down the bed on which the paralytic was lying</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7851784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21-Capernum-Reconstruction-CourtyardHouse.jpg"/>
          <p:cNvPicPr>
            <a:picLocks noChangeAspect="1"/>
          </p:cNvPicPr>
          <p:nvPr/>
        </p:nvPicPr>
        <p:blipFill rotWithShape="1">
          <a:blip r:embed="rId2">
            <a:extLst>
              <a:ext uri="{28A0092B-C50C-407E-A947-70E740481C1C}">
                <a14:useLocalDpi xmlns:a14="http://schemas.microsoft.com/office/drawing/2010/main" val="0"/>
              </a:ext>
            </a:extLst>
          </a:blip>
          <a:srcRect l="1738" t="2977" r="1938" b="14675"/>
          <a:stretch/>
        </p:blipFill>
        <p:spPr>
          <a:xfrm>
            <a:off x="0" y="457200"/>
            <a:ext cx="9144000" cy="5868489"/>
          </a:xfrm>
          <a:prstGeom prst="rect">
            <a:avLst/>
          </a:prstGeom>
        </p:spPr>
      </p:pic>
    </p:spTree>
    <p:extLst>
      <p:ext uri="{BB962C8B-B14F-4D97-AF65-F5344CB8AC3E}">
        <p14:creationId xmlns:p14="http://schemas.microsoft.com/office/powerpoint/2010/main" val="2680555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And again He entered Capernaum after some days, and it was heard that He was in the house.</a:t>
            </a:r>
          </a:p>
          <a:p>
            <a:pPr algn="l"/>
            <a:r>
              <a:rPr lang="en-US" sz="3200" dirty="0">
                <a:latin typeface="Frutiger 57Cn"/>
                <a:cs typeface="Frutiger 57Cn"/>
              </a:rPr>
              <a:t>2  Immediately many gathered together, so that there was no longer room to receive them, not even near the door. And He preached the word to them.</a:t>
            </a:r>
          </a:p>
          <a:p>
            <a:pPr algn="l"/>
            <a:r>
              <a:rPr lang="en-US" sz="3200" dirty="0">
                <a:latin typeface="Frutiger 57Cn"/>
                <a:cs typeface="Frutiger 57Cn"/>
              </a:rPr>
              <a:t>3  Then they came to Him, bringing a paralytic who was carried by four men.</a:t>
            </a:r>
          </a:p>
          <a:p>
            <a:pPr algn="l"/>
            <a:r>
              <a:rPr lang="en-US" sz="3200" dirty="0">
                <a:latin typeface="Frutiger 57Cn"/>
                <a:cs typeface="Frutiger 57Cn"/>
              </a:rPr>
              <a:t>4  And when they could not come near Him because of the crowd, they uncovered the roof where He was. So when they had broken through, they let down the bed on which the paralytic was lying</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235862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21-Capernum-Reconstruction-CourtyardHouse.jpg"/>
          <p:cNvPicPr>
            <a:picLocks noChangeAspect="1"/>
          </p:cNvPicPr>
          <p:nvPr/>
        </p:nvPicPr>
        <p:blipFill rotWithShape="1">
          <a:blip r:embed="rId2">
            <a:extLst>
              <a:ext uri="{28A0092B-C50C-407E-A947-70E740481C1C}">
                <a14:useLocalDpi xmlns:a14="http://schemas.microsoft.com/office/drawing/2010/main" val="0"/>
              </a:ext>
            </a:extLst>
          </a:blip>
          <a:srcRect l="1738" t="2977" r="1938" b="14675"/>
          <a:stretch/>
        </p:blipFill>
        <p:spPr>
          <a:xfrm>
            <a:off x="0" y="457200"/>
            <a:ext cx="9144000" cy="5868489"/>
          </a:xfrm>
          <a:prstGeom prst="rect">
            <a:avLst/>
          </a:prstGeom>
        </p:spPr>
      </p:pic>
    </p:spTree>
    <p:extLst>
      <p:ext uri="{BB962C8B-B14F-4D97-AF65-F5344CB8AC3E}">
        <p14:creationId xmlns:p14="http://schemas.microsoft.com/office/powerpoint/2010/main" val="39882703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5" name="Picture 4" descr="roofinteri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13621" cy="6858000"/>
          </a:xfrm>
          <a:prstGeom prst="rect">
            <a:avLst/>
          </a:prstGeom>
        </p:spPr>
      </p:pic>
    </p:spTree>
    <p:extLst>
      <p:ext uri="{BB962C8B-B14F-4D97-AF65-F5344CB8AC3E}">
        <p14:creationId xmlns:p14="http://schemas.microsoft.com/office/powerpoint/2010/main" val="13759368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4" name="Picture 3" descr="nazareth-village_fj_040208_08-86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04365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4" name="Picture 3" descr="nazareth-village_roof-roller_fj040206_5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0328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4" name="Picture 3" descr="tv_prod_imag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743"/>
            <a:ext cx="9144000" cy="6035040"/>
          </a:xfrm>
          <a:prstGeom prst="rect">
            <a:avLst/>
          </a:prstGeom>
        </p:spPr>
      </p:pic>
    </p:spTree>
    <p:extLst>
      <p:ext uri="{BB962C8B-B14F-4D97-AF65-F5344CB8AC3E}">
        <p14:creationId xmlns:p14="http://schemas.microsoft.com/office/powerpoint/2010/main" val="3797134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5:19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And </a:t>
            </a:r>
            <a:r>
              <a:rPr lang="en-US" sz="3200" dirty="0">
                <a:latin typeface="Frutiger 57Cn"/>
                <a:cs typeface="Frutiger 57Cn"/>
              </a:rPr>
              <a:t>when they could not find how they might bring him in, because of the crowd, they went up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on </a:t>
            </a:r>
            <a:r>
              <a:rPr lang="en-US" sz="3200" dirty="0">
                <a:latin typeface="Frutiger 57Cn"/>
                <a:cs typeface="Frutiger 57Cn"/>
              </a:rPr>
              <a:t>the housetop and let him down with his bed </a:t>
            </a:r>
            <a:r>
              <a:rPr lang="en-US" sz="3200" dirty="0">
                <a:solidFill>
                  <a:srgbClr val="FFCC66"/>
                </a:solidFill>
                <a:latin typeface="Frutiger 57Cn"/>
                <a:cs typeface="Frutiger 57Cn"/>
              </a:rPr>
              <a:t>through the tiling </a:t>
            </a:r>
            <a:r>
              <a:rPr lang="en-US" sz="3200" dirty="0">
                <a:latin typeface="Frutiger 57Cn"/>
                <a:cs typeface="Frutiger 57Cn"/>
              </a:rPr>
              <a:t>into the midst before Jesus</a:t>
            </a:r>
            <a:r>
              <a:rPr lang="en-US" sz="3200" dirty="0" smtClean="0">
                <a:latin typeface="Frutiger 57Cn"/>
                <a:cs typeface="Frutiger 57Cn"/>
              </a:rPr>
              <a:t>.</a:t>
            </a:r>
          </a:p>
          <a:p>
            <a:pPr algn="l"/>
            <a:r>
              <a:rPr lang="en-US" sz="3200" dirty="0" smtClean="0">
                <a:latin typeface="Frutiger 57Cn"/>
                <a:cs typeface="Frutiger 57Cn"/>
              </a:rPr>
              <a:t/>
            </a:r>
            <a:br>
              <a:rPr lang="en-US" sz="3200" dirty="0" smtClean="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555261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1106219"/>
            <a:ext cx="9144000" cy="4842864"/>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Jesus Heals a Paralyzed </a:t>
            </a:r>
            <a:r>
              <a:rPr lang="en-US" sz="5400" b="1" dirty="0" smtClean="0">
                <a:latin typeface="Papyrus" charset="0"/>
              </a:rPr>
              <a:t/>
            </a:r>
            <a:br>
              <a:rPr lang="en-US" sz="5400" b="1" dirty="0" smtClean="0">
                <a:latin typeface="Papyrus" charset="0"/>
              </a:rPr>
            </a:br>
            <a:r>
              <a:rPr lang="en-US" sz="5400" b="1" dirty="0" smtClean="0">
                <a:latin typeface="Papyrus" charset="0"/>
              </a:rPr>
              <a:t>Man Lowered </a:t>
            </a:r>
            <a:br>
              <a:rPr lang="en-US" sz="5400" b="1" dirty="0" smtClean="0">
                <a:latin typeface="Papyrus" charset="0"/>
              </a:rPr>
            </a:br>
            <a:r>
              <a:rPr lang="en-US" sz="5400" b="1" dirty="0" smtClean="0">
                <a:latin typeface="Papyrus" charset="0"/>
              </a:rPr>
              <a:t>Through the Roof</a:t>
            </a:r>
          </a:p>
          <a:p>
            <a:pPr>
              <a:lnSpc>
                <a:spcPct val="90000"/>
              </a:lnSpc>
              <a:defRPr/>
            </a:pPr>
            <a:endParaRPr lang="en-US" sz="5400" b="1" dirty="0" smtClean="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6" name="Picture 5" descr="800px-Red_tile_roof_repai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6364" cy="6858000"/>
          </a:xfrm>
          <a:prstGeom prst="rect">
            <a:avLst/>
          </a:prstGeom>
        </p:spPr>
      </p:pic>
    </p:spTree>
    <p:extLst>
      <p:ext uri="{BB962C8B-B14F-4D97-AF65-F5344CB8AC3E}">
        <p14:creationId xmlns:p14="http://schemas.microsoft.com/office/powerpoint/2010/main" val="3257039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5:19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And </a:t>
            </a:r>
            <a:r>
              <a:rPr lang="en-US" sz="3200" dirty="0">
                <a:latin typeface="Frutiger 57Cn"/>
                <a:cs typeface="Frutiger 57Cn"/>
              </a:rPr>
              <a:t>when they could not find how they might bring him in, because of the crowd, they went up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on </a:t>
            </a:r>
            <a:r>
              <a:rPr lang="en-US" sz="3200" dirty="0">
                <a:latin typeface="Frutiger 57Cn"/>
                <a:cs typeface="Frutiger 57Cn"/>
              </a:rPr>
              <a:t>the housetop and let him down with his bed </a:t>
            </a:r>
            <a:r>
              <a:rPr lang="en-US" sz="3200" dirty="0">
                <a:solidFill>
                  <a:srgbClr val="FFCC66"/>
                </a:solidFill>
                <a:latin typeface="Frutiger 57Cn"/>
                <a:cs typeface="Frutiger 57Cn"/>
              </a:rPr>
              <a:t>through the tiling </a:t>
            </a:r>
            <a:r>
              <a:rPr lang="en-US" sz="3200" dirty="0">
                <a:latin typeface="Frutiger 57Cn"/>
                <a:cs typeface="Frutiger 57Cn"/>
              </a:rPr>
              <a:t>into the midst before Jesus</a:t>
            </a:r>
            <a:r>
              <a:rPr lang="en-US" sz="3200" dirty="0" smtClean="0">
                <a:latin typeface="Frutiger 57Cn"/>
                <a:cs typeface="Frutiger 57Cn"/>
              </a:rPr>
              <a:t>.</a:t>
            </a:r>
          </a:p>
          <a:p>
            <a:pPr algn="l"/>
            <a:r>
              <a:rPr lang="en-US" sz="3200" dirty="0" smtClean="0">
                <a:latin typeface="Frutiger 57Cn"/>
                <a:cs typeface="Frutiger 57Cn"/>
              </a:rPr>
              <a:t/>
            </a:r>
            <a:br>
              <a:rPr lang="en-US" sz="3200" dirty="0" smtClean="0">
                <a:latin typeface="Frutiger 57Cn"/>
                <a:cs typeface="Frutiger 57Cn"/>
              </a:rPr>
            </a:br>
            <a:r>
              <a:rPr lang="en-US" sz="3200" dirty="0" smtClean="0">
                <a:solidFill>
                  <a:srgbClr val="FFCC66"/>
                </a:solidFill>
                <a:latin typeface="Frutiger 57Cn"/>
                <a:cs typeface="Frutiger 57Cn"/>
              </a:rPr>
              <a:t>“tiling” </a:t>
            </a:r>
            <a:r>
              <a:rPr lang="en-US" sz="3200" dirty="0" smtClean="0">
                <a:latin typeface="Frutiger 57Cn"/>
                <a:cs typeface="Frutiger 57Cn"/>
              </a:rPr>
              <a:t>= Greek </a:t>
            </a:r>
            <a:r>
              <a:rPr lang="en-US" sz="3200" i="1" dirty="0" err="1" smtClean="0">
                <a:latin typeface="Frutiger 57Cn"/>
                <a:cs typeface="Frutiger 57Cn"/>
              </a:rPr>
              <a:t>keramos</a:t>
            </a:r>
            <a:r>
              <a:rPr lang="en-US" sz="3200" i="1" dirty="0" smtClean="0">
                <a:latin typeface="Frutiger 57Cn"/>
                <a:cs typeface="Frutiger 57Cn"/>
              </a:rPr>
              <a:t> </a:t>
            </a:r>
            <a:r>
              <a:rPr lang="en-US" sz="3200" dirty="0" smtClean="0">
                <a:latin typeface="Frutiger 57Cn"/>
                <a:cs typeface="Frutiger 57Cn"/>
              </a:rPr>
              <a:t>= anything made of clay</a:t>
            </a:r>
            <a:endParaRPr lang="en-US" sz="3200" dirty="0">
              <a:latin typeface="Frutiger 57Cn"/>
              <a:cs typeface="Frutiger 57Cn"/>
            </a:endParaRPr>
          </a:p>
        </p:txBody>
      </p:sp>
    </p:spTree>
    <p:extLst>
      <p:ext uri="{BB962C8B-B14F-4D97-AF65-F5344CB8AC3E}">
        <p14:creationId xmlns:p14="http://schemas.microsoft.com/office/powerpoint/2010/main" val="16205812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4" name="Picture 3" descr="nazareth-village_roof-roller_fj040206_5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1452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5:19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And </a:t>
            </a:r>
            <a:r>
              <a:rPr lang="en-US" sz="3200" dirty="0">
                <a:latin typeface="Frutiger 57Cn"/>
                <a:cs typeface="Frutiger 57Cn"/>
              </a:rPr>
              <a:t>when they could not find how they might bring him in, because of the crowd, they went up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on </a:t>
            </a:r>
            <a:r>
              <a:rPr lang="en-US" sz="3200" dirty="0">
                <a:latin typeface="Frutiger 57Cn"/>
                <a:cs typeface="Frutiger 57Cn"/>
              </a:rPr>
              <a:t>the housetop and let him down with his bed </a:t>
            </a:r>
            <a:r>
              <a:rPr lang="en-US" sz="3200" dirty="0">
                <a:solidFill>
                  <a:srgbClr val="FFCC66"/>
                </a:solidFill>
                <a:latin typeface="Frutiger 57Cn"/>
                <a:cs typeface="Frutiger 57Cn"/>
              </a:rPr>
              <a:t>through the tiling </a:t>
            </a:r>
            <a:r>
              <a:rPr lang="en-US" sz="3200" dirty="0">
                <a:latin typeface="Frutiger 57Cn"/>
                <a:cs typeface="Frutiger 57Cn"/>
              </a:rPr>
              <a:t>into the midst before Jesus</a:t>
            </a:r>
            <a:r>
              <a:rPr lang="en-US" sz="3200" dirty="0" smtClean="0">
                <a:latin typeface="Frutiger 57Cn"/>
                <a:cs typeface="Frutiger 57Cn"/>
              </a:rPr>
              <a:t>.</a:t>
            </a:r>
          </a:p>
          <a:p>
            <a:pPr algn="l"/>
            <a:r>
              <a:rPr lang="en-US" sz="3200" dirty="0" smtClean="0">
                <a:latin typeface="Frutiger 57Cn"/>
                <a:cs typeface="Frutiger 57Cn"/>
              </a:rPr>
              <a:t/>
            </a:r>
            <a:br>
              <a:rPr lang="en-US" sz="3200" dirty="0" smtClean="0">
                <a:latin typeface="Frutiger 57Cn"/>
                <a:cs typeface="Frutiger 57Cn"/>
              </a:rPr>
            </a:br>
            <a:r>
              <a:rPr lang="en-US" sz="3200" dirty="0" smtClean="0">
                <a:solidFill>
                  <a:srgbClr val="FFCC66"/>
                </a:solidFill>
                <a:latin typeface="Frutiger 57Cn"/>
                <a:cs typeface="Frutiger 57Cn"/>
              </a:rPr>
              <a:t>“tiling” </a:t>
            </a:r>
            <a:r>
              <a:rPr lang="en-US" sz="3200" dirty="0" smtClean="0">
                <a:latin typeface="Frutiger 57Cn"/>
                <a:cs typeface="Frutiger 57Cn"/>
              </a:rPr>
              <a:t>= Greek </a:t>
            </a:r>
            <a:r>
              <a:rPr lang="en-US" sz="3200" i="1" dirty="0" err="1" smtClean="0">
                <a:latin typeface="Frutiger 57Cn"/>
                <a:cs typeface="Frutiger 57Cn"/>
              </a:rPr>
              <a:t>keramos</a:t>
            </a:r>
            <a:r>
              <a:rPr lang="en-US" sz="3200" i="1" dirty="0" smtClean="0">
                <a:latin typeface="Frutiger 57Cn"/>
                <a:cs typeface="Frutiger 57Cn"/>
              </a:rPr>
              <a:t> </a:t>
            </a:r>
            <a:r>
              <a:rPr lang="en-US" sz="3200" dirty="0" smtClean="0">
                <a:latin typeface="Frutiger 57Cn"/>
                <a:cs typeface="Frutiger 57Cn"/>
              </a:rPr>
              <a:t>= anything made of clay</a:t>
            </a:r>
            <a:endParaRPr lang="en-US" sz="3200" dirty="0">
              <a:latin typeface="Frutiger 57Cn"/>
              <a:cs typeface="Frutiger 57Cn"/>
            </a:endParaRPr>
          </a:p>
        </p:txBody>
      </p:sp>
    </p:spTree>
    <p:extLst>
      <p:ext uri="{BB962C8B-B14F-4D97-AF65-F5344CB8AC3E}">
        <p14:creationId xmlns:p14="http://schemas.microsoft.com/office/powerpoint/2010/main" val="12646852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4" name="Picture 3" descr="tv_prod_imag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743"/>
            <a:ext cx="9144000" cy="6035040"/>
          </a:xfrm>
          <a:prstGeom prst="rect">
            <a:avLst/>
          </a:prstGeom>
        </p:spPr>
      </p:pic>
    </p:spTree>
    <p:extLst>
      <p:ext uri="{BB962C8B-B14F-4D97-AF65-F5344CB8AC3E}">
        <p14:creationId xmlns:p14="http://schemas.microsoft.com/office/powerpoint/2010/main" val="1059056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When Jesus saw their faith, He said to the paralytic, “Son, your sins are forgiven you.”</a:t>
            </a:r>
          </a:p>
          <a:p>
            <a:pPr algn="l"/>
            <a:r>
              <a:rPr lang="en-US" sz="3200" dirty="0">
                <a:latin typeface="Frutiger 57Cn"/>
                <a:cs typeface="Frutiger 57Cn"/>
              </a:rPr>
              <a:t>6  And some of the scribes were sitting there and reasoning in their hearts,</a:t>
            </a:r>
          </a:p>
          <a:p>
            <a:pPr algn="l"/>
            <a:r>
              <a:rPr lang="en-US" sz="3200" dirty="0">
                <a:latin typeface="Frutiger 57Cn"/>
                <a:cs typeface="Frutiger 57Cn"/>
              </a:rPr>
              <a:t>7  “Why does this Man speak blasphemies like this? Who can forgive sins but God alone?”</a:t>
            </a:r>
          </a:p>
          <a:p>
            <a:pPr algn="l"/>
            <a:r>
              <a:rPr lang="en-US" sz="3200" dirty="0">
                <a:latin typeface="Frutiger 57Cn"/>
                <a:cs typeface="Frutiger 57Cn"/>
              </a:rPr>
              <a:t>8  But immediately, when Jesus perceived in His spirit that they reasoned thus within themselves,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He </a:t>
            </a:r>
            <a:r>
              <a:rPr lang="en-US" sz="3200" dirty="0">
                <a:latin typeface="Frutiger 57Cn"/>
                <a:cs typeface="Frutiger 57Cn"/>
              </a:rPr>
              <a:t>said to them, “Why do you reason about these things in your hearts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064097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9:2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  And His disciples asked Him, saying, “Rabbi,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who </a:t>
            </a:r>
            <a:r>
              <a:rPr lang="en-US" sz="3200" dirty="0">
                <a:latin typeface="Frutiger 57Cn"/>
                <a:cs typeface="Frutiger 57Cn"/>
              </a:rPr>
              <a:t>sinned, this man or his parents, that he was born blind?”</a:t>
            </a:r>
          </a:p>
        </p:txBody>
      </p:sp>
    </p:spTree>
    <p:extLst>
      <p:ext uri="{BB962C8B-B14F-4D97-AF65-F5344CB8AC3E}">
        <p14:creationId xmlns:p14="http://schemas.microsoft.com/office/powerpoint/2010/main" val="28880866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When Jesus saw their faith, He said to the paralytic, “Son, your sins are forgiven you.”</a:t>
            </a:r>
          </a:p>
          <a:p>
            <a:pPr algn="l"/>
            <a:r>
              <a:rPr lang="en-US" sz="3200" dirty="0">
                <a:latin typeface="Frutiger 57Cn"/>
                <a:cs typeface="Frutiger 57Cn"/>
              </a:rPr>
              <a:t>6  And some of the scribes were sitting there and reasoning in their hearts,</a:t>
            </a:r>
          </a:p>
          <a:p>
            <a:pPr algn="l"/>
            <a:r>
              <a:rPr lang="en-US" sz="3200" dirty="0" smtClean="0">
                <a:latin typeface="Frutiger 57Cn"/>
                <a:cs typeface="Frutiger 57Cn"/>
              </a:rPr>
              <a:t>7  “</a:t>
            </a:r>
            <a:r>
              <a:rPr lang="en-US" sz="3200" dirty="0">
                <a:latin typeface="Frutiger 57Cn"/>
                <a:cs typeface="Frutiger 57Cn"/>
              </a:rPr>
              <a:t>Why does this Man speak blasphemies like this? Who can forgive sins but God alone?”</a:t>
            </a:r>
          </a:p>
          <a:p>
            <a:pPr algn="l"/>
            <a:endParaRPr lang="en-US" sz="3200" dirty="0">
              <a:latin typeface="Frutiger 57Cn"/>
              <a:cs typeface="Frutiger 57Cn"/>
            </a:endParaRPr>
          </a:p>
        </p:txBody>
      </p:sp>
    </p:spTree>
    <p:extLst>
      <p:ext uri="{BB962C8B-B14F-4D97-AF65-F5344CB8AC3E}">
        <p14:creationId xmlns:p14="http://schemas.microsoft.com/office/powerpoint/2010/main" val="17315987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Leviticus 4, 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Describing what happens after the proper sacrifices are offered:</a:t>
            </a:r>
          </a:p>
          <a:p>
            <a:pPr algn="l"/>
            <a:endParaRPr lang="en-US" sz="3200" dirty="0">
              <a:latin typeface="Frutiger 57Cn"/>
              <a:cs typeface="Frutiger 57Cn"/>
            </a:endParaRPr>
          </a:p>
          <a:p>
            <a:pPr algn="l"/>
            <a:r>
              <a:rPr lang="en-US" sz="3200" dirty="0" smtClean="0">
                <a:latin typeface="Frutiger 57Cn"/>
                <a:cs typeface="Frutiger 57Cn"/>
              </a:rPr>
              <a:t>4</a:t>
            </a:r>
            <a:r>
              <a:rPr lang="en-US" sz="3200" dirty="0">
                <a:latin typeface="Frutiger 57Cn"/>
                <a:cs typeface="Frutiger 57Cn"/>
              </a:rPr>
              <a:t>:26 . . . and it shall be forgiven him.</a:t>
            </a:r>
          </a:p>
          <a:p>
            <a:pPr algn="l"/>
            <a:r>
              <a:rPr lang="en-US" sz="3200" dirty="0">
                <a:latin typeface="Frutiger 57Cn"/>
                <a:cs typeface="Frutiger 57Cn"/>
              </a:rPr>
              <a:t>4:31 . . . and it shall be forgiven him.</a:t>
            </a:r>
          </a:p>
          <a:p>
            <a:pPr algn="l"/>
            <a:r>
              <a:rPr lang="en-US" sz="3200" dirty="0">
                <a:latin typeface="Frutiger 57Cn"/>
                <a:cs typeface="Frutiger 57Cn"/>
              </a:rPr>
              <a:t>4:35 . . . and it shall be forgiven him.</a:t>
            </a:r>
          </a:p>
          <a:p>
            <a:pPr algn="l"/>
            <a:r>
              <a:rPr lang="en-US" sz="3200" dirty="0">
                <a:latin typeface="Frutiger 57Cn"/>
                <a:cs typeface="Frutiger 57Cn"/>
              </a:rPr>
              <a:t>5:10 . . . and it shall be forgiven him.</a:t>
            </a:r>
          </a:p>
          <a:p>
            <a:pPr algn="l"/>
            <a:r>
              <a:rPr lang="en-US" sz="3200" dirty="0">
                <a:latin typeface="Frutiger 57Cn"/>
                <a:cs typeface="Frutiger 57Cn"/>
              </a:rPr>
              <a:t>5:13 . . . and it shall be forgiven him. </a:t>
            </a:r>
          </a:p>
          <a:p>
            <a:pPr algn="l"/>
            <a:r>
              <a:rPr lang="en-US" sz="3200" dirty="0">
                <a:latin typeface="Frutiger 57Cn"/>
                <a:cs typeface="Frutiger 57Cn"/>
              </a:rPr>
              <a:t>5:16 . . . and it shall be forgiven him.</a:t>
            </a:r>
          </a:p>
          <a:p>
            <a:pPr algn="l"/>
            <a:r>
              <a:rPr lang="en-US" sz="3200" dirty="0">
                <a:latin typeface="Frutiger 57Cn"/>
                <a:cs typeface="Frutiger 57Cn"/>
              </a:rPr>
              <a:t>5:18 . . . and it shall be forgiven him.</a:t>
            </a:r>
          </a:p>
        </p:txBody>
      </p:sp>
    </p:spTree>
    <p:extLst>
      <p:ext uri="{BB962C8B-B14F-4D97-AF65-F5344CB8AC3E}">
        <p14:creationId xmlns:p14="http://schemas.microsoft.com/office/powerpoint/2010/main" val="3997560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When Jesus saw their faith, He said to the paralytic, “Son, your sins are forgiven you.”</a:t>
            </a:r>
          </a:p>
          <a:p>
            <a:pPr algn="l"/>
            <a:r>
              <a:rPr lang="en-US" sz="3200" dirty="0">
                <a:latin typeface="Frutiger 57Cn"/>
                <a:cs typeface="Frutiger 57Cn"/>
              </a:rPr>
              <a:t>6  And some of the scribes were sitting there and reasoning in their hearts,</a:t>
            </a:r>
          </a:p>
          <a:p>
            <a:pPr algn="l"/>
            <a:r>
              <a:rPr lang="en-US" sz="3200" dirty="0">
                <a:latin typeface="Frutiger 57Cn"/>
                <a:cs typeface="Frutiger 57Cn"/>
              </a:rPr>
              <a:t>7  “Why does this Man speak blasphemies like this? Who can forgive sins but God alone?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995321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3600" b="1" dirty="0" smtClean="0">
                <a:solidFill>
                  <a:schemeClr val="tx2"/>
                </a:solidFill>
                <a:effectLst>
                  <a:outerShdw blurRad="50800" dist="38100" dir="8100000" algn="tr" rotWithShape="0">
                    <a:prstClr val="black">
                      <a:alpha val="40000"/>
                    </a:prstClr>
                  </a:outerShdw>
                </a:effectLst>
                <a:latin typeface="BI Frutiger BoldItalic" charset="0"/>
              </a:rPr>
              <a:t>Luke’s theme: Jesus’ divine authority</a:t>
            </a:r>
            <a:endParaRPr lang="en-US" sz="36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Luke 4:1-13: </a:t>
            </a:r>
            <a:r>
              <a:rPr lang="en-US" sz="3200" dirty="0">
                <a:latin typeface="Frutiger 57Cn"/>
                <a:cs typeface="Frutiger 57Cn"/>
              </a:rPr>
              <a:t>Jesus establishes His authority over Satan the adversary in the temptation in the wilderness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2424397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521scrib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477000"/>
          </a:xfrm>
          <a:prstGeom prst="rect">
            <a:avLst/>
          </a:prstGeom>
        </p:spPr>
      </p:pic>
    </p:spTree>
    <p:extLst>
      <p:ext uri="{BB962C8B-B14F-4D97-AF65-F5344CB8AC3E}">
        <p14:creationId xmlns:p14="http://schemas.microsoft.com/office/powerpoint/2010/main" val="31603068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pharisees-sadusees-scrib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081698" cy="7620000"/>
          </a:xfrm>
          <a:prstGeom prst="rect">
            <a:avLst/>
          </a:prstGeom>
        </p:spPr>
      </p:pic>
    </p:spTree>
    <p:extLst>
      <p:ext uri="{BB962C8B-B14F-4D97-AF65-F5344CB8AC3E}">
        <p14:creationId xmlns:p14="http://schemas.microsoft.com/office/powerpoint/2010/main" val="3308142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8  But immediately, when Jesus perceived in His spirit that they reasoned thus within themselves, He said to them, “Why do you reason about these things in your hearts?</a:t>
            </a:r>
          </a:p>
          <a:p>
            <a:pPr algn="l"/>
            <a:r>
              <a:rPr lang="en-US" sz="3200" dirty="0" smtClean="0">
                <a:latin typeface="Frutiger 57Cn"/>
                <a:cs typeface="Frutiger 57Cn"/>
              </a:rPr>
              <a:t>9  </a:t>
            </a:r>
            <a:r>
              <a:rPr lang="en-US" sz="3200" dirty="0">
                <a:latin typeface="Frutiger 57Cn"/>
                <a:cs typeface="Frutiger 57Cn"/>
              </a:rPr>
              <a:t>“Which is easier, to say to the paralytic, ‘Your sins are forgiven you,’ or to say, ‘Arise, take up your bed and walk’</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2361330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10  </a:t>
            </a:r>
            <a:r>
              <a:rPr lang="en-US" sz="3200" dirty="0">
                <a:latin typeface="Frutiger 57Cn"/>
                <a:cs typeface="Frutiger 57Cn"/>
              </a:rPr>
              <a:t>“But that you may know that the Son of Man has power on earth to forgive sins”—He said to the paralytic,</a:t>
            </a:r>
          </a:p>
          <a:p>
            <a:pPr algn="l"/>
            <a:r>
              <a:rPr lang="en-US" sz="3200" dirty="0">
                <a:latin typeface="Frutiger 57Cn"/>
                <a:cs typeface="Frutiger 57Cn"/>
              </a:rPr>
              <a:t>11  “I say to you, arise, take up your bed, and go to your house.”</a:t>
            </a:r>
          </a:p>
          <a:p>
            <a:pPr algn="l"/>
            <a:r>
              <a:rPr lang="en-US" sz="3200" dirty="0">
                <a:latin typeface="Frutiger 57Cn"/>
                <a:cs typeface="Frutiger 57Cn"/>
              </a:rPr>
              <a:t>12  Immediately he arose, took up the bed, and went out in the presence of them all, so that all were amazed and glorified God, saying, “We never saw anything like this!”</a:t>
            </a:r>
          </a:p>
        </p:txBody>
      </p:sp>
    </p:spTree>
    <p:extLst>
      <p:ext uri="{BB962C8B-B14F-4D97-AF65-F5344CB8AC3E}">
        <p14:creationId xmlns:p14="http://schemas.microsoft.com/office/powerpoint/2010/main" val="31250129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Daniel 7:13-14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“I was watching in the night visions, </a:t>
            </a:r>
            <a:r>
              <a:rPr lang="en-US" sz="3200" dirty="0" smtClean="0">
                <a:latin typeface="Frutiger 57Cn"/>
                <a:cs typeface="Frutiger 57Cn"/>
              </a:rPr>
              <a:t>and </a:t>
            </a:r>
            <a:r>
              <a:rPr lang="en-US" sz="3200" dirty="0">
                <a:latin typeface="Frutiger 57Cn"/>
                <a:cs typeface="Frutiger 57Cn"/>
              </a:rPr>
              <a:t>behold, One like the Son of Man, </a:t>
            </a:r>
            <a:r>
              <a:rPr lang="en-US" sz="3200" dirty="0" smtClean="0">
                <a:latin typeface="Frutiger 57Cn"/>
                <a:cs typeface="Frutiger 57Cn"/>
              </a:rPr>
              <a:t>coming </a:t>
            </a:r>
            <a:r>
              <a:rPr lang="en-US" sz="3200" dirty="0">
                <a:latin typeface="Frutiger 57Cn"/>
                <a:cs typeface="Frutiger 57Cn"/>
              </a:rPr>
              <a:t>with the clouds of heaven! He came to the Ancient of Days, </a:t>
            </a:r>
            <a:r>
              <a:rPr lang="en-US" sz="3200" dirty="0" smtClean="0">
                <a:latin typeface="Frutiger 57Cn"/>
                <a:cs typeface="Frutiger 57Cn"/>
              </a:rPr>
              <a:t>and </a:t>
            </a:r>
            <a:r>
              <a:rPr lang="en-US" sz="3200" dirty="0">
                <a:latin typeface="Frutiger 57Cn"/>
                <a:cs typeface="Frutiger 57Cn"/>
              </a:rPr>
              <a:t>they brought Him near before Him.</a:t>
            </a:r>
          </a:p>
          <a:p>
            <a:pPr algn="l"/>
            <a:r>
              <a:rPr lang="en-US" sz="3200" dirty="0">
                <a:latin typeface="Frutiger 57Cn"/>
                <a:cs typeface="Frutiger 57Cn"/>
              </a:rPr>
              <a:t>14  Then to Him was given dominion and glory and a kingdom, </a:t>
            </a:r>
            <a:r>
              <a:rPr lang="en-US" sz="3200" dirty="0" smtClean="0">
                <a:latin typeface="Frutiger 57Cn"/>
                <a:cs typeface="Frutiger 57Cn"/>
              </a:rPr>
              <a:t>that </a:t>
            </a:r>
            <a:r>
              <a:rPr lang="en-US" sz="3200" dirty="0">
                <a:latin typeface="Frutiger 57Cn"/>
                <a:cs typeface="Frutiger 57Cn"/>
              </a:rPr>
              <a:t>all peoples, nations, and languages should serve Him. His dominion is an everlasting dominion, </a:t>
            </a:r>
            <a:r>
              <a:rPr lang="en-US" sz="3200" dirty="0" smtClean="0">
                <a:latin typeface="Frutiger 57Cn"/>
                <a:cs typeface="Frutiger 57Cn"/>
              </a:rPr>
              <a:t>which </a:t>
            </a:r>
            <a:r>
              <a:rPr lang="en-US" sz="3200" dirty="0">
                <a:latin typeface="Frutiger 57Cn"/>
                <a:cs typeface="Frutiger 57Cn"/>
              </a:rPr>
              <a:t>shall not pass away, </a:t>
            </a:r>
            <a:r>
              <a:rPr lang="en-US" sz="3200" dirty="0" smtClean="0">
                <a:latin typeface="Frutiger 57Cn"/>
                <a:cs typeface="Frutiger 57Cn"/>
              </a:rPr>
              <a:t>and </a:t>
            </a:r>
            <a:r>
              <a:rPr lang="en-US" sz="3200" dirty="0">
                <a:latin typeface="Frutiger 57Cn"/>
                <a:cs typeface="Frutiger 57Cn"/>
              </a:rPr>
              <a:t>His kingdom the one </a:t>
            </a:r>
            <a:r>
              <a:rPr lang="en-US" sz="3200" dirty="0" smtClean="0">
                <a:latin typeface="Frutiger 57Cn"/>
                <a:cs typeface="Frutiger 57Cn"/>
              </a:rPr>
              <a:t>which </a:t>
            </a:r>
            <a:r>
              <a:rPr lang="en-US" sz="3200" dirty="0">
                <a:latin typeface="Frutiger 57Cn"/>
                <a:cs typeface="Frutiger 57Cn"/>
              </a:rPr>
              <a:t>shall not be destroyed.</a:t>
            </a:r>
          </a:p>
        </p:txBody>
      </p:sp>
    </p:spTree>
    <p:extLst>
      <p:ext uri="{BB962C8B-B14F-4D97-AF65-F5344CB8AC3E}">
        <p14:creationId xmlns:p14="http://schemas.microsoft.com/office/powerpoint/2010/main" val="39337860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10:11-14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And every priest stands ministering daily and offering repeatedly the same sacrifices, which can never take away sins.</a:t>
            </a:r>
          </a:p>
          <a:p>
            <a:pPr algn="l"/>
            <a:r>
              <a:rPr lang="en-US" sz="3200" dirty="0">
                <a:latin typeface="Frutiger 57Cn"/>
                <a:cs typeface="Frutiger 57Cn"/>
              </a:rPr>
              <a:t>12 But this Man, after He had offered one sacrifice for sins forever, sat down at the right hand of God,</a:t>
            </a:r>
          </a:p>
          <a:p>
            <a:pPr algn="l"/>
            <a:r>
              <a:rPr lang="en-US" sz="3200" dirty="0">
                <a:latin typeface="Frutiger 57Cn"/>
                <a:cs typeface="Frutiger 57Cn"/>
              </a:rPr>
              <a:t>13 from that time waiting till His enemies are made His footstool.</a:t>
            </a:r>
          </a:p>
          <a:p>
            <a:pPr algn="l"/>
            <a:r>
              <a:rPr lang="en-US" sz="3200" dirty="0">
                <a:latin typeface="Frutiger 57Cn"/>
                <a:cs typeface="Frutiger 57Cn"/>
              </a:rPr>
              <a:t>14 For by one offering He has perfected forever those who are being sanctified.</a:t>
            </a:r>
          </a:p>
        </p:txBody>
      </p:sp>
    </p:spTree>
    <p:extLst>
      <p:ext uri="{BB962C8B-B14F-4D97-AF65-F5344CB8AC3E}">
        <p14:creationId xmlns:p14="http://schemas.microsoft.com/office/powerpoint/2010/main" val="4075653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10  </a:t>
            </a:r>
            <a:r>
              <a:rPr lang="en-US" sz="3200" dirty="0">
                <a:latin typeface="Frutiger 57Cn"/>
                <a:cs typeface="Frutiger 57Cn"/>
              </a:rPr>
              <a:t>“But that you may know that the Son of Man has power on earth to forgive sins”—He said to the paralytic,</a:t>
            </a:r>
          </a:p>
          <a:p>
            <a:pPr algn="l"/>
            <a:r>
              <a:rPr lang="en-US" sz="3200" dirty="0">
                <a:latin typeface="Frutiger 57Cn"/>
                <a:cs typeface="Frutiger 57Cn"/>
              </a:rPr>
              <a:t>11  “I say to you, arise, take up your bed, and go to your house.”</a:t>
            </a:r>
          </a:p>
          <a:p>
            <a:pPr algn="l"/>
            <a:r>
              <a:rPr lang="en-US" sz="3200" dirty="0">
                <a:latin typeface="Frutiger 57Cn"/>
                <a:cs typeface="Frutiger 57Cn"/>
              </a:rPr>
              <a:t>12  Immediately he arose, took up the bed, and went out in the presence of them all, so that all were amazed and glorified God, saying, “We never saw anything like this!”</a:t>
            </a:r>
          </a:p>
        </p:txBody>
      </p:sp>
    </p:spTree>
    <p:extLst>
      <p:ext uri="{BB962C8B-B14F-4D97-AF65-F5344CB8AC3E}">
        <p14:creationId xmlns:p14="http://schemas.microsoft.com/office/powerpoint/2010/main" val="25499599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5:26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26  And they were all amazed, and they glorified God and were filled with fear, saying, “We have seen strange things today!”</a:t>
            </a:r>
          </a:p>
        </p:txBody>
      </p:sp>
    </p:spTree>
    <p:extLst>
      <p:ext uri="{BB962C8B-B14F-4D97-AF65-F5344CB8AC3E}">
        <p14:creationId xmlns:p14="http://schemas.microsoft.com/office/powerpoint/2010/main" val="3184288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teach us about the nature and character of </a:t>
            </a:r>
            <a:r>
              <a:rPr lang="en-US" sz="3200" dirty="0" smtClean="0">
                <a:latin typeface="Frutiger 57Cn"/>
                <a:cs typeface="Frutiger 57Cn"/>
              </a:rPr>
              <a:t>God the Father and Jesus Christ?</a:t>
            </a:r>
            <a:endParaRPr lang="en-US" sz="3200" dirty="0" smtClean="0">
              <a:latin typeface="Frutiger 57Cn"/>
              <a:cs typeface="Frutiger 57Cn"/>
            </a:endParaRPr>
          </a:p>
          <a:p>
            <a:pPr algn="l"/>
            <a:endParaRPr lang="en-US" sz="1000" dirty="0" smtClean="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teach us about the way </a:t>
            </a:r>
            <a:r>
              <a:rPr lang="en-US" sz="3200" dirty="0" smtClean="0">
                <a:latin typeface="Frutiger 57Cn"/>
                <a:cs typeface="Frutiger 57Cn"/>
              </a:rPr>
              <a:t>They interact </a:t>
            </a:r>
            <a:r>
              <a:rPr lang="en-US" sz="3200" dirty="0" smtClean="0">
                <a:latin typeface="Frutiger 57Cn"/>
                <a:cs typeface="Frutiger 57Cn"/>
              </a:rPr>
              <a:t>with </a:t>
            </a:r>
            <a:r>
              <a:rPr lang="en-US" sz="3200" dirty="0" smtClean="0">
                <a:latin typeface="Frutiger 57Cn"/>
                <a:cs typeface="Frutiger 57Cn"/>
              </a:rPr>
              <a:t>Their people </a:t>
            </a:r>
            <a:r>
              <a:rPr lang="en-US" sz="3200" dirty="0" smtClean="0">
                <a:latin typeface="Frutiger 57Cn"/>
                <a:cs typeface="Frutiger 57Cn"/>
              </a:rPr>
              <a:t>and mankind?</a:t>
            </a:r>
            <a:endParaRPr lang="en-US" sz="3200" dirty="0">
              <a:latin typeface="Frutiger 57Cn"/>
              <a:cs typeface="Frutiger 57Cn"/>
            </a:endParaRPr>
          </a:p>
          <a:p>
            <a:pPr algn="l"/>
            <a:endParaRPr lang="en-US" sz="1000" dirty="0" smtClean="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p>
          <a:p>
            <a:pPr algn="l"/>
            <a:endParaRPr lang="en-US" sz="1000" dirty="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teach us about </a:t>
            </a:r>
            <a:r>
              <a:rPr lang="en-US" sz="3200" dirty="0" smtClean="0">
                <a:latin typeface="Frutiger 57Cn"/>
                <a:cs typeface="Frutiger 57Cn"/>
              </a:rPr>
              <a:t>how we should think, act and live?</a:t>
            </a:r>
          </a:p>
          <a:p>
            <a:pPr algn="l"/>
            <a:endParaRPr lang="en-US" sz="1000" dirty="0">
              <a:latin typeface="Frutiger 57Cn"/>
              <a:cs typeface="Frutiger 57Cn"/>
            </a:endParaRPr>
          </a:p>
        </p:txBody>
      </p:sp>
    </p:spTree>
    <p:extLst>
      <p:ext uri="{BB962C8B-B14F-4D97-AF65-F5344CB8AC3E}">
        <p14:creationId xmlns:p14="http://schemas.microsoft.com/office/powerpoint/2010/main" val="16830144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teach us about the nature and character of </a:t>
            </a:r>
            <a:r>
              <a:rPr lang="en-US" sz="3200" dirty="0" smtClean="0">
                <a:latin typeface="Frutiger 57Cn"/>
                <a:cs typeface="Frutiger 57Cn"/>
              </a:rPr>
              <a:t>God the Father and Jesus Christ?</a:t>
            </a:r>
          </a:p>
          <a:p>
            <a:pPr algn="l"/>
            <a:endParaRPr lang="en-US" sz="1200" dirty="0" smtClean="0">
              <a:latin typeface="Frutiger 57Cn"/>
              <a:cs typeface="Frutiger 57Cn"/>
            </a:endParaRPr>
          </a:p>
          <a:p>
            <a:pPr algn="l"/>
            <a:endParaRPr lang="en-US" sz="1000" dirty="0" smtClean="0">
              <a:latin typeface="Frutiger 57Cn"/>
              <a:cs typeface="Frutiger 57Cn"/>
            </a:endParaRPr>
          </a:p>
          <a:p>
            <a:pPr algn="l"/>
            <a:endParaRPr lang="en-US" sz="1000" dirty="0" smtClean="0">
              <a:latin typeface="Frutiger 57Cn"/>
              <a:cs typeface="Frutiger 57Cn"/>
            </a:endParaRPr>
          </a:p>
        </p:txBody>
      </p:sp>
    </p:spTree>
    <p:extLst>
      <p:ext uri="{BB962C8B-B14F-4D97-AF65-F5344CB8AC3E}">
        <p14:creationId xmlns:p14="http://schemas.microsoft.com/office/powerpoint/2010/main" val="330044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3600" b="1" dirty="0" smtClean="0">
                <a:solidFill>
                  <a:schemeClr val="tx2"/>
                </a:solidFill>
                <a:effectLst>
                  <a:outerShdw blurRad="50800" dist="38100" dir="8100000" algn="tr" rotWithShape="0">
                    <a:prstClr val="black">
                      <a:alpha val="40000"/>
                    </a:prstClr>
                  </a:outerShdw>
                </a:effectLst>
                <a:latin typeface="BI Frutiger BoldItalic" charset="0"/>
              </a:rPr>
              <a:t>Luke’s theme: Jesus’ divine authority</a:t>
            </a:r>
            <a:endParaRPr lang="en-US" sz="36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Luke 4:1-13: </a:t>
            </a:r>
            <a:r>
              <a:rPr lang="en-US" sz="3200" dirty="0">
                <a:latin typeface="Frutiger 57Cn"/>
                <a:cs typeface="Frutiger 57Cn"/>
              </a:rPr>
              <a:t>Jesus establishes His authority over Satan the adversary in the temptation in the wilderness.</a:t>
            </a:r>
          </a:p>
          <a:p>
            <a:pPr algn="l"/>
            <a:r>
              <a:rPr lang="en-US" sz="3200" dirty="0">
                <a:solidFill>
                  <a:srgbClr val="FFCC66"/>
                </a:solidFill>
                <a:latin typeface="Frutiger 57Cn"/>
                <a:cs typeface="Frutiger 57Cn"/>
              </a:rPr>
              <a:t>Luke 4:14-30: </a:t>
            </a:r>
            <a:r>
              <a:rPr lang="en-US" sz="3200" dirty="0">
                <a:latin typeface="Frutiger 57Cn"/>
                <a:cs typeface="Frutiger 57Cn"/>
              </a:rPr>
              <a:t>Jesus claims Messianic authority when He teaches at the synagogue in Nazareth</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3230638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teach us about the nature and character of </a:t>
            </a:r>
            <a:r>
              <a:rPr lang="en-US" sz="3200" dirty="0" smtClean="0">
                <a:latin typeface="Frutiger 57Cn"/>
                <a:cs typeface="Frutiger 57Cn"/>
              </a:rPr>
              <a:t>God the Father and Jesus Christ?</a:t>
            </a:r>
          </a:p>
          <a:p>
            <a:pPr algn="l"/>
            <a:endParaRPr lang="en-US" sz="1200" dirty="0" smtClean="0">
              <a:latin typeface="Frutiger 57Cn"/>
              <a:cs typeface="Frutiger 57Cn"/>
            </a:endParaRPr>
          </a:p>
          <a:p>
            <a:pPr algn="l"/>
            <a:endParaRPr lang="en-US" sz="1000" dirty="0" smtClean="0">
              <a:latin typeface="Frutiger 57Cn"/>
              <a:cs typeface="Frutiger 57Cn"/>
            </a:endParaRPr>
          </a:p>
          <a:p>
            <a:pPr algn="l"/>
            <a:r>
              <a:rPr lang="en-US" sz="3200" i="1" dirty="0" smtClean="0">
                <a:solidFill>
                  <a:srgbClr val="FFFFCC"/>
                </a:solidFill>
                <a:latin typeface="Frutiger 57Cn"/>
                <a:cs typeface="Frutiger 57Cn"/>
              </a:rPr>
              <a:t>1.  </a:t>
            </a:r>
            <a:r>
              <a:rPr lang="en-US" sz="3200" i="1" dirty="0">
                <a:solidFill>
                  <a:srgbClr val="FFFFCC"/>
                </a:solidFill>
                <a:latin typeface="Frutiger 57Cn"/>
                <a:cs typeface="Frutiger 57Cn"/>
              </a:rPr>
              <a:t>God is incredibly merciful – He </a:t>
            </a:r>
            <a:r>
              <a:rPr lang="en-US" sz="3200" i="1" dirty="0" smtClean="0">
                <a:solidFill>
                  <a:srgbClr val="FFFFCC"/>
                </a:solidFill>
                <a:latin typeface="Frutiger 57Cn"/>
                <a:cs typeface="Frutiger 57Cn"/>
              </a:rPr>
              <a:t>can forgive </a:t>
            </a:r>
            <a:r>
              <a:rPr lang="en-US" sz="3200" i="1" dirty="0">
                <a:solidFill>
                  <a:srgbClr val="FFFFCC"/>
                </a:solidFill>
                <a:latin typeface="Frutiger 57Cn"/>
                <a:cs typeface="Frutiger 57Cn"/>
              </a:rPr>
              <a:t>a person who was not even expecting to be forgiven.</a:t>
            </a:r>
          </a:p>
          <a:p>
            <a:pPr algn="l"/>
            <a:endParaRPr lang="en-US" sz="1200" i="1" dirty="0" smtClean="0">
              <a:solidFill>
                <a:srgbClr val="FFFFCC"/>
              </a:solidFill>
              <a:latin typeface="Frutiger 57Cn"/>
              <a:cs typeface="Frutiger 57Cn"/>
            </a:endParaRPr>
          </a:p>
          <a:p>
            <a:pPr algn="l"/>
            <a:endParaRPr lang="en-US" sz="1000" dirty="0" smtClean="0">
              <a:latin typeface="Frutiger 57Cn"/>
              <a:cs typeface="Frutiger 57Cn"/>
            </a:endParaRPr>
          </a:p>
        </p:txBody>
      </p:sp>
    </p:spTree>
    <p:extLst>
      <p:ext uri="{BB962C8B-B14F-4D97-AF65-F5344CB8AC3E}">
        <p14:creationId xmlns:p14="http://schemas.microsoft.com/office/powerpoint/2010/main" val="4100351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teach us about the nature and character of </a:t>
            </a:r>
            <a:r>
              <a:rPr lang="en-US" sz="3200" dirty="0" smtClean="0">
                <a:latin typeface="Frutiger 57Cn"/>
                <a:cs typeface="Frutiger 57Cn"/>
              </a:rPr>
              <a:t>God the Father and Jesus Christ?</a:t>
            </a:r>
          </a:p>
          <a:p>
            <a:pPr algn="l"/>
            <a:endParaRPr lang="en-US" sz="1200" dirty="0" smtClean="0">
              <a:latin typeface="Frutiger 57Cn"/>
              <a:cs typeface="Frutiger 57Cn"/>
            </a:endParaRPr>
          </a:p>
          <a:p>
            <a:pPr algn="l"/>
            <a:endParaRPr lang="en-US" sz="1000" dirty="0" smtClean="0">
              <a:latin typeface="Frutiger 57Cn"/>
              <a:cs typeface="Frutiger 57Cn"/>
            </a:endParaRPr>
          </a:p>
          <a:p>
            <a:pPr algn="l"/>
            <a:r>
              <a:rPr lang="en-US" sz="3200" i="1" dirty="0" smtClean="0">
                <a:solidFill>
                  <a:srgbClr val="FFFFCC"/>
                </a:solidFill>
                <a:latin typeface="Frutiger 57Cn"/>
                <a:cs typeface="Frutiger 57Cn"/>
              </a:rPr>
              <a:t>1.  </a:t>
            </a:r>
            <a:r>
              <a:rPr lang="en-US" sz="3200" i="1" dirty="0">
                <a:solidFill>
                  <a:srgbClr val="FFFFCC"/>
                </a:solidFill>
                <a:latin typeface="Frutiger 57Cn"/>
                <a:cs typeface="Frutiger 57Cn"/>
              </a:rPr>
              <a:t>God is incredibly merciful – He </a:t>
            </a:r>
            <a:r>
              <a:rPr lang="en-US" sz="3200" i="1" dirty="0" smtClean="0">
                <a:solidFill>
                  <a:srgbClr val="FFFFCC"/>
                </a:solidFill>
                <a:latin typeface="Frutiger 57Cn"/>
                <a:cs typeface="Frutiger 57Cn"/>
              </a:rPr>
              <a:t>can forgive </a:t>
            </a:r>
            <a:r>
              <a:rPr lang="en-US" sz="3200" i="1" dirty="0">
                <a:solidFill>
                  <a:srgbClr val="FFFFCC"/>
                </a:solidFill>
                <a:latin typeface="Frutiger 57Cn"/>
                <a:cs typeface="Frutiger 57Cn"/>
              </a:rPr>
              <a:t>a person who was not even expecting to be forgiven.</a:t>
            </a:r>
          </a:p>
          <a:p>
            <a:pPr algn="l"/>
            <a:endParaRPr lang="en-US" sz="1200" i="1" dirty="0" smtClean="0">
              <a:solidFill>
                <a:srgbClr val="FFFFCC"/>
              </a:solidFill>
              <a:latin typeface="Frutiger 57Cn"/>
              <a:cs typeface="Frutiger 57Cn"/>
            </a:endParaRPr>
          </a:p>
          <a:p>
            <a:pPr algn="l"/>
            <a:r>
              <a:rPr lang="en-US" sz="3200" i="1" dirty="0" smtClean="0">
                <a:solidFill>
                  <a:srgbClr val="FFFFCC"/>
                </a:solidFill>
                <a:latin typeface="Frutiger 57Cn"/>
                <a:cs typeface="Frutiger 57Cn"/>
              </a:rPr>
              <a:t>2.  God can </a:t>
            </a:r>
            <a:r>
              <a:rPr lang="en-US" sz="3200" i="1" dirty="0">
                <a:solidFill>
                  <a:srgbClr val="FFFFCC"/>
                </a:solidFill>
                <a:latin typeface="Frutiger 57Cn"/>
                <a:cs typeface="Frutiger 57Cn"/>
              </a:rPr>
              <a:t>and does at times give more than </a:t>
            </a:r>
            <a:r>
              <a:rPr lang="en-US" sz="3200" i="1" dirty="0" smtClean="0">
                <a:solidFill>
                  <a:srgbClr val="FFFFCC"/>
                </a:solidFill>
                <a:latin typeface="Frutiger 57Cn"/>
                <a:cs typeface="Frutiger 57Cn"/>
              </a:rPr>
              <a:t/>
            </a:r>
            <a:br>
              <a:rPr lang="en-US" sz="3200" i="1" dirty="0" smtClean="0">
                <a:solidFill>
                  <a:srgbClr val="FFFFCC"/>
                </a:solidFill>
                <a:latin typeface="Frutiger 57Cn"/>
                <a:cs typeface="Frutiger 57Cn"/>
              </a:rPr>
            </a:br>
            <a:r>
              <a:rPr lang="en-US" sz="3200" i="1" dirty="0" smtClean="0">
                <a:solidFill>
                  <a:srgbClr val="FFFFCC"/>
                </a:solidFill>
                <a:latin typeface="Frutiger 57Cn"/>
                <a:cs typeface="Frutiger 57Cn"/>
              </a:rPr>
              <a:t>we </a:t>
            </a:r>
            <a:r>
              <a:rPr lang="en-US" sz="3200" i="1" dirty="0">
                <a:solidFill>
                  <a:srgbClr val="FFFFCC"/>
                </a:solidFill>
                <a:latin typeface="Frutiger 57Cn"/>
                <a:cs typeface="Frutiger 57Cn"/>
              </a:rPr>
              <a:t>ask</a:t>
            </a:r>
            <a:r>
              <a:rPr lang="en-US" sz="3200" i="1" dirty="0" smtClean="0">
                <a:solidFill>
                  <a:srgbClr val="FFFFCC"/>
                </a:solidFill>
                <a:latin typeface="Frutiger 57Cn"/>
                <a:cs typeface="Frutiger 57Cn"/>
              </a:rPr>
              <a:t>.</a:t>
            </a:r>
            <a:endParaRPr lang="en-US" sz="3200" i="1" dirty="0">
              <a:solidFill>
                <a:srgbClr val="FFFFCC"/>
              </a:solidFill>
              <a:latin typeface="Frutiger 57Cn"/>
              <a:cs typeface="Frutiger 57Cn"/>
            </a:endParaRPr>
          </a:p>
          <a:p>
            <a:pPr algn="l"/>
            <a:endParaRPr lang="en-US" sz="1000" dirty="0" smtClean="0">
              <a:latin typeface="Frutiger 57Cn"/>
              <a:cs typeface="Frutiger 57Cn"/>
            </a:endParaRPr>
          </a:p>
        </p:txBody>
      </p:sp>
    </p:spTree>
    <p:extLst>
      <p:ext uri="{BB962C8B-B14F-4D97-AF65-F5344CB8AC3E}">
        <p14:creationId xmlns:p14="http://schemas.microsoft.com/office/powerpoint/2010/main" val="8731308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990600"/>
            <a:ext cx="82296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sz="1000" dirty="0" smtClean="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teach us about the way </a:t>
            </a:r>
            <a:r>
              <a:rPr lang="en-US" sz="3200" dirty="0" smtClean="0">
                <a:latin typeface="Frutiger 57Cn"/>
                <a:cs typeface="Frutiger 57Cn"/>
              </a:rPr>
              <a:t>They interact </a:t>
            </a:r>
            <a:r>
              <a:rPr lang="en-US" sz="3200" dirty="0" smtClean="0">
                <a:latin typeface="Frutiger 57Cn"/>
                <a:cs typeface="Frutiger 57Cn"/>
              </a:rPr>
              <a:t>with </a:t>
            </a:r>
            <a:r>
              <a:rPr lang="en-US" sz="3200" dirty="0" smtClean="0">
                <a:latin typeface="Frutiger 57Cn"/>
                <a:cs typeface="Frutiger 57Cn"/>
              </a:rPr>
              <a:t>Their people </a:t>
            </a:r>
            <a:r>
              <a:rPr lang="en-US" sz="3200" dirty="0" smtClean="0">
                <a:latin typeface="Frutiger 57Cn"/>
                <a:cs typeface="Frutiger 57Cn"/>
              </a:rPr>
              <a:t>and mankind</a:t>
            </a:r>
            <a:r>
              <a:rPr lang="en-US" sz="3200" dirty="0" smtClean="0">
                <a:latin typeface="Frutiger 57Cn"/>
                <a:cs typeface="Frutiger 57Cn"/>
              </a:rPr>
              <a:t>?</a:t>
            </a:r>
          </a:p>
          <a:p>
            <a:pPr algn="l"/>
            <a:endParaRPr lang="en-US" sz="1200" i="1" dirty="0" smtClean="0">
              <a:latin typeface="Frutiger 57Cn"/>
              <a:cs typeface="Frutiger 57Cn"/>
            </a:endParaRPr>
          </a:p>
        </p:txBody>
      </p:sp>
    </p:spTree>
    <p:extLst>
      <p:ext uri="{BB962C8B-B14F-4D97-AF65-F5344CB8AC3E}">
        <p14:creationId xmlns:p14="http://schemas.microsoft.com/office/powerpoint/2010/main" val="5163121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990600"/>
            <a:ext cx="82296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sz="1000" dirty="0" smtClean="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teach us about the way </a:t>
            </a:r>
            <a:r>
              <a:rPr lang="en-US" sz="3200" dirty="0" smtClean="0">
                <a:latin typeface="Frutiger 57Cn"/>
                <a:cs typeface="Frutiger 57Cn"/>
              </a:rPr>
              <a:t>They interact </a:t>
            </a:r>
            <a:r>
              <a:rPr lang="en-US" sz="3200" dirty="0" smtClean="0">
                <a:latin typeface="Frutiger 57Cn"/>
                <a:cs typeface="Frutiger 57Cn"/>
              </a:rPr>
              <a:t>with </a:t>
            </a:r>
            <a:r>
              <a:rPr lang="en-US" sz="3200" dirty="0" smtClean="0">
                <a:latin typeface="Frutiger 57Cn"/>
                <a:cs typeface="Frutiger 57Cn"/>
              </a:rPr>
              <a:t>Their people </a:t>
            </a:r>
            <a:r>
              <a:rPr lang="en-US" sz="3200" dirty="0" smtClean="0">
                <a:latin typeface="Frutiger 57Cn"/>
                <a:cs typeface="Frutiger 57Cn"/>
              </a:rPr>
              <a:t>and mankind</a:t>
            </a:r>
            <a:r>
              <a:rPr lang="en-US" sz="3200" dirty="0" smtClean="0">
                <a:latin typeface="Frutiger 57Cn"/>
                <a:cs typeface="Frutiger 57Cn"/>
              </a:rPr>
              <a:t>?</a:t>
            </a:r>
          </a:p>
          <a:p>
            <a:pPr algn="l"/>
            <a:endParaRPr lang="en-US" sz="1200" i="1" dirty="0" smtClean="0">
              <a:latin typeface="Frutiger 57Cn"/>
              <a:cs typeface="Frutiger 57Cn"/>
            </a:endParaRPr>
          </a:p>
          <a:p>
            <a:pPr algn="l"/>
            <a:r>
              <a:rPr lang="en-US" sz="3200" i="1" dirty="0" smtClean="0">
                <a:latin typeface="Frutiger 57Cn"/>
                <a:cs typeface="Frutiger 57Cn"/>
              </a:rPr>
              <a:t>1.  We start in a state of spiritual paralysis like the paralyzed man. God’s rescuing us </a:t>
            </a:r>
            <a:r>
              <a:rPr lang="en-US" sz="3200" i="1" dirty="0">
                <a:latin typeface="Frutiger 57Cn"/>
                <a:cs typeface="Frutiger 57Cn"/>
              </a:rPr>
              <a:t>from </a:t>
            </a:r>
            <a:r>
              <a:rPr lang="en-US" sz="3200" i="1" dirty="0" smtClean="0">
                <a:latin typeface="Frutiger 57Cn"/>
                <a:cs typeface="Frutiger 57Cn"/>
              </a:rPr>
              <a:t>that state and </a:t>
            </a:r>
            <a:r>
              <a:rPr lang="en-US" sz="3200" i="1" dirty="0">
                <a:latin typeface="Frutiger 57Cn"/>
                <a:cs typeface="Frutiger 57Cn"/>
              </a:rPr>
              <a:t>restoring us to a </a:t>
            </a:r>
            <a:r>
              <a:rPr lang="en-US" sz="3200" i="1" dirty="0" smtClean="0">
                <a:latin typeface="Frutiger 57Cn"/>
                <a:cs typeface="Frutiger 57Cn"/>
              </a:rPr>
              <a:t>right relationship </a:t>
            </a:r>
            <a:r>
              <a:rPr lang="en-US" sz="3200" i="1" dirty="0">
                <a:latin typeface="Frutiger 57Cn"/>
                <a:cs typeface="Frutiger 57Cn"/>
              </a:rPr>
              <a:t>with </a:t>
            </a:r>
            <a:r>
              <a:rPr lang="en-US" sz="3200" i="1" dirty="0" smtClean="0">
                <a:latin typeface="Frutiger 57Cn"/>
                <a:cs typeface="Frutiger 57Cn"/>
              </a:rPr>
              <a:t>Him </a:t>
            </a:r>
            <a:r>
              <a:rPr lang="en-US" sz="3200" i="1" dirty="0">
                <a:latin typeface="Frutiger 57Cn"/>
                <a:cs typeface="Frutiger 57Cn"/>
              </a:rPr>
              <a:t>begins with forgiveness.</a:t>
            </a:r>
          </a:p>
          <a:p>
            <a:pPr algn="l"/>
            <a:endParaRPr lang="en-US" sz="1200" i="1" dirty="0" smtClean="0">
              <a:latin typeface="Frutiger 57Cn"/>
              <a:cs typeface="Frutiger 57Cn"/>
            </a:endParaRPr>
          </a:p>
          <a:p>
            <a:pPr algn="l"/>
            <a:endParaRPr lang="en-US" sz="1000" dirty="0" smtClean="0">
              <a:latin typeface="Frutiger 57Cn"/>
              <a:cs typeface="Frutiger 57Cn"/>
            </a:endParaRPr>
          </a:p>
        </p:txBody>
      </p:sp>
    </p:spTree>
    <p:extLst>
      <p:ext uri="{BB962C8B-B14F-4D97-AF65-F5344CB8AC3E}">
        <p14:creationId xmlns:p14="http://schemas.microsoft.com/office/powerpoint/2010/main" val="26452941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990600"/>
            <a:ext cx="8229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sz="1000" dirty="0" smtClean="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teach us about the way </a:t>
            </a:r>
            <a:r>
              <a:rPr lang="en-US" sz="3200" dirty="0" smtClean="0">
                <a:latin typeface="Frutiger 57Cn"/>
                <a:cs typeface="Frutiger 57Cn"/>
              </a:rPr>
              <a:t>They interact </a:t>
            </a:r>
            <a:r>
              <a:rPr lang="en-US" sz="3200" dirty="0" smtClean="0">
                <a:latin typeface="Frutiger 57Cn"/>
                <a:cs typeface="Frutiger 57Cn"/>
              </a:rPr>
              <a:t>with </a:t>
            </a:r>
            <a:r>
              <a:rPr lang="en-US" sz="3200" dirty="0" smtClean="0">
                <a:latin typeface="Frutiger 57Cn"/>
                <a:cs typeface="Frutiger 57Cn"/>
              </a:rPr>
              <a:t>Their people </a:t>
            </a:r>
            <a:r>
              <a:rPr lang="en-US" sz="3200" dirty="0" smtClean="0">
                <a:latin typeface="Frutiger 57Cn"/>
                <a:cs typeface="Frutiger 57Cn"/>
              </a:rPr>
              <a:t>and mankind</a:t>
            </a:r>
            <a:r>
              <a:rPr lang="en-US" sz="3200" dirty="0" smtClean="0">
                <a:latin typeface="Frutiger 57Cn"/>
                <a:cs typeface="Frutiger 57Cn"/>
              </a:rPr>
              <a:t>?</a:t>
            </a:r>
          </a:p>
          <a:p>
            <a:pPr algn="l"/>
            <a:endParaRPr lang="en-US" sz="1200" i="1" dirty="0" smtClean="0">
              <a:latin typeface="Frutiger 57Cn"/>
              <a:cs typeface="Frutiger 57Cn"/>
            </a:endParaRPr>
          </a:p>
          <a:p>
            <a:pPr algn="l"/>
            <a:r>
              <a:rPr lang="en-US" sz="3200" i="1" dirty="0" smtClean="0">
                <a:latin typeface="Frutiger 57Cn"/>
                <a:cs typeface="Frutiger 57Cn"/>
              </a:rPr>
              <a:t>1.  We start in a state of spiritual paralysis like the paralyzed man. God’s rescuing us </a:t>
            </a:r>
            <a:r>
              <a:rPr lang="en-US" sz="3200" i="1" dirty="0">
                <a:latin typeface="Frutiger 57Cn"/>
                <a:cs typeface="Frutiger 57Cn"/>
              </a:rPr>
              <a:t>from </a:t>
            </a:r>
            <a:r>
              <a:rPr lang="en-US" sz="3200" i="1" dirty="0" smtClean="0">
                <a:latin typeface="Frutiger 57Cn"/>
                <a:cs typeface="Frutiger 57Cn"/>
              </a:rPr>
              <a:t>that state and </a:t>
            </a:r>
            <a:r>
              <a:rPr lang="en-US" sz="3200" i="1" dirty="0">
                <a:latin typeface="Frutiger 57Cn"/>
                <a:cs typeface="Frutiger 57Cn"/>
              </a:rPr>
              <a:t>restoring us to a </a:t>
            </a:r>
            <a:r>
              <a:rPr lang="en-US" sz="3200" i="1" dirty="0" smtClean="0">
                <a:latin typeface="Frutiger 57Cn"/>
                <a:cs typeface="Frutiger 57Cn"/>
              </a:rPr>
              <a:t>right relationship </a:t>
            </a:r>
            <a:r>
              <a:rPr lang="en-US" sz="3200" i="1" dirty="0">
                <a:latin typeface="Frutiger 57Cn"/>
                <a:cs typeface="Frutiger 57Cn"/>
              </a:rPr>
              <a:t>with </a:t>
            </a:r>
            <a:r>
              <a:rPr lang="en-US" sz="3200" i="1" dirty="0" smtClean="0">
                <a:latin typeface="Frutiger 57Cn"/>
                <a:cs typeface="Frutiger 57Cn"/>
              </a:rPr>
              <a:t>Him </a:t>
            </a:r>
            <a:r>
              <a:rPr lang="en-US" sz="3200" i="1" dirty="0">
                <a:latin typeface="Frutiger 57Cn"/>
                <a:cs typeface="Frutiger 57Cn"/>
              </a:rPr>
              <a:t>begins with forgiveness.</a:t>
            </a:r>
          </a:p>
          <a:p>
            <a:pPr algn="l"/>
            <a:endParaRPr lang="en-US" sz="1200" i="1" dirty="0" smtClean="0">
              <a:latin typeface="Frutiger 57Cn"/>
              <a:cs typeface="Frutiger 57Cn"/>
            </a:endParaRPr>
          </a:p>
          <a:p>
            <a:pPr algn="l"/>
            <a:r>
              <a:rPr lang="en-US" sz="3200" i="1" dirty="0" smtClean="0">
                <a:latin typeface="Frutiger 57Cn"/>
                <a:cs typeface="Frutiger 57Cn"/>
              </a:rPr>
              <a:t>2.  God’s </a:t>
            </a:r>
            <a:r>
              <a:rPr lang="en-US" sz="3200" i="1" dirty="0">
                <a:latin typeface="Frutiger 57Cn"/>
                <a:cs typeface="Frutiger 57Cn"/>
              </a:rPr>
              <a:t>work with us </a:t>
            </a:r>
            <a:r>
              <a:rPr lang="en-US" sz="3200" i="1" dirty="0" smtClean="0">
                <a:latin typeface="Frutiger 57Cn"/>
                <a:cs typeface="Frutiger 57Cn"/>
              </a:rPr>
              <a:t>starts </a:t>
            </a:r>
            <a:r>
              <a:rPr lang="en-US" sz="3200" i="1" dirty="0">
                <a:latin typeface="Frutiger 57Cn"/>
                <a:cs typeface="Frutiger 57Cn"/>
              </a:rPr>
              <a:t>with </a:t>
            </a:r>
            <a:r>
              <a:rPr lang="en-US" sz="3200" i="1" dirty="0" smtClean="0">
                <a:latin typeface="Frutiger 57Cn"/>
                <a:cs typeface="Frutiger 57Cn"/>
              </a:rPr>
              <a:t>rescue, then </a:t>
            </a:r>
            <a:br>
              <a:rPr lang="en-US" sz="3200" i="1" dirty="0" smtClean="0">
                <a:latin typeface="Frutiger 57Cn"/>
                <a:cs typeface="Frutiger 57Cn"/>
              </a:rPr>
            </a:br>
            <a:r>
              <a:rPr lang="en-US" sz="3200" i="1" dirty="0" smtClean="0">
                <a:latin typeface="Frutiger 57Cn"/>
                <a:cs typeface="Frutiger 57Cn"/>
              </a:rPr>
              <a:t>leads to restoration.</a:t>
            </a:r>
            <a:endParaRPr lang="en-US" sz="3200" dirty="0">
              <a:latin typeface="Frutiger 57Cn"/>
              <a:cs typeface="Frutiger 57Cn"/>
            </a:endParaRPr>
          </a:p>
          <a:p>
            <a:pPr algn="l"/>
            <a:endParaRPr lang="en-US" sz="1000" dirty="0" smtClean="0">
              <a:latin typeface="Frutiger 57Cn"/>
              <a:cs typeface="Frutiger 57Cn"/>
            </a:endParaRPr>
          </a:p>
        </p:txBody>
      </p:sp>
    </p:spTree>
    <p:extLst>
      <p:ext uri="{BB962C8B-B14F-4D97-AF65-F5344CB8AC3E}">
        <p14:creationId xmlns:p14="http://schemas.microsoft.com/office/powerpoint/2010/main" val="11173793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990600"/>
            <a:ext cx="8229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sz="1000" dirty="0" smtClean="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r>
              <a:rPr lang="en-US" sz="3200" dirty="0" smtClean="0">
                <a:latin typeface="Frutiger 57Cn"/>
                <a:cs typeface="Frutiger 57Cn"/>
              </a:rPr>
              <a:t>?</a:t>
            </a:r>
          </a:p>
          <a:p>
            <a:pPr algn="l"/>
            <a:endParaRPr lang="en-US" sz="1000" i="1" dirty="0" smtClean="0">
              <a:latin typeface="Frutiger 57Cn"/>
              <a:cs typeface="Frutiger 57Cn"/>
            </a:endParaRPr>
          </a:p>
          <a:p>
            <a:pPr algn="l"/>
            <a:endParaRPr lang="en-US" sz="3200" dirty="0" smtClean="0">
              <a:latin typeface="Frutiger 57Cn"/>
              <a:cs typeface="Frutiger 57Cn"/>
            </a:endParaRPr>
          </a:p>
          <a:p>
            <a:pPr algn="l"/>
            <a:endParaRPr lang="en-US" sz="1000" dirty="0">
              <a:latin typeface="Frutiger 57Cn"/>
              <a:cs typeface="Frutiger 57Cn"/>
            </a:endParaRPr>
          </a:p>
        </p:txBody>
      </p:sp>
    </p:spTree>
    <p:extLst>
      <p:ext uri="{BB962C8B-B14F-4D97-AF65-F5344CB8AC3E}">
        <p14:creationId xmlns:p14="http://schemas.microsoft.com/office/powerpoint/2010/main" val="2171026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990600"/>
            <a:ext cx="8229600" cy="369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sz="1000" dirty="0" smtClean="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r>
              <a:rPr lang="en-US" sz="3200" dirty="0" smtClean="0">
                <a:latin typeface="Frutiger 57Cn"/>
                <a:cs typeface="Frutiger 57Cn"/>
              </a:rPr>
              <a:t>?</a:t>
            </a:r>
          </a:p>
          <a:p>
            <a:pPr algn="l"/>
            <a:endParaRPr lang="en-US" sz="1000" i="1" dirty="0" smtClean="0">
              <a:latin typeface="Frutiger 57Cn"/>
              <a:cs typeface="Frutiger 57Cn"/>
            </a:endParaRPr>
          </a:p>
          <a:p>
            <a:pPr algn="l"/>
            <a:r>
              <a:rPr lang="en-US" sz="3200" i="1" dirty="0" smtClean="0">
                <a:latin typeface="Frutiger 57Cn"/>
                <a:cs typeface="Frutiger 57Cn"/>
              </a:rPr>
              <a:t>1</a:t>
            </a:r>
            <a:r>
              <a:rPr lang="en-US" sz="3200" i="1" dirty="0">
                <a:latin typeface="Frutiger 57Cn"/>
                <a:cs typeface="Frutiger 57Cn"/>
              </a:rPr>
              <a:t>.  </a:t>
            </a:r>
            <a:r>
              <a:rPr lang="en-US" sz="3200" i="1" dirty="0" smtClean="0">
                <a:latin typeface="Frutiger 57Cn"/>
                <a:cs typeface="Frutiger 57Cn"/>
              </a:rPr>
              <a:t>Faith isn’t always just sitting back and letting God take care of everything and thinking we don’t have to do anything. At times faith requires action.</a:t>
            </a:r>
            <a:endParaRPr lang="en-US" sz="3200" i="1" dirty="0">
              <a:latin typeface="Frutiger 57Cn"/>
              <a:cs typeface="Frutiger 57Cn"/>
            </a:endParaRPr>
          </a:p>
          <a:p>
            <a:pPr algn="l"/>
            <a:endParaRPr lang="en-US" sz="1200" i="1" dirty="0">
              <a:latin typeface="Frutiger 57Cn"/>
              <a:cs typeface="Frutiger 57Cn"/>
            </a:endParaRPr>
          </a:p>
          <a:p>
            <a:pPr algn="l"/>
            <a:endParaRPr lang="en-US" sz="3200" dirty="0" smtClean="0">
              <a:latin typeface="Frutiger 57Cn"/>
              <a:cs typeface="Frutiger 57Cn"/>
            </a:endParaRPr>
          </a:p>
          <a:p>
            <a:pPr algn="l"/>
            <a:endParaRPr lang="en-US" sz="1000" dirty="0">
              <a:latin typeface="Frutiger 57Cn"/>
              <a:cs typeface="Frutiger 57Cn"/>
            </a:endParaRPr>
          </a:p>
        </p:txBody>
      </p:sp>
    </p:spTree>
    <p:extLst>
      <p:ext uri="{BB962C8B-B14F-4D97-AF65-F5344CB8AC3E}">
        <p14:creationId xmlns:p14="http://schemas.microsoft.com/office/powerpoint/2010/main" val="455212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990600"/>
            <a:ext cx="8229600" cy="467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sz="1000" dirty="0" smtClean="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r>
              <a:rPr lang="en-US" sz="3200" dirty="0" smtClean="0">
                <a:latin typeface="Frutiger 57Cn"/>
                <a:cs typeface="Frutiger 57Cn"/>
              </a:rPr>
              <a:t>?</a:t>
            </a:r>
          </a:p>
          <a:p>
            <a:pPr algn="l"/>
            <a:endParaRPr lang="en-US" sz="1000" i="1" dirty="0" smtClean="0">
              <a:latin typeface="Frutiger 57Cn"/>
              <a:cs typeface="Frutiger 57Cn"/>
            </a:endParaRPr>
          </a:p>
          <a:p>
            <a:pPr algn="l"/>
            <a:r>
              <a:rPr lang="en-US" sz="3200" i="1" dirty="0" smtClean="0">
                <a:latin typeface="Frutiger 57Cn"/>
                <a:cs typeface="Frutiger 57Cn"/>
              </a:rPr>
              <a:t>1</a:t>
            </a:r>
            <a:r>
              <a:rPr lang="en-US" sz="3200" i="1" dirty="0">
                <a:latin typeface="Frutiger 57Cn"/>
                <a:cs typeface="Frutiger 57Cn"/>
              </a:rPr>
              <a:t>.  </a:t>
            </a:r>
            <a:r>
              <a:rPr lang="en-US" sz="3200" i="1" dirty="0" smtClean="0">
                <a:latin typeface="Frutiger 57Cn"/>
                <a:cs typeface="Frutiger 57Cn"/>
              </a:rPr>
              <a:t>Faith isn’t always just sitting back and letting God take care of everything and thinking we don’t have to do anything. At times faith requires action.</a:t>
            </a:r>
            <a:endParaRPr lang="en-US" sz="3200" i="1" dirty="0">
              <a:latin typeface="Frutiger 57Cn"/>
              <a:cs typeface="Frutiger 57Cn"/>
            </a:endParaRPr>
          </a:p>
          <a:p>
            <a:pPr algn="l"/>
            <a:endParaRPr lang="en-US" sz="1200" i="1" dirty="0">
              <a:latin typeface="Frutiger 57Cn"/>
              <a:cs typeface="Frutiger 57Cn"/>
            </a:endParaRPr>
          </a:p>
          <a:p>
            <a:pPr algn="l"/>
            <a:r>
              <a:rPr lang="en-US" sz="3200" i="1" dirty="0">
                <a:latin typeface="Frutiger 57Cn"/>
                <a:cs typeface="Frutiger 57Cn"/>
              </a:rPr>
              <a:t>2.  </a:t>
            </a:r>
            <a:r>
              <a:rPr lang="en-US" sz="3200" i="1" dirty="0" smtClean="0">
                <a:latin typeface="Frutiger 57Cn"/>
                <a:cs typeface="Frutiger 57Cn"/>
              </a:rPr>
              <a:t>Are we glorifying (praising) God for what He has done for us?</a:t>
            </a:r>
            <a:endParaRPr lang="en-US" sz="3200" dirty="0">
              <a:latin typeface="Frutiger 57Cn"/>
              <a:cs typeface="Frutiger 57Cn"/>
            </a:endParaRPr>
          </a:p>
          <a:p>
            <a:pPr algn="l"/>
            <a:endParaRPr lang="en-US" sz="3200" dirty="0" smtClean="0">
              <a:latin typeface="Frutiger 57Cn"/>
              <a:cs typeface="Frutiger 57Cn"/>
            </a:endParaRPr>
          </a:p>
          <a:p>
            <a:pPr algn="l"/>
            <a:endParaRPr lang="en-US" sz="1000" dirty="0">
              <a:latin typeface="Frutiger 57Cn"/>
              <a:cs typeface="Frutiger 57Cn"/>
            </a:endParaRPr>
          </a:p>
        </p:txBody>
      </p:sp>
    </p:spTree>
    <p:extLst>
      <p:ext uri="{BB962C8B-B14F-4D97-AF65-F5344CB8AC3E}">
        <p14:creationId xmlns:p14="http://schemas.microsoft.com/office/powerpoint/2010/main" val="2298159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990600"/>
            <a:ext cx="82296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sz="1000" dirty="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teach us about </a:t>
            </a:r>
            <a:r>
              <a:rPr lang="en-US" sz="3200" dirty="0" smtClean="0">
                <a:latin typeface="Frutiger 57Cn"/>
                <a:cs typeface="Frutiger 57Cn"/>
              </a:rPr>
              <a:t>how we should think, act and </a:t>
            </a:r>
            <a:r>
              <a:rPr lang="en-US" sz="3200" dirty="0">
                <a:latin typeface="Frutiger 57Cn"/>
                <a:cs typeface="Frutiger 57Cn"/>
              </a:rPr>
              <a:t>live?</a:t>
            </a:r>
          </a:p>
          <a:p>
            <a:pPr algn="l"/>
            <a:endParaRPr lang="en-US" sz="1000" i="1" dirty="0">
              <a:latin typeface="Frutiger 57Cn"/>
              <a:cs typeface="Frutiger 57Cn"/>
            </a:endParaRPr>
          </a:p>
          <a:p>
            <a:pPr algn="l"/>
            <a:endParaRPr lang="en-US" sz="1000" dirty="0">
              <a:latin typeface="Frutiger 57Cn"/>
              <a:cs typeface="Frutiger 57Cn"/>
            </a:endParaRPr>
          </a:p>
        </p:txBody>
      </p:sp>
    </p:spTree>
    <p:extLst>
      <p:ext uri="{BB962C8B-B14F-4D97-AF65-F5344CB8AC3E}">
        <p14:creationId xmlns:p14="http://schemas.microsoft.com/office/powerpoint/2010/main" val="3833423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990600"/>
            <a:ext cx="82296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sz="1000" dirty="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teach us about </a:t>
            </a:r>
            <a:r>
              <a:rPr lang="en-US" sz="3200" dirty="0" smtClean="0">
                <a:latin typeface="Frutiger 57Cn"/>
                <a:cs typeface="Frutiger 57Cn"/>
              </a:rPr>
              <a:t>how we should think, act and </a:t>
            </a:r>
            <a:r>
              <a:rPr lang="en-US" sz="3200" dirty="0">
                <a:latin typeface="Frutiger 57Cn"/>
                <a:cs typeface="Frutiger 57Cn"/>
              </a:rPr>
              <a:t>live?</a:t>
            </a:r>
          </a:p>
          <a:p>
            <a:pPr algn="l"/>
            <a:endParaRPr lang="en-US" sz="1000" i="1" dirty="0">
              <a:latin typeface="Frutiger 57Cn"/>
              <a:cs typeface="Frutiger 57Cn"/>
            </a:endParaRPr>
          </a:p>
          <a:p>
            <a:pPr algn="l"/>
            <a:r>
              <a:rPr lang="en-US" sz="3200" i="1" dirty="0">
                <a:latin typeface="Frutiger 57Cn"/>
                <a:cs typeface="Frutiger 57Cn"/>
              </a:rPr>
              <a:t>1.  </a:t>
            </a:r>
            <a:r>
              <a:rPr lang="en-US" sz="3200" i="1" dirty="0" smtClean="0">
                <a:latin typeface="Frutiger 57Cn"/>
                <a:cs typeface="Frutiger 57Cn"/>
              </a:rPr>
              <a:t>What kind of friend are you to those with disabilities?</a:t>
            </a:r>
            <a:endParaRPr lang="en-US" sz="3200" i="1" dirty="0">
              <a:latin typeface="Frutiger 57Cn"/>
              <a:cs typeface="Frutiger 57Cn"/>
            </a:endParaRPr>
          </a:p>
          <a:p>
            <a:pPr algn="l"/>
            <a:endParaRPr lang="en-US" sz="1200" i="1" dirty="0">
              <a:latin typeface="Frutiger 57Cn"/>
              <a:cs typeface="Frutiger 57Cn"/>
            </a:endParaRPr>
          </a:p>
          <a:p>
            <a:pPr algn="l"/>
            <a:endParaRPr lang="en-US" sz="1000" dirty="0">
              <a:latin typeface="Frutiger 57Cn"/>
              <a:cs typeface="Frutiger 57Cn"/>
            </a:endParaRPr>
          </a:p>
        </p:txBody>
      </p:sp>
    </p:spTree>
    <p:extLst>
      <p:ext uri="{BB962C8B-B14F-4D97-AF65-F5344CB8AC3E}">
        <p14:creationId xmlns:p14="http://schemas.microsoft.com/office/powerpoint/2010/main" val="2143074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3600" b="1" dirty="0" smtClean="0">
                <a:solidFill>
                  <a:schemeClr val="tx2"/>
                </a:solidFill>
                <a:effectLst>
                  <a:outerShdw blurRad="50800" dist="38100" dir="8100000" algn="tr" rotWithShape="0">
                    <a:prstClr val="black">
                      <a:alpha val="40000"/>
                    </a:prstClr>
                  </a:outerShdw>
                </a:effectLst>
                <a:latin typeface="BI Frutiger BoldItalic" charset="0"/>
              </a:rPr>
              <a:t>Luke’s theme: Jesus’ divine authority</a:t>
            </a:r>
            <a:endParaRPr lang="en-US" sz="36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Luke 4:1-13: </a:t>
            </a:r>
            <a:r>
              <a:rPr lang="en-US" sz="3200" dirty="0">
                <a:latin typeface="Frutiger 57Cn"/>
                <a:cs typeface="Frutiger 57Cn"/>
              </a:rPr>
              <a:t>Jesus establishes His authority over Satan the adversary in the temptation in the wilderness.</a:t>
            </a:r>
          </a:p>
          <a:p>
            <a:pPr algn="l"/>
            <a:r>
              <a:rPr lang="en-US" sz="3200" dirty="0">
                <a:solidFill>
                  <a:srgbClr val="FFCC66"/>
                </a:solidFill>
                <a:latin typeface="Frutiger 57Cn"/>
                <a:cs typeface="Frutiger 57Cn"/>
              </a:rPr>
              <a:t>Luke 4:14-30: </a:t>
            </a:r>
            <a:r>
              <a:rPr lang="en-US" sz="3200" dirty="0">
                <a:latin typeface="Frutiger 57Cn"/>
                <a:cs typeface="Frutiger 57Cn"/>
              </a:rPr>
              <a:t>Jesus claims Messianic authority when He teaches at the synagogue in Nazareth.</a:t>
            </a:r>
          </a:p>
          <a:p>
            <a:pPr algn="l"/>
            <a:r>
              <a:rPr lang="en-US" sz="3200" dirty="0">
                <a:solidFill>
                  <a:srgbClr val="FFCC66"/>
                </a:solidFill>
                <a:latin typeface="Frutiger 57Cn"/>
                <a:cs typeface="Frutiger 57Cn"/>
              </a:rPr>
              <a:t>Luke 4:31-37: </a:t>
            </a:r>
            <a:r>
              <a:rPr lang="en-US" sz="3200" dirty="0">
                <a:latin typeface="Frutiger 57Cn"/>
                <a:cs typeface="Frutiger 57Cn"/>
              </a:rPr>
              <a:t>Jesus establishes His authority over demons in casting out demon at the synagogue in Capernaum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8939298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990600"/>
            <a:ext cx="8229600" cy="369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sz="1000" dirty="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What </a:t>
            </a:r>
            <a:r>
              <a:rPr lang="en-US" sz="3200" dirty="0" smtClean="0">
                <a:latin typeface="Frutiger 57Cn"/>
                <a:cs typeface="Frutiger 57Cn"/>
              </a:rPr>
              <a:t>does this teach us about </a:t>
            </a:r>
            <a:r>
              <a:rPr lang="en-US" sz="3200" dirty="0" smtClean="0">
                <a:latin typeface="Frutiger 57Cn"/>
                <a:cs typeface="Frutiger 57Cn"/>
              </a:rPr>
              <a:t>how we should think, act and </a:t>
            </a:r>
            <a:r>
              <a:rPr lang="en-US" sz="3200" dirty="0">
                <a:latin typeface="Frutiger 57Cn"/>
                <a:cs typeface="Frutiger 57Cn"/>
              </a:rPr>
              <a:t>live?</a:t>
            </a:r>
          </a:p>
          <a:p>
            <a:pPr algn="l"/>
            <a:endParaRPr lang="en-US" sz="1000" i="1" dirty="0">
              <a:latin typeface="Frutiger 57Cn"/>
              <a:cs typeface="Frutiger 57Cn"/>
            </a:endParaRPr>
          </a:p>
          <a:p>
            <a:pPr algn="l"/>
            <a:r>
              <a:rPr lang="en-US" sz="3200" i="1" dirty="0">
                <a:latin typeface="Frutiger 57Cn"/>
                <a:cs typeface="Frutiger 57Cn"/>
              </a:rPr>
              <a:t>1.  </a:t>
            </a:r>
            <a:r>
              <a:rPr lang="en-US" sz="3200" i="1" dirty="0" smtClean="0">
                <a:latin typeface="Frutiger 57Cn"/>
                <a:cs typeface="Frutiger 57Cn"/>
              </a:rPr>
              <a:t>What kind of friend are you to those with disabilities?</a:t>
            </a:r>
            <a:endParaRPr lang="en-US" sz="3200" i="1" dirty="0">
              <a:latin typeface="Frutiger 57Cn"/>
              <a:cs typeface="Frutiger 57Cn"/>
            </a:endParaRPr>
          </a:p>
          <a:p>
            <a:pPr algn="l"/>
            <a:endParaRPr lang="en-US" sz="1200" i="1" dirty="0">
              <a:latin typeface="Frutiger 57Cn"/>
              <a:cs typeface="Frutiger 57Cn"/>
            </a:endParaRPr>
          </a:p>
          <a:p>
            <a:pPr algn="l"/>
            <a:r>
              <a:rPr lang="en-US" sz="3200" i="1" dirty="0">
                <a:latin typeface="Frutiger 57Cn"/>
                <a:cs typeface="Frutiger 57Cn"/>
              </a:rPr>
              <a:t>2.  </a:t>
            </a:r>
            <a:r>
              <a:rPr lang="en-US" sz="3200" i="1" dirty="0" smtClean="0">
                <a:latin typeface="Frutiger 57Cn"/>
                <a:cs typeface="Frutiger 57Cn"/>
              </a:rPr>
              <a:t>Sometimes we carry our friends, sometimes our friends carry us.</a:t>
            </a:r>
            <a:endParaRPr lang="en-US" sz="3200" dirty="0">
              <a:latin typeface="Frutiger 57Cn"/>
              <a:cs typeface="Frutiger 57Cn"/>
            </a:endParaRPr>
          </a:p>
          <a:p>
            <a:pPr algn="l"/>
            <a:endParaRPr lang="en-US" sz="1000" dirty="0">
              <a:latin typeface="Frutiger 57Cn"/>
              <a:cs typeface="Frutiger 57Cn"/>
            </a:endParaRPr>
          </a:p>
        </p:txBody>
      </p:sp>
    </p:spTree>
    <p:extLst>
      <p:ext uri="{BB962C8B-B14F-4D97-AF65-F5344CB8AC3E}">
        <p14:creationId xmlns:p14="http://schemas.microsoft.com/office/powerpoint/2010/main" val="38313206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847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spTree>
    <p:extLst>
      <p:ext uri="{BB962C8B-B14F-4D97-AF65-F5344CB8AC3E}">
        <p14:creationId xmlns:p14="http://schemas.microsoft.com/office/powerpoint/2010/main" val="3655518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p>
          <a:p>
            <a:pPr algn="l"/>
            <a:endParaRPr lang="en-US" sz="3200" dirty="0" smtClean="0">
              <a:latin typeface="Frutiger 57Cn"/>
              <a:cs typeface="Frutiger 57Cn"/>
            </a:endParaRPr>
          </a:p>
          <a:p>
            <a:pPr algn="l"/>
            <a:r>
              <a:rPr lang="en-US" sz="3200" dirty="0" smtClean="0">
                <a:latin typeface="Frutiger 57Cn"/>
                <a:cs typeface="Frutiger 57Cn"/>
              </a:rPr>
              <a:t>What does this teach us about the way God interacts with His people and mankind?</a:t>
            </a:r>
            <a:endParaRPr lang="en-US" sz="3200" dirty="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p>
          <a:p>
            <a:pPr algn="l"/>
            <a:endParaRPr lang="en-US" sz="3200" dirty="0">
              <a:latin typeface="Frutiger 57Cn"/>
              <a:cs typeface="Frutiger 57Cn"/>
            </a:endParaRPr>
          </a:p>
          <a:p>
            <a:pPr algn="l"/>
            <a:r>
              <a:rPr lang="en-US" sz="3200" dirty="0" smtClean="0">
                <a:latin typeface="Frutiger 57Cn"/>
                <a:cs typeface="Frutiger 57Cn"/>
              </a:rPr>
              <a:t>What does this teach us about Satan, the adversary of God and mankind?</a:t>
            </a:r>
            <a:endParaRPr lang="en-US" sz="3200" dirty="0">
              <a:latin typeface="Frutiger 57Cn"/>
              <a:cs typeface="Frutiger 57Cn"/>
            </a:endParaRPr>
          </a:p>
        </p:txBody>
      </p:sp>
    </p:spTree>
    <p:extLst>
      <p:ext uri="{BB962C8B-B14F-4D97-AF65-F5344CB8AC3E}">
        <p14:creationId xmlns:p14="http://schemas.microsoft.com/office/powerpoint/2010/main" val="454986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latin typeface="Frutiger 57Cn"/>
                <a:cs typeface="Frutiger 57Cn"/>
              </a:rPr>
              <a:t>Jesus never turns people away.</a:t>
            </a:r>
          </a:p>
          <a:p>
            <a:pPr marL="514350" indent="-514350" algn="l">
              <a:buAutoNum type="arabicPeriod"/>
            </a:pPr>
            <a:r>
              <a:rPr lang="en-US" sz="3200" dirty="0" smtClean="0">
                <a:latin typeface="Frutiger 57Cn"/>
                <a:cs typeface="Frutiger 57Cn"/>
              </a:rPr>
              <a:t>Jesus needed quiet, alone time to spend with His heavenly Father—and so do we.</a:t>
            </a:r>
          </a:p>
          <a:p>
            <a:pPr marL="514350" indent="-514350" algn="l">
              <a:buAutoNum type="arabicPeriod"/>
            </a:pPr>
            <a:r>
              <a:rPr lang="en-US" sz="3200" dirty="0" smtClean="0">
                <a:latin typeface="Frutiger 57Cn"/>
                <a:cs typeface="Frutiger 57Cn"/>
              </a:rPr>
              <a:t>Sometimes God is unpredictable when it comes to our expectations.</a:t>
            </a:r>
          </a:p>
          <a:p>
            <a:pPr marL="514350" indent="-514350" algn="l">
              <a:buAutoNum type="arabicPeriod"/>
            </a:pPr>
            <a:r>
              <a:rPr lang="en-US" sz="3200" dirty="0" smtClean="0">
                <a:latin typeface="Frutiger 57Cn"/>
                <a:cs typeface="Frutiger 57Cn"/>
              </a:rPr>
              <a:t>Before our calling, we were like the leper—covered in our sins and cut off from God.</a:t>
            </a:r>
          </a:p>
          <a:p>
            <a:pPr marL="514350" indent="-514350" algn="l">
              <a:buAutoNum type="arabicPeriod"/>
            </a:pPr>
            <a:r>
              <a:rPr lang="en-US" sz="3200" dirty="0" smtClean="0">
                <a:latin typeface="Frutiger 57Cn"/>
                <a:cs typeface="Frutiger 57Cn"/>
              </a:rPr>
              <a:t>God responds to those who want to be cleansed and seek Him to be cleansed.</a:t>
            </a:r>
          </a:p>
          <a:p>
            <a:pPr marL="514350" indent="-514350" algn="l">
              <a:buAutoNum type="arabicPeriod"/>
            </a:pPr>
            <a:r>
              <a:rPr lang="en-US" sz="3200" dirty="0" smtClean="0">
                <a:solidFill>
                  <a:srgbClr val="FFCC66"/>
                </a:solidFill>
                <a:latin typeface="Frutiger 57Cn"/>
                <a:cs typeface="Frutiger 57Cn"/>
              </a:rPr>
              <a:t>God uses “do and teach” with us.</a:t>
            </a: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122938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CapernaumAirel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20" y="-1981200"/>
            <a:ext cx="14907420" cy="9869740"/>
          </a:xfrm>
          <a:prstGeom prst="rect">
            <a:avLst/>
          </a:prstGeom>
        </p:spPr>
      </p:pic>
    </p:spTree>
    <p:extLst>
      <p:ext uri="{BB962C8B-B14F-4D97-AF65-F5344CB8AC3E}">
        <p14:creationId xmlns:p14="http://schemas.microsoft.com/office/powerpoint/2010/main" val="2524482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3600" b="1" dirty="0" smtClean="0">
                <a:solidFill>
                  <a:schemeClr val="tx2"/>
                </a:solidFill>
                <a:effectLst>
                  <a:outerShdw blurRad="50800" dist="38100" dir="8100000" algn="tr" rotWithShape="0">
                    <a:prstClr val="black">
                      <a:alpha val="40000"/>
                    </a:prstClr>
                  </a:outerShdw>
                </a:effectLst>
                <a:latin typeface="BI Frutiger BoldItalic" charset="0"/>
              </a:rPr>
              <a:t>Luke’s theme: Jesus’ divine authority</a:t>
            </a:r>
            <a:endParaRPr lang="en-US" sz="36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Luke 4:1-13: </a:t>
            </a:r>
            <a:r>
              <a:rPr lang="en-US" sz="3200" dirty="0">
                <a:latin typeface="Frutiger 57Cn"/>
                <a:cs typeface="Frutiger 57Cn"/>
              </a:rPr>
              <a:t>Jesus establishes His authority over Satan the adversary in the temptation in the wilderness.</a:t>
            </a:r>
          </a:p>
          <a:p>
            <a:pPr algn="l"/>
            <a:r>
              <a:rPr lang="en-US" sz="3200" dirty="0">
                <a:solidFill>
                  <a:srgbClr val="FFCC66"/>
                </a:solidFill>
                <a:latin typeface="Frutiger 57Cn"/>
                <a:cs typeface="Frutiger 57Cn"/>
              </a:rPr>
              <a:t>Luke 4:14-30: </a:t>
            </a:r>
            <a:r>
              <a:rPr lang="en-US" sz="3200" dirty="0">
                <a:latin typeface="Frutiger 57Cn"/>
                <a:cs typeface="Frutiger 57Cn"/>
              </a:rPr>
              <a:t>Jesus claims Messianic authority when He teaches at the synagogue in Nazareth.</a:t>
            </a:r>
          </a:p>
          <a:p>
            <a:pPr algn="l"/>
            <a:r>
              <a:rPr lang="en-US" sz="3200" dirty="0">
                <a:solidFill>
                  <a:srgbClr val="FFCC66"/>
                </a:solidFill>
                <a:latin typeface="Frutiger 57Cn"/>
                <a:cs typeface="Frutiger 57Cn"/>
              </a:rPr>
              <a:t>Luke 4:31-37: </a:t>
            </a:r>
            <a:r>
              <a:rPr lang="en-US" sz="3200" dirty="0">
                <a:latin typeface="Frutiger 57Cn"/>
                <a:cs typeface="Frutiger 57Cn"/>
              </a:rPr>
              <a:t>Jesus establishes His authority over demons in casting out demon at the synagogue in Capernaum.</a:t>
            </a:r>
          </a:p>
          <a:p>
            <a:pPr algn="l"/>
            <a:r>
              <a:rPr lang="en-US" sz="3200" dirty="0">
                <a:solidFill>
                  <a:srgbClr val="FFCC66"/>
                </a:solidFill>
                <a:latin typeface="Frutiger 57Cn"/>
                <a:cs typeface="Frutiger 57Cn"/>
              </a:rPr>
              <a:t>Luke 4:38-44: </a:t>
            </a:r>
            <a:r>
              <a:rPr lang="en-US" sz="3200" dirty="0">
                <a:latin typeface="Frutiger 57Cn"/>
                <a:cs typeface="Frutiger 57Cn"/>
              </a:rPr>
              <a:t>Jesus establishes His authority to heal temporary diseases by mass healings in Capernaum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5633998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3600" b="1" dirty="0" smtClean="0">
                <a:solidFill>
                  <a:schemeClr val="tx2"/>
                </a:solidFill>
                <a:effectLst>
                  <a:outerShdw blurRad="50800" dist="38100" dir="8100000" algn="tr" rotWithShape="0">
                    <a:prstClr val="black">
                      <a:alpha val="40000"/>
                    </a:prstClr>
                  </a:outerShdw>
                </a:effectLst>
                <a:latin typeface="BI Frutiger BoldItalic" charset="0"/>
              </a:rPr>
              <a:t>Luke’s theme: Jesus’ divine authority</a:t>
            </a:r>
            <a:endParaRPr lang="en-US" sz="36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Luke </a:t>
            </a:r>
            <a:r>
              <a:rPr lang="en-US" sz="3200" dirty="0">
                <a:solidFill>
                  <a:srgbClr val="FFCC66"/>
                </a:solidFill>
                <a:latin typeface="Frutiger 57Cn"/>
                <a:cs typeface="Frutiger 57Cn"/>
              </a:rPr>
              <a:t>5:1-11: </a:t>
            </a:r>
            <a:r>
              <a:rPr lang="en-US" sz="3200" dirty="0">
                <a:latin typeface="Frutiger 57Cn"/>
                <a:cs typeface="Frutiger 57Cn"/>
              </a:rPr>
              <a:t>Jesus establishes His authority over nature with the miraculous catch of fish</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481834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3600" b="1" dirty="0" smtClean="0">
                <a:solidFill>
                  <a:schemeClr val="tx2"/>
                </a:solidFill>
                <a:effectLst>
                  <a:outerShdw blurRad="50800" dist="38100" dir="8100000" algn="tr" rotWithShape="0">
                    <a:prstClr val="black">
                      <a:alpha val="40000"/>
                    </a:prstClr>
                  </a:outerShdw>
                </a:effectLst>
                <a:latin typeface="BI Frutiger BoldItalic" charset="0"/>
              </a:rPr>
              <a:t>Luke’s theme: Jesus’ divine authority</a:t>
            </a:r>
            <a:endParaRPr lang="en-US" sz="36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Luke </a:t>
            </a:r>
            <a:r>
              <a:rPr lang="en-US" sz="3200" dirty="0">
                <a:solidFill>
                  <a:srgbClr val="FFCC66"/>
                </a:solidFill>
                <a:latin typeface="Frutiger 57Cn"/>
                <a:cs typeface="Frutiger 57Cn"/>
              </a:rPr>
              <a:t>5:1-11: </a:t>
            </a:r>
            <a:r>
              <a:rPr lang="en-US" sz="3200" dirty="0">
                <a:latin typeface="Frutiger 57Cn"/>
                <a:cs typeface="Frutiger 57Cn"/>
              </a:rPr>
              <a:t>Jesus establishes His authority over nature with the miraculous catch of fish.</a:t>
            </a:r>
          </a:p>
          <a:p>
            <a:pPr algn="l"/>
            <a:r>
              <a:rPr lang="en-US" sz="3200" dirty="0">
                <a:solidFill>
                  <a:srgbClr val="FFCC66"/>
                </a:solidFill>
                <a:latin typeface="Frutiger 57Cn"/>
                <a:cs typeface="Frutiger 57Cn"/>
              </a:rPr>
              <a:t>Luke 5:12-15: </a:t>
            </a:r>
            <a:r>
              <a:rPr lang="en-US" sz="3200" dirty="0">
                <a:latin typeface="Frutiger 57Cn"/>
                <a:cs typeface="Frutiger 57Cn"/>
              </a:rPr>
              <a:t>Jesus establishes His authority over chronic, terminal disease by healing the leper</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024114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3600" b="1" dirty="0" smtClean="0">
                <a:solidFill>
                  <a:schemeClr val="tx2"/>
                </a:solidFill>
                <a:effectLst>
                  <a:outerShdw blurRad="50800" dist="38100" dir="8100000" algn="tr" rotWithShape="0">
                    <a:prstClr val="black">
                      <a:alpha val="40000"/>
                    </a:prstClr>
                  </a:outerShdw>
                </a:effectLst>
                <a:latin typeface="BI Frutiger BoldItalic" charset="0"/>
              </a:rPr>
              <a:t>Luke’s theme: Jesus’ divine authority</a:t>
            </a:r>
            <a:endParaRPr lang="en-US" sz="36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Luke </a:t>
            </a:r>
            <a:r>
              <a:rPr lang="en-US" sz="3200" dirty="0">
                <a:solidFill>
                  <a:srgbClr val="FFCC66"/>
                </a:solidFill>
                <a:latin typeface="Frutiger 57Cn"/>
                <a:cs typeface="Frutiger 57Cn"/>
              </a:rPr>
              <a:t>5:1-11: </a:t>
            </a:r>
            <a:r>
              <a:rPr lang="en-US" sz="3200" dirty="0">
                <a:latin typeface="Frutiger 57Cn"/>
                <a:cs typeface="Frutiger 57Cn"/>
              </a:rPr>
              <a:t>Jesus establishes His authority over nature with the miraculous catch of fish.</a:t>
            </a:r>
          </a:p>
          <a:p>
            <a:pPr algn="l"/>
            <a:r>
              <a:rPr lang="en-US" sz="3200" dirty="0">
                <a:solidFill>
                  <a:srgbClr val="FFCC66"/>
                </a:solidFill>
                <a:latin typeface="Frutiger 57Cn"/>
                <a:cs typeface="Frutiger 57Cn"/>
              </a:rPr>
              <a:t>Luke 5:12-15: </a:t>
            </a:r>
            <a:r>
              <a:rPr lang="en-US" sz="3200" dirty="0">
                <a:latin typeface="Frutiger 57Cn"/>
                <a:cs typeface="Frutiger 57Cn"/>
              </a:rPr>
              <a:t>Jesus establishes His authority over chronic, terminal disease by healing the leper.</a:t>
            </a:r>
          </a:p>
          <a:p>
            <a:pPr algn="l"/>
            <a:r>
              <a:rPr lang="en-US" sz="3200" dirty="0" smtClean="0">
                <a:solidFill>
                  <a:srgbClr val="FFCC66"/>
                </a:solidFill>
                <a:latin typeface="Frutiger 57Cn"/>
                <a:cs typeface="Frutiger 57Cn"/>
              </a:rPr>
              <a:t>Luke </a:t>
            </a:r>
            <a:r>
              <a:rPr lang="en-US" sz="3200" dirty="0">
                <a:solidFill>
                  <a:srgbClr val="FFCC66"/>
                </a:solidFill>
                <a:latin typeface="Frutiger 57Cn"/>
                <a:cs typeface="Frutiger 57Cn"/>
              </a:rPr>
              <a:t>5:17-26: </a:t>
            </a:r>
            <a:r>
              <a:rPr lang="en-US" sz="3200" dirty="0">
                <a:latin typeface="Frutiger 57Cn"/>
                <a:cs typeface="Frutiger 57Cn"/>
              </a:rPr>
              <a:t>Jesus establishes His authority to forgive sin with the healing of the </a:t>
            </a:r>
            <a:r>
              <a:rPr lang="en-US" sz="3200" dirty="0" smtClean="0">
                <a:latin typeface="Frutiger 57Cn"/>
                <a:cs typeface="Frutiger 57Cn"/>
              </a:rPr>
              <a:t>paralyzed man.</a:t>
            </a:r>
            <a:endParaRPr lang="en-US" sz="3200" dirty="0">
              <a:latin typeface="Frutiger 57Cn"/>
              <a:cs typeface="Frutiger 57Cn"/>
            </a:endParaRPr>
          </a:p>
        </p:txBody>
      </p:sp>
    </p:spTree>
    <p:extLst>
      <p:ext uri="{BB962C8B-B14F-4D97-AF65-F5344CB8AC3E}">
        <p14:creationId xmlns:p14="http://schemas.microsoft.com/office/powerpoint/2010/main" val="31252288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46822</TotalTime>
  <Words>2185</Words>
  <Application>Microsoft Macintosh PowerPoint</Application>
  <PresentationFormat>On-screen Show (4:3)</PresentationFormat>
  <Paragraphs>179</Paragraphs>
  <Slides>55</Slides>
  <Notes>42</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1016</cp:revision>
  <cp:lastPrinted>2002-04-29T19:33:49Z</cp:lastPrinted>
  <dcterms:created xsi:type="dcterms:W3CDTF">2002-04-29T15:32:00Z</dcterms:created>
  <dcterms:modified xsi:type="dcterms:W3CDTF">2014-01-18T06:38:08Z</dcterms:modified>
</cp:coreProperties>
</file>