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65"/>
  </p:notesMasterIdLst>
  <p:handoutMasterIdLst>
    <p:handoutMasterId r:id="rId66"/>
  </p:handoutMasterIdLst>
  <p:sldIdLst>
    <p:sldId id="1298" r:id="rId4"/>
    <p:sldId id="1301" r:id="rId5"/>
    <p:sldId id="2333" r:id="rId6"/>
    <p:sldId id="2359" r:id="rId7"/>
    <p:sldId id="2363" r:id="rId8"/>
    <p:sldId id="2360" r:id="rId9"/>
    <p:sldId id="2365" r:id="rId10"/>
    <p:sldId id="2366" r:id="rId11"/>
    <p:sldId id="2367" r:id="rId12"/>
    <p:sldId id="2368" r:id="rId13"/>
    <p:sldId id="2369" r:id="rId14"/>
    <p:sldId id="2364" r:id="rId15"/>
    <p:sldId id="2371" r:id="rId16"/>
    <p:sldId id="2372" r:id="rId17"/>
    <p:sldId id="2373" r:id="rId18"/>
    <p:sldId id="2374" r:id="rId19"/>
    <p:sldId id="2375" r:id="rId20"/>
    <p:sldId id="2282" r:id="rId21"/>
    <p:sldId id="2294" r:id="rId22"/>
    <p:sldId id="2283" r:id="rId23"/>
    <p:sldId id="2339" r:id="rId24"/>
    <p:sldId id="2295" r:id="rId25"/>
    <p:sldId id="2388" r:id="rId26"/>
    <p:sldId id="2336" r:id="rId27"/>
    <p:sldId id="2356" r:id="rId28"/>
    <p:sldId id="2332" r:id="rId29"/>
    <p:sldId id="2385" r:id="rId30"/>
    <p:sldId id="2382" r:id="rId31"/>
    <p:sldId id="2376" r:id="rId32"/>
    <p:sldId id="2377" r:id="rId33"/>
    <p:sldId id="2378" r:id="rId34"/>
    <p:sldId id="2379" r:id="rId35"/>
    <p:sldId id="2380" r:id="rId36"/>
    <p:sldId id="2381" r:id="rId37"/>
    <p:sldId id="2361" r:id="rId38"/>
    <p:sldId id="2319" r:id="rId39"/>
    <p:sldId id="2389" r:id="rId40"/>
    <p:sldId id="2390" r:id="rId41"/>
    <p:sldId id="2362" r:id="rId42"/>
    <p:sldId id="2384" r:id="rId43"/>
    <p:sldId id="2393" r:id="rId44"/>
    <p:sldId id="2401" r:id="rId45"/>
    <p:sldId id="2408" r:id="rId46"/>
    <p:sldId id="2409" r:id="rId47"/>
    <p:sldId id="2406" r:id="rId48"/>
    <p:sldId id="2407" r:id="rId49"/>
    <p:sldId id="2402" r:id="rId50"/>
    <p:sldId id="2394" r:id="rId51"/>
    <p:sldId id="2395" r:id="rId52"/>
    <p:sldId id="2396" r:id="rId53"/>
    <p:sldId id="2397" r:id="rId54"/>
    <p:sldId id="2398" r:id="rId55"/>
    <p:sldId id="2399" r:id="rId56"/>
    <p:sldId id="2400" r:id="rId57"/>
    <p:sldId id="2357" r:id="rId58"/>
    <p:sldId id="2358" r:id="rId59"/>
    <p:sldId id="2263" r:id="rId60"/>
    <p:sldId id="2264" r:id="rId61"/>
    <p:sldId id="2265" r:id="rId62"/>
    <p:sldId id="2266" r:id="rId63"/>
    <p:sldId id="2267" r:id="rId64"/>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73" autoAdjust="0"/>
    <p:restoredTop sz="94732" autoAdjust="0"/>
  </p:normalViewPr>
  <p:slideViewPr>
    <p:cSldViewPr>
      <p:cViewPr>
        <p:scale>
          <a:sx n="112" d="100"/>
          <a:sy n="112" d="100"/>
        </p:scale>
        <p:origin x="-584" y="-1344"/>
      </p:cViewPr>
      <p:guideLst>
        <p:guide orient="horz" pos="2160"/>
        <p:guide pos="2880"/>
      </p:guideLst>
    </p:cSldViewPr>
  </p:slideViewPr>
  <p:outlineViewPr>
    <p:cViewPr>
      <p:scale>
        <a:sx n="33" d="100"/>
        <a:sy n="33" d="100"/>
      </p:scale>
      <p:origin x="0" y="3800"/>
    </p:cViewPr>
  </p:outlineViewPr>
  <p:notesTextViewPr>
    <p:cViewPr>
      <p:scale>
        <a:sx n="100" d="100"/>
        <a:sy n="100" d="100"/>
      </p:scale>
      <p:origin x="0" y="0"/>
    </p:cViewPr>
  </p:notesTextViewPr>
  <p:sorterViewPr>
    <p:cViewPr>
      <p:scale>
        <a:sx n="115" d="100"/>
        <a:sy n="115" d="100"/>
      </p:scale>
      <p:origin x="0" y="9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11/17/13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11/17/13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11/17/13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11/17/13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11/17/13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11/17/13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11/17/13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11/17/13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11/17/13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11/17/13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11/17/13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11/17/13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11/17/13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11/17/13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11/17/13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11/17/13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11/17/13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11/17/13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11/17/13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11/17/13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11/17/13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11/17/13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has happened earlier?</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Jesus </a:t>
            </a:r>
            <a:r>
              <a:rPr lang="en-US" sz="3200" dirty="0">
                <a:latin typeface="Frutiger 57Cn"/>
                <a:cs typeface="Frutiger 57Cn"/>
              </a:rPr>
              <a:t>traveled to Cana in Galilee and turned water into wine.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traveled to Capernaum with His family and those first disciples.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went to Jerusalem at the Passover and overturned the money-changers’ tables.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met with Nicodemus and talked about what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it </a:t>
            </a:r>
            <a:r>
              <a:rPr lang="en-US" sz="3200" dirty="0">
                <a:latin typeface="Frutiger 57Cn"/>
                <a:cs typeface="Frutiger 57Cn"/>
              </a:rPr>
              <a:t>means to be born again. </a:t>
            </a:r>
          </a:p>
        </p:txBody>
      </p:sp>
    </p:spTree>
    <p:extLst>
      <p:ext uri="{BB962C8B-B14F-4D97-AF65-F5344CB8AC3E}">
        <p14:creationId xmlns:p14="http://schemas.microsoft.com/office/powerpoint/2010/main" val="1582194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has happened earlier?</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Jesus </a:t>
            </a:r>
            <a:r>
              <a:rPr lang="en-US" sz="3200" dirty="0">
                <a:latin typeface="Frutiger 57Cn"/>
                <a:cs typeface="Frutiger 57Cn"/>
              </a:rPr>
              <a:t>traveled to Cana in Galilee and turned water into wine.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traveled to Capernaum with His family and those first disciples.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went to Jerusalem at the Passover and overturned the money-changers’ tables.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met with Nicodemus and talked about what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it </a:t>
            </a:r>
            <a:r>
              <a:rPr lang="en-US" sz="3200" dirty="0">
                <a:latin typeface="Frutiger 57Cn"/>
                <a:cs typeface="Frutiger 57Cn"/>
              </a:rPr>
              <a:t>means to be born again.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stayed in Judea for a while, with His disciples baptizing people. </a:t>
            </a:r>
          </a:p>
        </p:txBody>
      </p:sp>
    </p:spTree>
    <p:extLst>
      <p:ext uri="{BB962C8B-B14F-4D97-AF65-F5344CB8AC3E}">
        <p14:creationId xmlns:p14="http://schemas.microsoft.com/office/powerpoint/2010/main" val="22669442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has happened earlier?</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  </a:t>
            </a:r>
            <a:r>
              <a:rPr lang="en-US" sz="3200" dirty="0" smtClean="0">
                <a:solidFill>
                  <a:srgbClr val="FFFFCC"/>
                </a:solidFill>
                <a:latin typeface="Frutiger 57Cn"/>
                <a:cs typeface="Frutiger 57Cn"/>
              </a:rPr>
              <a:t>After</a:t>
            </a:r>
            <a:r>
              <a:rPr lang="en-US" sz="3200" dirty="0" smtClean="0">
                <a:solidFill>
                  <a:srgbClr val="FFCC66"/>
                </a:solidFill>
                <a:latin typeface="Frutiger 57Cn"/>
                <a:cs typeface="Frutiger 57Cn"/>
              </a:rPr>
              <a:t> </a:t>
            </a:r>
            <a:r>
              <a:rPr lang="en-US" sz="3200" dirty="0" smtClean="0">
                <a:latin typeface="Frutiger 57Cn"/>
                <a:cs typeface="Frutiger 57Cn"/>
              </a:rPr>
              <a:t>John the baptizer is </a:t>
            </a:r>
            <a:r>
              <a:rPr lang="en-US" sz="3200" dirty="0">
                <a:latin typeface="Frutiger 57Cn"/>
                <a:cs typeface="Frutiger 57Cn"/>
              </a:rPr>
              <a:t>imprisoned, Jesus leaves Judea</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183955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has happened earlier?</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  </a:t>
            </a:r>
            <a:r>
              <a:rPr lang="en-US" sz="3200" dirty="0" smtClean="0">
                <a:solidFill>
                  <a:srgbClr val="FFFFCC"/>
                </a:solidFill>
                <a:latin typeface="Frutiger 57Cn"/>
                <a:cs typeface="Frutiger 57Cn"/>
              </a:rPr>
              <a:t>After</a:t>
            </a:r>
            <a:r>
              <a:rPr lang="en-US" sz="3200" dirty="0" smtClean="0">
                <a:solidFill>
                  <a:srgbClr val="FFCC66"/>
                </a:solidFill>
                <a:latin typeface="Frutiger 57Cn"/>
                <a:cs typeface="Frutiger 57Cn"/>
              </a:rPr>
              <a:t> </a:t>
            </a:r>
            <a:r>
              <a:rPr lang="en-US" sz="3200" dirty="0" smtClean="0">
                <a:latin typeface="Frutiger 57Cn"/>
                <a:cs typeface="Frutiger 57Cn"/>
              </a:rPr>
              <a:t>John the baptizer is </a:t>
            </a:r>
            <a:r>
              <a:rPr lang="en-US" sz="3200" dirty="0">
                <a:latin typeface="Frutiger 57Cn"/>
                <a:cs typeface="Frutiger 57Cn"/>
              </a:rPr>
              <a:t>imprisoned, Jesus leaves Judea.</a:t>
            </a:r>
          </a:p>
          <a:p>
            <a:pPr algn="l"/>
            <a:r>
              <a:rPr lang="en-US" sz="3200" dirty="0" smtClean="0">
                <a:solidFill>
                  <a:srgbClr val="FFCC66"/>
                </a:solidFill>
                <a:latin typeface="Frutiger 57Cn"/>
                <a:cs typeface="Frutiger 57Cn"/>
              </a:rPr>
              <a:t>•  </a:t>
            </a:r>
            <a:r>
              <a:rPr lang="en-US" sz="3200" dirty="0" smtClean="0">
                <a:solidFill>
                  <a:srgbClr val="FFFFCC"/>
                </a:solidFill>
                <a:latin typeface="Frutiger 57Cn"/>
                <a:cs typeface="Frutiger 57Cn"/>
              </a:rPr>
              <a:t>He </a:t>
            </a:r>
            <a:r>
              <a:rPr lang="en-US" sz="3200" dirty="0" smtClean="0">
                <a:latin typeface="Frutiger 57Cn"/>
                <a:cs typeface="Frutiger 57Cn"/>
              </a:rPr>
              <a:t>travels </a:t>
            </a:r>
            <a:r>
              <a:rPr lang="en-US" sz="3200" dirty="0">
                <a:latin typeface="Frutiger 57Cn"/>
                <a:cs typeface="Frutiger 57Cn"/>
              </a:rPr>
              <a:t>through Samaria, meeting the woman at the well and teaching in </a:t>
            </a:r>
            <a:r>
              <a:rPr lang="en-US" sz="3200" dirty="0" err="1">
                <a:latin typeface="Frutiger 57Cn"/>
                <a:cs typeface="Frutiger 57Cn"/>
              </a:rPr>
              <a:t>Sychar</a:t>
            </a:r>
            <a:r>
              <a:rPr lang="en-US" sz="3200" dirty="0">
                <a:latin typeface="Frutiger 57Cn"/>
                <a:cs typeface="Frutiger 57Cn"/>
              </a:rPr>
              <a:t>. </a:t>
            </a:r>
          </a:p>
        </p:txBody>
      </p:sp>
    </p:spTree>
    <p:extLst>
      <p:ext uri="{BB962C8B-B14F-4D97-AF65-F5344CB8AC3E}">
        <p14:creationId xmlns:p14="http://schemas.microsoft.com/office/powerpoint/2010/main" val="3113877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has happened earlier?</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  </a:t>
            </a:r>
            <a:r>
              <a:rPr lang="en-US" sz="3200" dirty="0" smtClean="0">
                <a:solidFill>
                  <a:srgbClr val="FFFFCC"/>
                </a:solidFill>
                <a:latin typeface="Frutiger 57Cn"/>
                <a:cs typeface="Frutiger 57Cn"/>
              </a:rPr>
              <a:t>After</a:t>
            </a:r>
            <a:r>
              <a:rPr lang="en-US" sz="3200" dirty="0" smtClean="0">
                <a:solidFill>
                  <a:srgbClr val="FFCC66"/>
                </a:solidFill>
                <a:latin typeface="Frutiger 57Cn"/>
                <a:cs typeface="Frutiger 57Cn"/>
              </a:rPr>
              <a:t> </a:t>
            </a:r>
            <a:r>
              <a:rPr lang="en-US" sz="3200" dirty="0" smtClean="0">
                <a:latin typeface="Frutiger 57Cn"/>
                <a:cs typeface="Frutiger 57Cn"/>
              </a:rPr>
              <a:t>John the baptizer is </a:t>
            </a:r>
            <a:r>
              <a:rPr lang="en-US" sz="3200" dirty="0">
                <a:latin typeface="Frutiger 57Cn"/>
                <a:cs typeface="Frutiger 57Cn"/>
              </a:rPr>
              <a:t>imprisoned, Jesus leaves Judea.</a:t>
            </a:r>
          </a:p>
          <a:p>
            <a:pPr algn="l"/>
            <a:r>
              <a:rPr lang="en-US" sz="3200" dirty="0" smtClean="0">
                <a:solidFill>
                  <a:srgbClr val="FFCC66"/>
                </a:solidFill>
                <a:latin typeface="Frutiger 57Cn"/>
                <a:cs typeface="Frutiger 57Cn"/>
              </a:rPr>
              <a:t>•  </a:t>
            </a:r>
            <a:r>
              <a:rPr lang="en-US" sz="3200" dirty="0" smtClean="0">
                <a:solidFill>
                  <a:srgbClr val="FFFFCC"/>
                </a:solidFill>
                <a:latin typeface="Frutiger 57Cn"/>
                <a:cs typeface="Frutiger 57Cn"/>
              </a:rPr>
              <a:t>He </a:t>
            </a:r>
            <a:r>
              <a:rPr lang="en-US" sz="3200" dirty="0" smtClean="0">
                <a:latin typeface="Frutiger 57Cn"/>
                <a:cs typeface="Frutiger 57Cn"/>
              </a:rPr>
              <a:t>travels </a:t>
            </a:r>
            <a:r>
              <a:rPr lang="en-US" sz="3200" dirty="0">
                <a:latin typeface="Frutiger 57Cn"/>
                <a:cs typeface="Frutiger 57Cn"/>
              </a:rPr>
              <a:t>through Samaria, meeting the woman at the well and teaching in </a:t>
            </a:r>
            <a:r>
              <a:rPr lang="en-US" sz="3200" dirty="0" err="1">
                <a:latin typeface="Frutiger 57Cn"/>
                <a:cs typeface="Frutiger 57Cn"/>
              </a:rPr>
              <a:t>Sychar</a:t>
            </a:r>
            <a:r>
              <a:rPr lang="en-US" sz="3200" dirty="0">
                <a:latin typeface="Frutiger 57Cn"/>
                <a:cs typeface="Frutiger 57Cn"/>
              </a:rPr>
              <a:t>.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starts teaching in various synagogues in Galilee. </a:t>
            </a:r>
          </a:p>
        </p:txBody>
      </p:sp>
    </p:spTree>
    <p:extLst>
      <p:ext uri="{BB962C8B-B14F-4D97-AF65-F5344CB8AC3E}">
        <p14:creationId xmlns:p14="http://schemas.microsoft.com/office/powerpoint/2010/main" val="1019192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has happened earlier?</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  </a:t>
            </a:r>
            <a:r>
              <a:rPr lang="en-US" sz="3200" dirty="0" smtClean="0">
                <a:solidFill>
                  <a:srgbClr val="FFFFCC"/>
                </a:solidFill>
                <a:latin typeface="Frutiger 57Cn"/>
                <a:cs typeface="Frutiger 57Cn"/>
              </a:rPr>
              <a:t>After</a:t>
            </a:r>
            <a:r>
              <a:rPr lang="en-US" sz="3200" dirty="0" smtClean="0">
                <a:solidFill>
                  <a:srgbClr val="FFCC66"/>
                </a:solidFill>
                <a:latin typeface="Frutiger 57Cn"/>
                <a:cs typeface="Frutiger 57Cn"/>
              </a:rPr>
              <a:t> </a:t>
            </a:r>
            <a:r>
              <a:rPr lang="en-US" sz="3200" dirty="0" smtClean="0">
                <a:latin typeface="Frutiger 57Cn"/>
                <a:cs typeface="Frutiger 57Cn"/>
              </a:rPr>
              <a:t>John the baptizer is </a:t>
            </a:r>
            <a:r>
              <a:rPr lang="en-US" sz="3200" dirty="0">
                <a:latin typeface="Frutiger 57Cn"/>
                <a:cs typeface="Frutiger 57Cn"/>
              </a:rPr>
              <a:t>imprisoned, Jesus leaves Judea.</a:t>
            </a:r>
          </a:p>
          <a:p>
            <a:pPr algn="l"/>
            <a:r>
              <a:rPr lang="en-US" sz="3200" dirty="0" smtClean="0">
                <a:solidFill>
                  <a:srgbClr val="FFCC66"/>
                </a:solidFill>
                <a:latin typeface="Frutiger 57Cn"/>
                <a:cs typeface="Frutiger 57Cn"/>
              </a:rPr>
              <a:t>•  </a:t>
            </a:r>
            <a:r>
              <a:rPr lang="en-US" sz="3200" dirty="0" smtClean="0">
                <a:solidFill>
                  <a:srgbClr val="FFFFCC"/>
                </a:solidFill>
                <a:latin typeface="Frutiger 57Cn"/>
                <a:cs typeface="Frutiger 57Cn"/>
              </a:rPr>
              <a:t>He </a:t>
            </a:r>
            <a:r>
              <a:rPr lang="en-US" sz="3200" dirty="0" smtClean="0">
                <a:latin typeface="Frutiger 57Cn"/>
                <a:cs typeface="Frutiger 57Cn"/>
              </a:rPr>
              <a:t>travels </a:t>
            </a:r>
            <a:r>
              <a:rPr lang="en-US" sz="3200" dirty="0">
                <a:latin typeface="Frutiger 57Cn"/>
                <a:cs typeface="Frutiger 57Cn"/>
              </a:rPr>
              <a:t>through Samaria, meeting the woman at the well and teaching in </a:t>
            </a:r>
            <a:r>
              <a:rPr lang="en-US" sz="3200" dirty="0" err="1">
                <a:latin typeface="Frutiger 57Cn"/>
                <a:cs typeface="Frutiger 57Cn"/>
              </a:rPr>
              <a:t>Sychar</a:t>
            </a:r>
            <a:r>
              <a:rPr lang="en-US" sz="3200" dirty="0">
                <a:latin typeface="Frutiger 57Cn"/>
                <a:cs typeface="Frutiger 57Cn"/>
              </a:rPr>
              <a:t>.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starts teaching in various synagogues in Galilee.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In </a:t>
            </a:r>
            <a:r>
              <a:rPr lang="en-US" sz="3200" dirty="0">
                <a:latin typeface="Frutiger 57Cn"/>
                <a:cs typeface="Frutiger 57Cn"/>
              </a:rPr>
              <a:t>Cana </a:t>
            </a:r>
            <a:r>
              <a:rPr lang="en-US" sz="3200" dirty="0" smtClean="0">
                <a:latin typeface="Frutiger 57Cn"/>
                <a:cs typeface="Frutiger 57Cn"/>
              </a:rPr>
              <a:t>He </a:t>
            </a:r>
            <a:r>
              <a:rPr lang="en-US" sz="3200" dirty="0">
                <a:latin typeface="Frutiger 57Cn"/>
                <a:cs typeface="Frutiger 57Cn"/>
              </a:rPr>
              <a:t>heals the son of a royal official </a:t>
            </a:r>
            <a:r>
              <a:rPr lang="en-US" sz="3200" dirty="0" smtClean="0">
                <a:latin typeface="Frutiger 57Cn"/>
                <a:cs typeface="Frutiger 57Cn"/>
              </a:rPr>
              <a:t>who lives in </a:t>
            </a:r>
            <a:r>
              <a:rPr lang="en-US" sz="3200" dirty="0">
                <a:latin typeface="Frutiger 57Cn"/>
                <a:cs typeface="Frutiger 57Cn"/>
              </a:rPr>
              <a:t>Capernaum. </a:t>
            </a:r>
          </a:p>
        </p:txBody>
      </p:sp>
    </p:spTree>
    <p:extLst>
      <p:ext uri="{BB962C8B-B14F-4D97-AF65-F5344CB8AC3E}">
        <p14:creationId xmlns:p14="http://schemas.microsoft.com/office/powerpoint/2010/main" val="38864943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has happened earlier?</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  </a:t>
            </a:r>
            <a:r>
              <a:rPr lang="en-US" sz="3200" dirty="0" smtClean="0">
                <a:solidFill>
                  <a:srgbClr val="FFFFCC"/>
                </a:solidFill>
                <a:latin typeface="Frutiger 57Cn"/>
                <a:cs typeface="Frutiger 57Cn"/>
              </a:rPr>
              <a:t>After</a:t>
            </a:r>
            <a:r>
              <a:rPr lang="en-US" sz="3200" dirty="0" smtClean="0">
                <a:solidFill>
                  <a:srgbClr val="FFCC66"/>
                </a:solidFill>
                <a:latin typeface="Frutiger 57Cn"/>
                <a:cs typeface="Frutiger 57Cn"/>
              </a:rPr>
              <a:t> </a:t>
            </a:r>
            <a:r>
              <a:rPr lang="en-US" sz="3200" dirty="0" smtClean="0">
                <a:latin typeface="Frutiger 57Cn"/>
                <a:cs typeface="Frutiger 57Cn"/>
              </a:rPr>
              <a:t>John the baptizer is </a:t>
            </a:r>
            <a:r>
              <a:rPr lang="en-US" sz="3200" dirty="0">
                <a:latin typeface="Frutiger 57Cn"/>
                <a:cs typeface="Frutiger 57Cn"/>
              </a:rPr>
              <a:t>imprisoned, Jesus leaves Judea.</a:t>
            </a:r>
          </a:p>
          <a:p>
            <a:pPr algn="l"/>
            <a:r>
              <a:rPr lang="en-US" sz="3200" dirty="0" smtClean="0">
                <a:solidFill>
                  <a:srgbClr val="FFCC66"/>
                </a:solidFill>
                <a:latin typeface="Frutiger 57Cn"/>
                <a:cs typeface="Frutiger 57Cn"/>
              </a:rPr>
              <a:t>•  </a:t>
            </a:r>
            <a:r>
              <a:rPr lang="en-US" sz="3200" dirty="0" smtClean="0">
                <a:solidFill>
                  <a:srgbClr val="FFFFCC"/>
                </a:solidFill>
                <a:latin typeface="Frutiger 57Cn"/>
                <a:cs typeface="Frutiger 57Cn"/>
              </a:rPr>
              <a:t>He </a:t>
            </a:r>
            <a:r>
              <a:rPr lang="en-US" sz="3200" dirty="0" smtClean="0">
                <a:latin typeface="Frutiger 57Cn"/>
                <a:cs typeface="Frutiger 57Cn"/>
              </a:rPr>
              <a:t>travels </a:t>
            </a:r>
            <a:r>
              <a:rPr lang="en-US" sz="3200" dirty="0">
                <a:latin typeface="Frutiger 57Cn"/>
                <a:cs typeface="Frutiger 57Cn"/>
              </a:rPr>
              <a:t>through Samaria, meeting the woman at the well and teaching in </a:t>
            </a:r>
            <a:r>
              <a:rPr lang="en-US" sz="3200" dirty="0" err="1">
                <a:latin typeface="Frutiger 57Cn"/>
                <a:cs typeface="Frutiger 57Cn"/>
              </a:rPr>
              <a:t>Sychar</a:t>
            </a:r>
            <a:r>
              <a:rPr lang="en-US" sz="3200" dirty="0">
                <a:latin typeface="Frutiger 57Cn"/>
                <a:cs typeface="Frutiger 57Cn"/>
              </a:rPr>
              <a:t>.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starts teaching in various synagogues in Galilee.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In </a:t>
            </a:r>
            <a:r>
              <a:rPr lang="en-US" sz="3200" dirty="0">
                <a:latin typeface="Frutiger 57Cn"/>
                <a:cs typeface="Frutiger 57Cn"/>
              </a:rPr>
              <a:t>Cana </a:t>
            </a:r>
            <a:r>
              <a:rPr lang="en-US" sz="3200" dirty="0" smtClean="0">
                <a:latin typeface="Frutiger 57Cn"/>
                <a:cs typeface="Frutiger 57Cn"/>
              </a:rPr>
              <a:t>He </a:t>
            </a:r>
            <a:r>
              <a:rPr lang="en-US" sz="3200" dirty="0">
                <a:latin typeface="Frutiger 57Cn"/>
                <a:cs typeface="Frutiger 57Cn"/>
              </a:rPr>
              <a:t>heals the son of a royal official who lives </a:t>
            </a:r>
            <a:r>
              <a:rPr lang="en-US" sz="3200" dirty="0" smtClean="0">
                <a:latin typeface="Frutiger 57Cn"/>
                <a:cs typeface="Frutiger 57Cn"/>
              </a:rPr>
              <a:t>in </a:t>
            </a:r>
            <a:r>
              <a:rPr lang="en-US" sz="3200" dirty="0">
                <a:latin typeface="Frutiger 57Cn"/>
                <a:cs typeface="Frutiger 57Cn"/>
              </a:rPr>
              <a:t>Capernaum.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returns to His hometown of Nazareth and is rejected and almost stoned to death. </a:t>
            </a:r>
          </a:p>
        </p:txBody>
      </p:sp>
    </p:spTree>
    <p:extLst>
      <p:ext uri="{BB962C8B-B14F-4D97-AF65-F5344CB8AC3E}">
        <p14:creationId xmlns:p14="http://schemas.microsoft.com/office/powerpoint/2010/main" val="26872477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has happened earlier?</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  </a:t>
            </a:r>
            <a:r>
              <a:rPr lang="en-US" sz="3200" dirty="0" smtClean="0">
                <a:solidFill>
                  <a:srgbClr val="FFFFCC"/>
                </a:solidFill>
                <a:latin typeface="Frutiger 57Cn"/>
                <a:cs typeface="Frutiger 57Cn"/>
              </a:rPr>
              <a:t>After</a:t>
            </a:r>
            <a:r>
              <a:rPr lang="en-US" sz="3200" dirty="0" smtClean="0">
                <a:solidFill>
                  <a:srgbClr val="FFCC66"/>
                </a:solidFill>
                <a:latin typeface="Frutiger 57Cn"/>
                <a:cs typeface="Frutiger 57Cn"/>
              </a:rPr>
              <a:t> </a:t>
            </a:r>
            <a:r>
              <a:rPr lang="en-US" sz="3200" dirty="0" smtClean="0">
                <a:latin typeface="Frutiger 57Cn"/>
                <a:cs typeface="Frutiger 57Cn"/>
              </a:rPr>
              <a:t>John the baptizer is </a:t>
            </a:r>
            <a:r>
              <a:rPr lang="en-US" sz="3200" dirty="0">
                <a:latin typeface="Frutiger 57Cn"/>
                <a:cs typeface="Frutiger 57Cn"/>
              </a:rPr>
              <a:t>imprisoned, Jesus leaves Judea.</a:t>
            </a:r>
          </a:p>
          <a:p>
            <a:pPr algn="l"/>
            <a:r>
              <a:rPr lang="en-US" sz="3200" dirty="0" smtClean="0">
                <a:solidFill>
                  <a:srgbClr val="FFCC66"/>
                </a:solidFill>
                <a:latin typeface="Frutiger 57Cn"/>
                <a:cs typeface="Frutiger 57Cn"/>
              </a:rPr>
              <a:t>•  </a:t>
            </a:r>
            <a:r>
              <a:rPr lang="en-US" sz="3200" dirty="0" smtClean="0">
                <a:solidFill>
                  <a:srgbClr val="FFFFCC"/>
                </a:solidFill>
                <a:latin typeface="Frutiger 57Cn"/>
                <a:cs typeface="Frutiger 57Cn"/>
              </a:rPr>
              <a:t>He </a:t>
            </a:r>
            <a:r>
              <a:rPr lang="en-US" sz="3200" dirty="0" smtClean="0">
                <a:latin typeface="Frutiger 57Cn"/>
                <a:cs typeface="Frutiger 57Cn"/>
              </a:rPr>
              <a:t>travels </a:t>
            </a:r>
            <a:r>
              <a:rPr lang="en-US" sz="3200" dirty="0">
                <a:latin typeface="Frutiger 57Cn"/>
                <a:cs typeface="Frutiger 57Cn"/>
              </a:rPr>
              <a:t>through Samaria, meeting the woman at the well and teaching in </a:t>
            </a:r>
            <a:r>
              <a:rPr lang="en-US" sz="3200" dirty="0" err="1">
                <a:latin typeface="Frutiger 57Cn"/>
                <a:cs typeface="Frutiger 57Cn"/>
              </a:rPr>
              <a:t>Sychar</a:t>
            </a:r>
            <a:r>
              <a:rPr lang="en-US" sz="3200" dirty="0">
                <a:latin typeface="Frutiger 57Cn"/>
                <a:cs typeface="Frutiger 57Cn"/>
              </a:rPr>
              <a:t>.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starts teaching in various synagogues in Galilee.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In </a:t>
            </a:r>
            <a:r>
              <a:rPr lang="en-US" sz="3200" dirty="0">
                <a:latin typeface="Frutiger 57Cn"/>
                <a:cs typeface="Frutiger 57Cn"/>
              </a:rPr>
              <a:t>Cana </a:t>
            </a:r>
            <a:r>
              <a:rPr lang="en-US" sz="3200" dirty="0" smtClean="0">
                <a:latin typeface="Frutiger 57Cn"/>
                <a:cs typeface="Frutiger 57Cn"/>
              </a:rPr>
              <a:t>He </a:t>
            </a:r>
            <a:r>
              <a:rPr lang="en-US" sz="3200" dirty="0">
                <a:latin typeface="Frutiger 57Cn"/>
                <a:cs typeface="Frutiger 57Cn"/>
              </a:rPr>
              <a:t>heals the son of a royal official who lives </a:t>
            </a:r>
            <a:r>
              <a:rPr lang="en-US" sz="3200" dirty="0" smtClean="0">
                <a:latin typeface="Frutiger 57Cn"/>
                <a:cs typeface="Frutiger 57Cn"/>
              </a:rPr>
              <a:t>in </a:t>
            </a:r>
            <a:r>
              <a:rPr lang="en-US" sz="3200" dirty="0">
                <a:latin typeface="Frutiger 57Cn"/>
                <a:cs typeface="Frutiger 57Cn"/>
              </a:rPr>
              <a:t>Capernaum.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returns to His hometown of Nazareth and is rejected and almost stoned to death.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moves to Capernaum. </a:t>
            </a:r>
          </a:p>
        </p:txBody>
      </p:sp>
    </p:spTree>
    <p:extLst>
      <p:ext uri="{BB962C8B-B14F-4D97-AF65-F5344CB8AC3E}">
        <p14:creationId xmlns:p14="http://schemas.microsoft.com/office/powerpoint/2010/main" val="7268492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1:16-20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And as He walked by the Sea of Galilee, He saw Simon and Andrew his brother casting a net into the sea; for they were fishermen.</a:t>
            </a:r>
          </a:p>
          <a:p>
            <a:pPr algn="l"/>
            <a:r>
              <a:rPr lang="en-US" sz="3200" dirty="0">
                <a:latin typeface="Frutiger 57Cn"/>
                <a:cs typeface="Frutiger 57Cn"/>
              </a:rPr>
              <a:t>17  Then Jesus said to them, “Follow Me, and I will make you become fishers of men.”</a:t>
            </a:r>
          </a:p>
          <a:p>
            <a:pPr algn="l"/>
            <a:r>
              <a:rPr lang="en-US" sz="3200" dirty="0">
                <a:latin typeface="Frutiger 57Cn"/>
                <a:cs typeface="Frutiger 57Cn"/>
              </a:rPr>
              <a:t>18  They immediately left their nets and followed Him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9203253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1:16-20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19  </a:t>
            </a:r>
            <a:r>
              <a:rPr lang="en-US" sz="3200" dirty="0">
                <a:latin typeface="Frutiger 57Cn"/>
                <a:cs typeface="Frutiger 57Cn"/>
              </a:rPr>
              <a:t>When He had gone a little farther from there,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He </a:t>
            </a:r>
            <a:r>
              <a:rPr lang="en-US" sz="3200" dirty="0">
                <a:latin typeface="Frutiger 57Cn"/>
                <a:cs typeface="Frutiger 57Cn"/>
              </a:rPr>
              <a:t>saw James the son of Zebedee, and John his brother, who also were in the boat mending their nets.</a:t>
            </a:r>
          </a:p>
          <a:p>
            <a:pPr algn="l"/>
            <a:r>
              <a:rPr lang="en-US" sz="3200" dirty="0">
                <a:latin typeface="Frutiger 57Cn"/>
                <a:cs typeface="Frutiger 57Cn"/>
              </a:rPr>
              <a:t>20  And immediately He called them, and they left their father Zebedee in the boat with the hired servants, and went after Him.</a:t>
            </a:r>
          </a:p>
        </p:txBody>
      </p:sp>
    </p:spTree>
    <p:extLst>
      <p:ext uri="{BB962C8B-B14F-4D97-AF65-F5344CB8AC3E}">
        <p14:creationId xmlns:p14="http://schemas.microsoft.com/office/powerpoint/2010/main" val="7020143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358322"/>
            <a:ext cx="9144000" cy="5590761"/>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Jesus Chooses Peter, Andrew, James and John,</a:t>
            </a:r>
          </a:p>
          <a:p>
            <a:pPr>
              <a:lnSpc>
                <a:spcPct val="90000"/>
              </a:lnSpc>
              <a:defRPr/>
            </a:pPr>
            <a:r>
              <a:rPr lang="en-US" sz="5400" b="1" dirty="0" smtClean="0">
                <a:latin typeface="Papyrus" charset="0"/>
              </a:rPr>
              <a:t>Heals a Possessed Man, Teaches With Authority</a:t>
            </a:r>
          </a:p>
          <a:p>
            <a:pPr>
              <a:lnSpc>
                <a:spcPct val="90000"/>
              </a:lnSpc>
              <a:defRPr/>
            </a:pPr>
            <a:endParaRPr lang="en-US" sz="5400" b="1" dirty="0" smtClean="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5:1-11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So it was, as the multitude pressed about Him to hear the word of God, that He stood by the Lake of </a:t>
            </a:r>
            <a:r>
              <a:rPr lang="en-US" sz="3200" dirty="0" err="1">
                <a:latin typeface="Frutiger 57Cn"/>
                <a:cs typeface="Frutiger 57Cn"/>
              </a:rPr>
              <a:t>Gennesaret</a:t>
            </a:r>
            <a:r>
              <a:rPr lang="en-US" sz="3200" dirty="0">
                <a:latin typeface="Frutiger 57Cn"/>
                <a:cs typeface="Frutiger 57Cn"/>
              </a:rPr>
              <a:t>,</a:t>
            </a:r>
          </a:p>
          <a:p>
            <a:pPr algn="l"/>
            <a:r>
              <a:rPr lang="en-US" sz="3200" dirty="0">
                <a:latin typeface="Frutiger 57Cn"/>
                <a:cs typeface="Frutiger 57Cn"/>
              </a:rPr>
              <a:t>2  and saw two boats standing by the lake; but the fishermen had gone from them and were washing their nets.</a:t>
            </a:r>
          </a:p>
          <a:p>
            <a:pPr algn="l"/>
            <a:r>
              <a:rPr lang="en-US" sz="3200" dirty="0">
                <a:latin typeface="Frutiger 57Cn"/>
                <a:cs typeface="Frutiger 57Cn"/>
              </a:rPr>
              <a:t>3  Then He got into one of the boats, which was Simon’s, and asked him to put out a little from the land. And He sat down and taught the multitudes from the boat</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289365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2" name="Picture 1" descr="US_Historical_Archive_Fishermans_boat_on_the_lake_Tiberias_Galilee_5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974"/>
            <a:ext cx="9448385" cy="7180773"/>
          </a:xfrm>
          <a:prstGeom prst="rect">
            <a:avLst/>
          </a:prstGeom>
        </p:spPr>
      </p:pic>
    </p:spTree>
    <p:extLst>
      <p:ext uri="{BB962C8B-B14F-4D97-AF65-F5344CB8AC3E}">
        <p14:creationId xmlns:p14="http://schemas.microsoft.com/office/powerpoint/2010/main" val="3623309651"/>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5:1-11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  </a:t>
            </a:r>
            <a:r>
              <a:rPr lang="en-US" sz="3200" dirty="0">
                <a:latin typeface="Frutiger 57Cn"/>
                <a:cs typeface="Frutiger 57Cn"/>
              </a:rPr>
              <a:t>When He had stopped speaking, He said to Simon, “Launch out into the deep and let down your nets for a catch.”</a:t>
            </a:r>
          </a:p>
          <a:p>
            <a:pPr algn="l"/>
            <a:r>
              <a:rPr lang="en-US" sz="3200" dirty="0">
                <a:latin typeface="Frutiger 57Cn"/>
                <a:cs typeface="Frutiger 57Cn"/>
              </a:rPr>
              <a:t>5  But Simon answered and said to Him, “Master, we have toiled all night and caught nothing; nevertheless at Your word I will let down the net.”</a:t>
            </a:r>
          </a:p>
          <a:p>
            <a:pPr algn="l"/>
            <a:r>
              <a:rPr lang="en-US" sz="3200" dirty="0">
                <a:latin typeface="Frutiger 57Cn"/>
                <a:cs typeface="Frutiger 57Cn"/>
              </a:rPr>
              <a:t>6  And when they had done this, they caught a great number of fish, and their net was breaking.</a:t>
            </a:r>
          </a:p>
          <a:p>
            <a:pPr algn="l"/>
            <a:r>
              <a:rPr lang="en-US" sz="3200" dirty="0">
                <a:latin typeface="Frutiger 57Cn"/>
                <a:cs typeface="Frutiger 57Cn"/>
              </a:rPr>
              <a:t>7  So they signaled to their partners in the other boat to come and help them. And they came and filled both the boats, so that they began to sink</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885031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5" name="Picture 4" descr="_DSC33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540" y="0"/>
            <a:ext cx="10327340" cy="6858000"/>
          </a:xfrm>
          <a:prstGeom prst="rect">
            <a:avLst/>
          </a:prstGeom>
        </p:spPr>
      </p:pic>
    </p:spTree>
    <p:extLst>
      <p:ext uri="{BB962C8B-B14F-4D97-AF65-F5344CB8AC3E}">
        <p14:creationId xmlns:p14="http://schemas.microsoft.com/office/powerpoint/2010/main" val="1798734777"/>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2" name="Picture 1" descr="02 11 10_1744_edite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1000"/>
            <a:ext cx="9144000" cy="13689262"/>
          </a:xfrm>
          <a:prstGeom prst="rect">
            <a:avLst/>
          </a:prstGeom>
        </p:spPr>
      </p:pic>
    </p:spTree>
    <p:extLst>
      <p:ext uri="{BB962C8B-B14F-4D97-AF65-F5344CB8AC3E}">
        <p14:creationId xmlns:p14="http://schemas.microsoft.com/office/powerpoint/2010/main" val="3616433070"/>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5:1-11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  </a:t>
            </a:r>
            <a:r>
              <a:rPr lang="en-US" sz="3200" dirty="0">
                <a:latin typeface="Frutiger 57Cn"/>
                <a:cs typeface="Frutiger 57Cn"/>
              </a:rPr>
              <a:t>When He had stopped speaking, He said to Simon, “Launch out into the deep and let down your nets for a catch.”</a:t>
            </a:r>
          </a:p>
          <a:p>
            <a:pPr algn="l"/>
            <a:r>
              <a:rPr lang="en-US" sz="3200" dirty="0">
                <a:latin typeface="Frutiger 57Cn"/>
                <a:cs typeface="Frutiger 57Cn"/>
              </a:rPr>
              <a:t>5  But Simon answered and said to Him, “Master, we have toiled all night and caught nothing; nevertheless at Your word I will let down the net.”</a:t>
            </a:r>
          </a:p>
          <a:p>
            <a:pPr algn="l"/>
            <a:r>
              <a:rPr lang="en-US" sz="3200" dirty="0">
                <a:latin typeface="Frutiger 57Cn"/>
                <a:cs typeface="Frutiger 57Cn"/>
              </a:rPr>
              <a:t>6  And when they had done this, they caught a great number of fish, and their net was breaking.</a:t>
            </a:r>
          </a:p>
          <a:p>
            <a:pPr algn="l"/>
            <a:r>
              <a:rPr lang="en-US" sz="3200" dirty="0">
                <a:latin typeface="Frutiger 57Cn"/>
                <a:cs typeface="Frutiger 57Cn"/>
              </a:rPr>
              <a:t>7  So they signaled to their partners in the other boat to come and help them. And they came and filled both the boats, so that they began to sink</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112850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5:1-11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8  </a:t>
            </a:r>
            <a:r>
              <a:rPr lang="en-US" sz="3200" dirty="0">
                <a:latin typeface="Frutiger 57Cn"/>
                <a:cs typeface="Frutiger 57Cn"/>
              </a:rPr>
              <a:t>When Simon Peter saw it, he fell down at Jesus’ knees, saying, “Depart from me, for I am a sinful man, O Lord!”</a:t>
            </a:r>
          </a:p>
          <a:p>
            <a:pPr algn="l"/>
            <a:r>
              <a:rPr lang="en-US" sz="3200" dirty="0">
                <a:latin typeface="Frutiger 57Cn"/>
                <a:cs typeface="Frutiger 57Cn"/>
              </a:rPr>
              <a:t>9  For he and all who were with him were </a:t>
            </a:r>
            <a:r>
              <a:rPr lang="en-US" sz="3200" dirty="0" err="1" smtClean="0">
                <a:latin typeface="Frutiger 57Cn"/>
                <a:cs typeface="Frutiger 57Cn"/>
              </a:rPr>
              <a:t>aston-ished</a:t>
            </a:r>
            <a:r>
              <a:rPr lang="en-US" sz="3200" dirty="0" smtClean="0">
                <a:latin typeface="Frutiger 57Cn"/>
                <a:cs typeface="Frutiger 57Cn"/>
              </a:rPr>
              <a:t> </a:t>
            </a:r>
            <a:r>
              <a:rPr lang="en-US" sz="3200" dirty="0">
                <a:latin typeface="Frutiger 57Cn"/>
                <a:cs typeface="Frutiger 57Cn"/>
              </a:rPr>
              <a:t>at the catch of fish which they had taken;</a:t>
            </a:r>
          </a:p>
          <a:p>
            <a:pPr algn="l"/>
            <a:r>
              <a:rPr lang="en-US" sz="3200" dirty="0">
                <a:latin typeface="Frutiger 57Cn"/>
                <a:cs typeface="Frutiger 57Cn"/>
              </a:rPr>
              <a:t>10  and so also were James and John, the sons of Zebedee, who were partners with Simon. And Jesus said to Simon, “Do not be afraid. From now on you will catch men.”</a:t>
            </a:r>
          </a:p>
          <a:p>
            <a:pPr algn="l"/>
            <a:r>
              <a:rPr lang="en-US" sz="3200" dirty="0">
                <a:latin typeface="Frutiger 57Cn"/>
                <a:cs typeface="Frutiger 57Cn"/>
              </a:rPr>
              <a:t>11  So when they had brought their boats to land, they forsook all and followed Him.</a:t>
            </a:r>
          </a:p>
        </p:txBody>
      </p:sp>
    </p:spTree>
    <p:extLst>
      <p:ext uri="{BB962C8B-B14F-4D97-AF65-F5344CB8AC3E}">
        <p14:creationId xmlns:p14="http://schemas.microsoft.com/office/powerpoint/2010/main" val="18979309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1:26-29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458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26  For you see your calling, brethren, that not many wise according to the flesh, not many mighty, not many noble, are called.</a:t>
            </a:r>
          </a:p>
          <a:p>
            <a:pPr algn="l"/>
            <a:r>
              <a:rPr lang="en-US" sz="3200" dirty="0">
                <a:latin typeface="Frutiger 57Cn"/>
                <a:cs typeface="Frutiger 57Cn"/>
              </a:rPr>
              <a:t>27  But God has chosen the foolish things of the world to put to shame the wise, and God has chosen the weak things of the world to put to shame the things which are mighty;</a:t>
            </a:r>
          </a:p>
          <a:p>
            <a:pPr algn="l"/>
            <a:r>
              <a:rPr lang="en-US" sz="3200" dirty="0">
                <a:latin typeface="Frutiger 57Cn"/>
                <a:cs typeface="Frutiger 57Cn"/>
              </a:rPr>
              <a:t>28  and the base things of the world and the things which are despised God has chosen, and the things which are not, to bring to nothing the things that are,</a:t>
            </a:r>
          </a:p>
          <a:p>
            <a:pPr algn="l"/>
            <a:r>
              <a:rPr lang="en-US" sz="3200" dirty="0">
                <a:latin typeface="Frutiger 57Cn"/>
                <a:cs typeface="Frutiger 57Cn"/>
              </a:rPr>
              <a:t>29  that no flesh should glory in His presence.</a:t>
            </a:r>
          </a:p>
        </p:txBody>
      </p:sp>
    </p:spTree>
    <p:extLst>
      <p:ext uri="{BB962C8B-B14F-4D97-AF65-F5344CB8AC3E}">
        <p14:creationId xmlns:p14="http://schemas.microsoft.com/office/powerpoint/2010/main" val="32622615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Useful qualities of fishermen:</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17114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Useful qualities of fishermen:</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Patience</a:t>
            </a:r>
          </a:p>
        </p:txBody>
      </p:sp>
    </p:spTree>
    <p:extLst>
      <p:ext uri="{BB962C8B-B14F-4D97-AF65-F5344CB8AC3E}">
        <p14:creationId xmlns:p14="http://schemas.microsoft.com/office/powerpoint/2010/main" val="30314101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6:12-16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12  Now it came to pass in those days that He went out to the mountain to pray, and continued all night in prayer to God.</a:t>
            </a:r>
          </a:p>
          <a:p>
            <a:pPr algn="l"/>
            <a:r>
              <a:rPr lang="en-US" sz="3200" dirty="0">
                <a:latin typeface="Frutiger 57Cn"/>
                <a:cs typeface="Frutiger 57Cn"/>
              </a:rPr>
              <a:t>13  And when it was day, He called His disciples to Himself; </a:t>
            </a:r>
            <a:r>
              <a:rPr lang="en-US" sz="3200" i="1" dirty="0">
                <a:latin typeface="Frutiger 57Cn"/>
                <a:cs typeface="Frutiger 57Cn"/>
              </a:rPr>
              <a:t>and from them</a:t>
            </a:r>
            <a:r>
              <a:rPr lang="en-US" sz="3200" dirty="0">
                <a:latin typeface="Frutiger 57Cn"/>
                <a:cs typeface="Frutiger 57Cn"/>
              </a:rPr>
              <a:t> </a:t>
            </a:r>
            <a:r>
              <a:rPr lang="en-US" sz="3200" i="1" dirty="0">
                <a:latin typeface="Frutiger 57Cn"/>
                <a:cs typeface="Frutiger 57Cn"/>
              </a:rPr>
              <a:t>He chose twelve whom He also named apostles:</a:t>
            </a:r>
            <a:endParaRPr lang="en-US" sz="3200" dirty="0">
              <a:latin typeface="Frutiger 57Cn"/>
              <a:cs typeface="Frutiger 57Cn"/>
            </a:endParaRPr>
          </a:p>
          <a:p>
            <a:pPr algn="l"/>
            <a:r>
              <a:rPr lang="en-US" sz="3200" dirty="0" smtClean="0">
                <a:latin typeface="Frutiger 57Cn"/>
                <a:cs typeface="Frutiger 57Cn"/>
              </a:rPr>
              <a:t>14  Simon</a:t>
            </a:r>
            <a:r>
              <a:rPr lang="en-US" sz="3200" dirty="0">
                <a:latin typeface="Frutiger 57Cn"/>
                <a:cs typeface="Frutiger 57Cn"/>
              </a:rPr>
              <a:t>, whom He also named Peter, and Andrew his brother; James and John; Philip and </a:t>
            </a:r>
            <a:r>
              <a:rPr lang="en-US" sz="3200" dirty="0" err="1" smtClean="0">
                <a:latin typeface="Frutiger 57Cn"/>
                <a:cs typeface="Frutiger 57Cn"/>
              </a:rPr>
              <a:t>Bartholo</a:t>
            </a:r>
            <a:r>
              <a:rPr lang="en-US" sz="3200" dirty="0" smtClean="0">
                <a:latin typeface="Frutiger 57Cn"/>
                <a:cs typeface="Frutiger 57Cn"/>
              </a:rPr>
              <a:t>-mew; Matthew </a:t>
            </a:r>
            <a:r>
              <a:rPr lang="en-US" sz="3200" dirty="0">
                <a:latin typeface="Frutiger 57Cn"/>
                <a:cs typeface="Frutiger 57Cn"/>
              </a:rPr>
              <a:t>and Thomas; James the son of </a:t>
            </a:r>
            <a:r>
              <a:rPr lang="en-US" sz="3200" dirty="0" err="1">
                <a:latin typeface="Frutiger 57Cn"/>
                <a:cs typeface="Frutiger 57Cn"/>
              </a:rPr>
              <a:t>Alphaeus</a:t>
            </a:r>
            <a:r>
              <a:rPr lang="en-US" sz="3200" dirty="0">
                <a:latin typeface="Frutiger 57Cn"/>
                <a:cs typeface="Frutiger 57Cn"/>
              </a:rPr>
              <a:t>, and Simon called the Zealot</a:t>
            </a:r>
            <a:r>
              <a:rPr lang="en-US" sz="3200" dirty="0" smtClean="0">
                <a:latin typeface="Frutiger 57Cn"/>
                <a:cs typeface="Frutiger 57Cn"/>
              </a:rPr>
              <a:t>; Judas </a:t>
            </a:r>
            <a:r>
              <a:rPr lang="en-US" sz="3200" dirty="0">
                <a:latin typeface="Frutiger 57Cn"/>
                <a:cs typeface="Frutiger 57Cn"/>
              </a:rPr>
              <a:t>the son of James, and Judas Iscariot </a:t>
            </a:r>
            <a:r>
              <a:rPr lang="en-US" sz="3200" dirty="0" smtClean="0">
                <a:latin typeface="Frutiger 57Cn"/>
                <a:cs typeface="Frutiger 57Cn"/>
              </a:rPr>
              <a:t>. . .</a:t>
            </a:r>
            <a:endParaRPr lang="en-US" sz="3200" dirty="0">
              <a:latin typeface="Frutiger 57Cn"/>
              <a:cs typeface="Frutiger 57Cn"/>
            </a:endParaRPr>
          </a:p>
        </p:txBody>
      </p:sp>
    </p:spTree>
    <p:extLst>
      <p:ext uri="{BB962C8B-B14F-4D97-AF65-F5344CB8AC3E}">
        <p14:creationId xmlns:p14="http://schemas.microsoft.com/office/powerpoint/2010/main" val="37851784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Useful qualities of fishermen:</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Patience</a:t>
            </a:r>
          </a:p>
          <a:p>
            <a:pPr algn="l"/>
            <a:r>
              <a:rPr lang="en-US" sz="3200" dirty="0" smtClean="0">
                <a:solidFill>
                  <a:srgbClr val="FFCC66"/>
                </a:solidFill>
                <a:latin typeface="Frutiger 57Cn"/>
                <a:cs typeface="Frutiger 57Cn"/>
              </a:rPr>
              <a:t>•  </a:t>
            </a:r>
            <a:r>
              <a:rPr lang="en-US" sz="3200" dirty="0" smtClean="0">
                <a:latin typeface="Frutiger 57Cn"/>
                <a:cs typeface="Frutiger 57Cn"/>
              </a:rPr>
              <a:t>Perseverance</a:t>
            </a:r>
          </a:p>
        </p:txBody>
      </p:sp>
    </p:spTree>
    <p:extLst>
      <p:ext uri="{BB962C8B-B14F-4D97-AF65-F5344CB8AC3E}">
        <p14:creationId xmlns:p14="http://schemas.microsoft.com/office/powerpoint/2010/main" val="2061506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Useful qualities of fishermen:</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Patience</a:t>
            </a:r>
          </a:p>
          <a:p>
            <a:pPr algn="l"/>
            <a:r>
              <a:rPr lang="en-US" sz="3200" dirty="0" smtClean="0">
                <a:solidFill>
                  <a:srgbClr val="FFCC66"/>
                </a:solidFill>
                <a:latin typeface="Frutiger 57Cn"/>
                <a:cs typeface="Frutiger 57Cn"/>
              </a:rPr>
              <a:t>•  </a:t>
            </a:r>
            <a:r>
              <a:rPr lang="en-US" sz="3200" dirty="0" smtClean="0">
                <a:latin typeface="Frutiger 57Cn"/>
                <a:cs typeface="Frutiger 57Cn"/>
              </a:rPr>
              <a:t>Perseverance</a:t>
            </a:r>
          </a:p>
          <a:p>
            <a:pPr algn="l"/>
            <a:r>
              <a:rPr lang="en-US" sz="3200" dirty="0" smtClean="0">
                <a:solidFill>
                  <a:srgbClr val="FFCC66"/>
                </a:solidFill>
                <a:latin typeface="Frutiger 57Cn"/>
                <a:cs typeface="Frutiger 57Cn"/>
              </a:rPr>
              <a:t>•  </a:t>
            </a:r>
            <a:r>
              <a:rPr lang="en-US" sz="3200" dirty="0" smtClean="0">
                <a:latin typeface="Frutiger 57Cn"/>
                <a:cs typeface="Frutiger 57Cn"/>
              </a:rPr>
              <a:t>Courage</a:t>
            </a:r>
          </a:p>
          <a:p>
            <a:pPr algn="l"/>
            <a:endParaRPr lang="en-US" sz="3200" dirty="0">
              <a:latin typeface="Frutiger 57Cn"/>
              <a:cs typeface="Frutiger 57Cn"/>
            </a:endParaRPr>
          </a:p>
        </p:txBody>
      </p:sp>
    </p:spTree>
    <p:extLst>
      <p:ext uri="{BB962C8B-B14F-4D97-AF65-F5344CB8AC3E}">
        <p14:creationId xmlns:p14="http://schemas.microsoft.com/office/powerpoint/2010/main" val="1503400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Useful qualities of fishermen:</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Patience</a:t>
            </a:r>
          </a:p>
          <a:p>
            <a:pPr algn="l"/>
            <a:r>
              <a:rPr lang="en-US" sz="3200" dirty="0" smtClean="0">
                <a:solidFill>
                  <a:srgbClr val="FFCC66"/>
                </a:solidFill>
                <a:latin typeface="Frutiger 57Cn"/>
                <a:cs typeface="Frutiger 57Cn"/>
              </a:rPr>
              <a:t>•  </a:t>
            </a:r>
            <a:r>
              <a:rPr lang="en-US" sz="3200" dirty="0" smtClean="0">
                <a:latin typeface="Frutiger 57Cn"/>
                <a:cs typeface="Frutiger 57Cn"/>
              </a:rPr>
              <a:t>Perseverance</a:t>
            </a:r>
          </a:p>
          <a:p>
            <a:pPr algn="l"/>
            <a:r>
              <a:rPr lang="en-US" sz="3200" dirty="0" smtClean="0">
                <a:solidFill>
                  <a:srgbClr val="FFCC66"/>
                </a:solidFill>
                <a:latin typeface="Frutiger 57Cn"/>
                <a:cs typeface="Frutiger 57Cn"/>
              </a:rPr>
              <a:t>•  </a:t>
            </a:r>
            <a:r>
              <a:rPr lang="en-US" sz="3200" dirty="0" smtClean="0">
                <a:latin typeface="Frutiger 57Cn"/>
                <a:cs typeface="Frutiger 57Cn"/>
              </a:rPr>
              <a:t>Courage</a:t>
            </a:r>
          </a:p>
          <a:p>
            <a:pPr algn="l"/>
            <a:r>
              <a:rPr lang="en-US" sz="3200" dirty="0" smtClean="0">
                <a:solidFill>
                  <a:srgbClr val="FFCC66"/>
                </a:solidFill>
                <a:latin typeface="Frutiger 57Cn"/>
                <a:cs typeface="Frutiger 57Cn"/>
              </a:rPr>
              <a:t>•  </a:t>
            </a:r>
            <a:r>
              <a:rPr lang="en-US" sz="3200" dirty="0" smtClean="0">
                <a:latin typeface="Frutiger 57Cn"/>
                <a:cs typeface="Frutiger 57Cn"/>
              </a:rPr>
              <a:t>Knowing when the moment is right</a:t>
            </a:r>
          </a:p>
          <a:p>
            <a:pPr algn="l"/>
            <a:endParaRPr lang="en-US" sz="3200" dirty="0">
              <a:latin typeface="Frutiger 57Cn"/>
              <a:cs typeface="Frutiger 57Cn"/>
            </a:endParaRPr>
          </a:p>
        </p:txBody>
      </p:sp>
    </p:spTree>
    <p:extLst>
      <p:ext uri="{BB962C8B-B14F-4D97-AF65-F5344CB8AC3E}">
        <p14:creationId xmlns:p14="http://schemas.microsoft.com/office/powerpoint/2010/main" val="3786813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Useful qualities of fishermen:</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Patience</a:t>
            </a:r>
          </a:p>
          <a:p>
            <a:pPr algn="l"/>
            <a:r>
              <a:rPr lang="en-US" sz="3200" dirty="0" smtClean="0">
                <a:solidFill>
                  <a:srgbClr val="FFCC66"/>
                </a:solidFill>
                <a:latin typeface="Frutiger 57Cn"/>
                <a:cs typeface="Frutiger 57Cn"/>
              </a:rPr>
              <a:t>•  </a:t>
            </a:r>
            <a:r>
              <a:rPr lang="en-US" sz="3200" dirty="0" smtClean="0">
                <a:latin typeface="Frutiger 57Cn"/>
                <a:cs typeface="Frutiger 57Cn"/>
              </a:rPr>
              <a:t>Perseverance</a:t>
            </a:r>
          </a:p>
          <a:p>
            <a:pPr algn="l"/>
            <a:r>
              <a:rPr lang="en-US" sz="3200" dirty="0" smtClean="0">
                <a:solidFill>
                  <a:srgbClr val="FFCC66"/>
                </a:solidFill>
                <a:latin typeface="Frutiger 57Cn"/>
                <a:cs typeface="Frutiger 57Cn"/>
              </a:rPr>
              <a:t>•  </a:t>
            </a:r>
            <a:r>
              <a:rPr lang="en-US" sz="3200" dirty="0" smtClean="0">
                <a:latin typeface="Frutiger 57Cn"/>
                <a:cs typeface="Frutiger 57Cn"/>
              </a:rPr>
              <a:t>Courage</a:t>
            </a:r>
          </a:p>
          <a:p>
            <a:pPr algn="l"/>
            <a:r>
              <a:rPr lang="en-US" sz="3200" dirty="0" smtClean="0">
                <a:solidFill>
                  <a:srgbClr val="FFCC66"/>
                </a:solidFill>
                <a:latin typeface="Frutiger 57Cn"/>
                <a:cs typeface="Frutiger 57Cn"/>
              </a:rPr>
              <a:t>•  </a:t>
            </a:r>
            <a:r>
              <a:rPr lang="en-US" sz="3200" dirty="0" smtClean="0">
                <a:latin typeface="Frutiger 57Cn"/>
                <a:cs typeface="Frutiger 57Cn"/>
              </a:rPr>
              <a:t>Knowing when the moment is right</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Knowing what “bait” to use</a:t>
            </a:r>
          </a:p>
          <a:p>
            <a:pPr algn="l"/>
            <a:endParaRPr lang="en-US" sz="3200" dirty="0">
              <a:latin typeface="Frutiger 57Cn"/>
              <a:cs typeface="Frutiger 57Cn"/>
            </a:endParaRPr>
          </a:p>
        </p:txBody>
      </p:sp>
    </p:spTree>
    <p:extLst>
      <p:ext uri="{BB962C8B-B14F-4D97-AF65-F5344CB8AC3E}">
        <p14:creationId xmlns:p14="http://schemas.microsoft.com/office/powerpoint/2010/main" val="31502290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Useful qualities of fishermen:</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Patience</a:t>
            </a:r>
          </a:p>
          <a:p>
            <a:pPr algn="l"/>
            <a:r>
              <a:rPr lang="en-US" sz="3200" dirty="0" smtClean="0">
                <a:solidFill>
                  <a:srgbClr val="FFCC66"/>
                </a:solidFill>
                <a:latin typeface="Frutiger 57Cn"/>
                <a:cs typeface="Frutiger 57Cn"/>
              </a:rPr>
              <a:t>•  </a:t>
            </a:r>
            <a:r>
              <a:rPr lang="en-US" sz="3200" dirty="0" smtClean="0">
                <a:latin typeface="Frutiger 57Cn"/>
                <a:cs typeface="Frutiger 57Cn"/>
              </a:rPr>
              <a:t>Perseverance</a:t>
            </a:r>
          </a:p>
          <a:p>
            <a:pPr algn="l"/>
            <a:r>
              <a:rPr lang="en-US" sz="3200" dirty="0" smtClean="0">
                <a:solidFill>
                  <a:srgbClr val="FFCC66"/>
                </a:solidFill>
                <a:latin typeface="Frutiger 57Cn"/>
                <a:cs typeface="Frutiger 57Cn"/>
              </a:rPr>
              <a:t>•  </a:t>
            </a:r>
            <a:r>
              <a:rPr lang="en-US" sz="3200" dirty="0" smtClean="0">
                <a:latin typeface="Frutiger 57Cn"/>
                <a:cs typeface="Frutiger 57Cn"/>
              </a:rPr>
              <a:t>Courage</a:t>
            </a:r>
          </a:p>
          <a:p>
            <a:pPr algn="l"/>
            <a:r>
              <a:rPr lang="en-US" sz="3200" dirty="0" smtClean="0">
                <a:solidFill>
                  <a:srgbClr val="FFCC66"/>
                </a:solidFill>
                <a:latin typeface="Frutiger 57Cn"/>
                <a:cs typeface="Frutiger 57Cn"/>
              </a:rPr>
              <a:t>•  </a:t>
            </a:r>
            <a:r>
              <a:rPr lang="en-US" sz="3200" dirty="0" smtClean="0">
                <a:latin typeface="Frutiger 57Cn"/>
                <a:cs typeface="Frutiger 57Cn"/>
              </a:rPr>
              <a:t>Knowing when the moment is right</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Knowing what “bait” to use</a:t>
            </a:r>
          </a:p>
          <a:p>
            <a:pPr algn="l"/>
            <a:r>
              <a:rPr lang="en-US" sz="3200" dirty="0" smtClean="0">
                <a:solidFill>
                  <a:srgbClr val="FFCC66"/>
                </a:solidFill>
                <a:latin typeface="Frutiger 57Cn"/>
                <a:cs typeface="Frutiger 57Cn"/>
              </a:rPr>
              <a:t>•  </a:t>
            </a:r>
            <a:r>
              <a:rPr lang="en-US" sz="3200" dirty="0" smtClean="0">
                <a:latin typeface="Frutiger 57Cn"/>
                <a:cs typeface="Frutiger 57Cn"/>
              </a:rPr>
              <a:t>What others can you think of?</a:t>
            </a:r>
          </a:p>
          <a:p>
            <a:pPr algn="l"/>
            <a:endParaRPr lang="en-US" sz="3200" dirty="0">
              <a:latin typeface="Frutiger 57Cn"/>
              <a:cs typeface="Frutiger 57Cn"/>
            </a:endParaRPr>
          </a:p>
        </p:txBody>
      </p:sp>
    </p:spTree>
    <p:extLst>
      <p:ext uri="{BB962C8B-B14F-4D97-AF65-F5344CB8AC3E}">
        <p14:creationId xmlns:p14="http://schemas.microsoft.com/office/powerpoint/2010/main" val="7056898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1:21-28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21  Then they went into Capernaum, and immediately on the Sabbath He entered the synagogue and taught.</a:t>
            </a:r>
          </a:p>
          <a:p>
            <a:pPr algn="l"/>
            <a:r>
              <a:rPr lang="en-US" sz="3200" dirty="0">
                <a:latin typeface="Frutiger 57Cn"/>
                <a:cs typeface="Frutiger 57Cn"/>
              </a:rPr>
              <a:t>22  And they were astonished at His teaching, for He taught them as one having authority, and not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as </a:t>
            </a:r>
            <a:r>
              <a:rPr lang="en-US" sz="3200" dirty="0">
                <a:latin typeface="Frutiger 57Cn"/>
                <a:cs typeface="Frutiger 57Cn"/>
              </a:rPr>
              <a:t>the scribes.</a:t>
            </a:r>
          </a:p>
          <a:p>
            <a:pPr algn="l"/>
            <a:r>
              <a:rPr lang="en-US" sz="3200" dirty="0">
                <a:latin typeface="Frutiger 57Cn"/>
                <a:cs typeface="Frutiger 57Cn"/>
              </a:rPr>
              <a:t>23  Now there was a man in their synagogue with an unclean spirit. And he cried out,</a:t>
            </a:r>
          </a:p>
          <a:p>
            <a:pPr algn="l"/>
            <a:r>
              <a:rPr lang="en-US" sz="3200" dirty="0">
                <a:latin typeface="Frutiger 57Cn"/>
                <a:cs typeface="Frutiger 57Cn"/>
              </a:rPr>
              <a:t>24  saying, “Let us alone! What have we to do with You, Jesus of Nazareth? Did You come to destroy us? I know who You </a:t>
            </a:r>
            <a:r>
              <a:rPr lang="en-US" sz="3200" dirty="0" smtClean="0">
                <a:latin typeface="Frutiger 57Cn"/>
                <a:cs typeface="Frutiger 57Cn"/>
              </a:rPr>
              <a:t>are</a:t>
            </a:r>
            <a:r>
              <a:rPr lang="en-US" sz="3200" dirty="0">
                <a:latin typeface="Frutiger 57Cn"/>
                <a:cs typeface="Frutiger 57Cn"/>
              </a:rPr>
              <a:t>—</a:t>
            </a:r>
            <a:r>
              <a:rPr lang="en-US" sz="3200" dirty="0" smtClean="0">
                <a:latin typeface="Frutiger 57Cn"/>
                <a:cs typeface="Frutiger 57Cn"/>
              </a:rPr>
              <a:t>the </a:t>
            </a:r>
            <a:r>
              <a:rPr lang="en-US" sz="3200" dirty="0">
                <a:latin typeface="Frutiger 57Cn"/>
                <a:cs typeface="Frutiger 57Cn"/>
              </a:rPr>
              <a:t>Holy One of God!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3062909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4" name="Picture 3" descr="Capernaum-synagogue-interi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773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1:21-28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21  Then they went into Capernaum, and immediately on the Sabbath He entered the synagogue and taught.</a:t>
            </a:r>
          </a:p>
          <a:p>
            <a:pPr algn="l"/>
            <a:r>
              <a:rPr lang="en-US" sz="3200" dirty="0">
                <a:latin typeface="Frutiger 57Cn"/>
                <a:cs typeface="Frutiger 57Cn"/>
              </a:rPr>
              <a:t>22  And they were astonished at His teaching, for He taught them as one having authority, and not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as </a:t>
            </a:r>
            <a:r>
              <a:rPr lang="en-US" sz="3200" dirty="0">
                <a:latin typeface="Frutiger 57Cn"/>
                <a:cs typeface="Frutiger 57Cn"/>
              </a:rPr>
              <a:t>the scribes.</a:t>
            </a:r>
          </a:p>
          <a:p>
            <a:pPr algn="l"/>
            <a:r>
              <a:rPr lang="en-US" sz="3200" dirty="0">
                <a:latin typeface="Frutiger 57Cn"/>
                <a:cs typeface="Frutiger 57Cn"/>
              </a:rPr>
              <a:t>23  Now there was a man in their synagogue with an unclean spirit. And he cried out,</a:t>
            </a:r>
          </a:p>
          <a:p>
            <a:pPr algn="l"/>
            <a:r>
              <a:rPr lang="en-US" sz="3200" dirty="0">
                <a:latin typeface="Frutiger 57Cn"/>
                <a:cs typeface="Frutiger 57Cn"/>
              </a:rPr>
              <a:t>24  saying, “Let us alone! What have we to do with You, Jesus of Nazareth? Did You come to destroy us? I know who You </a:t>
            </a:r>
            <a:r>
              <a:rPr lang="en-US" sz="3200" dirty="0" smtClean="0">
                <a:latin typeface="Frutiger 57Cn"/>
                <a:cs typeface="Frutiger 57Cn"/>
              </a:rPr>
              <a:t>are</a:t>
            </a:r>
            <a:r>
              <a:rPr lang="en-US" sz="3200" dirty="0">
                <a:latin typeface="Frutiger 57Cn"/>
                <a:cs typeface="Frutiger 57Cn"/>
              </a:rPr>
              <a:t>—</a:t>
            </a:r>
            <a:r>
              <a:rPr lang="en-US" sz="3200" dirty="0" smtClean="0">
                <a:latin typeface="Frutiger 57Cn"/>
                <a:cs typeface="Frutiger 57Cn"/>
              </a:rPr>
              <a:t>the </a:t>
            </a:r>
            <a:r>
              <a:rPr lang="en-US" sz="3200" dirty="0">
                <a:latin typeface="Frutiger 57Cn"/>
                <a:cs typeface="Frutiger 57Cn"/>
              </a:rPr>
              <a:t>Holy One of God!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826407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1:21-28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t>
            </a:r>
            <a:r>
              <a:rPr lang="en-US" sz="3200" dirty="0">
                <a:latin typeface="Frutiger 57Cn"/>
                <a:cs typeface="Frutiger 57Cn"/>
              </a:rPr>
              <a:t>But Jesus rebuked him, saying, “Be quiet, and come out of him!”</a:t>
            </a:r>
          </a:p>
          <a:p>
            <a:pPr algn="l"/>
            <a:r>
              <a:rPr lang="en-US" sz="3200" dirty="0">
                <a:latin typeface="Frutiger 57Cn"/>
                <a:cs typeface="Frutiger 57Cn"/>
              </a:rPr>
              <a:t>26  And when the unclean spirit had convulsed him and cried out with a loud voice, he came out of him.</a:t>
            </a:r>
          </a:p>
          <a:p>
            <a:pPr algn="l"/>
            <a:r>
              <a:rPr lang="en-US" sz="3200" dirty="0">
                <a:latin typeface="Frutiger 57Cn"/>
                <a:cs typeface="Frutiger 57Cn"/>
              </a:rPr>
              <a:t>27  Then they were all amazed, so that they questioned among themselves, saying, “What is this? What new doctrine is this? For with authority He commands even the unclean spirits, and they obey Him.”</a:t>
            </a:r>
          </a:p>
          <a:p>
            <a:pPr algn="l"/>
            <a:r>
              <a:rPr lang="en-US" sz="3200" dirty="0">
                <a:latin typeface="Frutiger 57Cn"/>
                <a:cs typeface="Frutiger 57Cn"/>
              </a:rPr>
              <a:t>28  And immediately His fame spread throughout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all </a:t>
            </a:r>
            <a:r>
              <a:rPr lang="en-US" sz="3200" dirty="0">
                <a:latin typeface="Frutiger 57Cn"/>
                <a:cs typeface="Frutiger 57Cn"/>
              </a:rPr>
              <a:t>the region around Galilee.</a:t>
            </a:r>
          </a:p>
        </p:txBody>
      </p:sp>
    </p:spTree>
    <p:extLst>
      <p:ext uri="{BB962C8B-B14F-4D97-AF65-F5344CB8AC3E}">
        <p14:creationId xmlns:p14="http://schemas.microsoft.com/office/powerpoint/2010/main" val="1782110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Revelation 12:3-4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  And another sign appeared in heaven: behold, a great, fiery red dragon having seven heads and ten horns, and seven diadems on his heads.</a:t>
            </a:r>
          </a:p>
          <a:p>
            <a:pPr algn="l"/>
            <a:r>
              <a:rPr lang="en-US" sz="3200" dirty="0">
                <a:latin typeface="Frutiger 57Cn"/>
                <a:cs typeface="Frutiger 57Cn"/>
              </a:rPr>
              <a:t>4  His tail drew a third of the stars of heaven and threw them to the earth . . .</a:t>
            </a:r>
          </a:p>
        </p:txBody>
      </p:sp>
    </p:spTree>
    <p:extLst>
      <p:ext uri="{BB962C8B-B14F-4D97-AF65-F5344CB8AC3E}">
        <p14:creationId xmlns:p14="http://schemas.microsoft.com/office/powerpoint/2010/main" val="28474752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Acts 1:15, 21-26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And in those days Peter stood up in the midst of the disciples (altogether the number of names was about a hundred and twenty), and said…</a:t>
            </a:r>
          </a:p>
          <a:p>
            <a:pPr algn="l"/>
            <a:r>
              <a:rPr lang="en-US" sz="3200" dirty="0">
                <a:latin typeface="Frutiger 57Cn"/>
                <a:cs typeface="Frutiger 57Cn"/>
              </a:rPr>
              <a:t>21  “Therefore, </a:t>
            </a:r>
            <a:r>
              <a:rPr lang="en-US" sz="3200" i="1" dirty="0">
                <a:latin typeface="Frutiger 57Cn"/>
                <a:cs typeface="Frutiger 57Cn"/>
              </a:rPr>
              <a:t>of these men</a:t>
            </a:r>
            <a:r>
              <a:rPr lang="en-US" sz="3200" dirty="0">
                <a:latin typeface="Frutiger 57Cn"/>
                <a:cs typeface="Frutiger 57Cn"/>
              </a:rPr>
              <a:t> </a:t>
            </a:r>
            <a:r>
              <a:rPr lang="en-US" sz="3200" i="1" dirty="0">
                <a:latin typeface="Frutiger 57Cn"/>
                <a:cs typeface="Frutiger 57Cn"/>
              </a:rPr>
              <a:t>who have accompanied us all the time</a:t>
            </a:r>
            <a:r>
              <a:rPr lang="en-US" sz="3200" dirty="0">
                <a:latin typeface="Frutiger 57Cn"/>
                <a:cs typeface="Frutiger 57Cn"/>
              </a:rPr>
              <a:t> that the Lord Jesus went in and out among us,</a:t>
            </a:r>
          </a:p>
          <a:p>
            <a:pPr algn="l"/>
            <a:r>
              <a:rPr lang="en-US" sz="3200" dirty="0">
                <a:latin typeface="Frutiger 57Cn"/>
                <a:cs typeface="Frutiger 57Cn"/>
              </a:rPr>
              <a:t>22  “beginning from the baptism of John to that day when He was taken up from us, one of these must become a witness with us of His resurrection.”</a:t>
            </a:r>
          </a:p>
          <a:p>
            <a:pPr algn="l"/>
            <a:r>
              <a:rPr lang="en-US" sz="3200" dirty="0">
                <a:latin typeface="Frutiger 57Cn"/>
                <a:cs typeface="Frutiger 57Cn"/>
              </a:rPr>
              <a:t>23  And they proposed two: Joseph called </a:t>
            </a:r>
            <a:r>
              <a:rPr lang="en-US" sz="3200" dirty="0" err="1">
                <a:latin typeface="Frutiger 57Cn"/>
                <a:cs typeface="Frutiger 57Cn"/>
              </a:rPr>
              <a:t>Barsabas</a:t>
            </a:r>
            <a:r>
              <a:rPr lang="en-US" sz="3200" dirty="0">
                <a:latin typeface="Frutiger 57Cn"/>
                <a:cs typeface="Frutiger 57Cn"/>
              </a:rPr>
              <a:t>, who was surnamed Justus, and Matthias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997560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Revelation 12:3-4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  And another sign appeared in heaven: behold, a great, fiery red dragon having seven heads and ten horns, and seven diadems on his heads.</a:t>
            </a:r>
          </a:p>
          <a:p>
            <a:pPr algn="l"/>
            <a:r>
              <a:rPr lang="en-US" sz="3200" dirty="0">
                <a:latin typeface="Frutiger 57Cn"/>
                <a:cs typeface="Frutiger 57Cn"/>
              </a:rPr>
              <a:t>4  His tail drew a third of the stars of heaven and threw them to the earth . . .</a:t>
            </a:r>
          </a:p>
        </p:txBody>
      </p:sp>
      <p:sp>
        <p:nvSpPr>
          <p:cNvPr id="5" name="Rectangle 2"/>
          <p:cNvSpPr>
            <a:spLocks noChangeArrowheads="1"/>
          </p:cNvSpPr>
          <p:nvPr/>
        </p:nvSpPr>
        <p:spPr bwMode="auto">
          <a:xfrm>
            <a:off x="0" y="3733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Revelation 1:20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485457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20  </a:t>
            </a:r>
            <a:r>
              <a:rPr lang="en-US" sz="3200" dirty="0">
                <a:latin typeface="Frutiger 57Cn"/>
                <a:cs typeface="Frutiger 57Cn"/>
              </a:rPr>
              <a:t>“The mystery of the seven stars which you saw in My right </a:t>
            </a:r>
            <a:r>
              <a:rPr lang="en-US" sz="3200" dirty="0" smtClean="0">
                <a:latin typeface="Frutiger 57Cn"/>
                <a:cs typeface="Frutiger 57Cn"/>
              </a:rPr>
              <a:t>hand . . . : </a:t>
            </a:r>
            <a:r>
              <a:rPr lang="en-US" sz="3200" dirty="0">
                <a:latin typeface="Frutiger 57Cn"/>
                <a:cs typeface="Frutiger 57Cn"/>
              </a:rPr>
              <a:t>The seven stars are the angels of the seven </a:t>
            </a:r>
            <a:r>
              <a:rPr lang="en-US" sz="3200" dirty="0" smtClean="0">
                <a:latin typeface="Frutiger 57Cn"/>
                <a:cs typeface="Frutiger 57Cn"/>
              </a:rPr>
              <a:t>churches . . . .  </a:t>
            </a:r>
            <a:endParaRPr lang="en-US" sz="3200" dirty="0">
              <a:latin typeface="Frutiger 57Cn"/>
              <a:cs typeface="Frutiger 57Cn"/>
            </a:endParaRPr>
          </a:p>
        </p:txBody>
      </p:sp>
    </p:spTree>
    <p:extLst>
      <p:ext uri="{BB962C8B-B14F-4D97-AF65-F5344CB8AC3E}">
        <p14:creationId xmlns:p14="http://schemas.microsoft.com/office/powerpoint/2010/main" val="1093279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1:21-27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21  Then they went into Capernaum, and immediately on the Sabbath He entered the synagogue and taught.</a:t>
            </a:r>
          </a:p>
          <a:p>
            <a:pPr algn="l"/>
            <a:r>
              <a:rPr lang="en-US" sz="3200" dirty="0" smtClean="0">
                <a:latin typeface="Frutiger 57Cn"/>
                <a:cs typeface="Frutiger 57Cn"/>
              </a:rPr>
              <a:t>22  And </a:t>
            </a:r>
            <a:r>
              <a:rPr lang="en-US" sz="3200" dirty="0">
                <a:latin typeface="Frutiger 57Cn"/>
                <a:cs typeface="Frutiger 57Cn"/>
              </a:rPr>
              <a:t>they were astonished at His teaching, for He taught them as one having </a:t>
            </a:r>
            <a:r>
              <a:rPr lang="en-US" sz="3200" dirty="0">
                <a:solidFill>
                  <a:srgbClr val="FFCC66"/>
                </a:solidFill>
                <a:latin typeface="Frutiger 57Cn"/>
                <a:cs typeface="Frutiger 57Cn"/>
              </a:rPr>
              <a:t>authority, </a:t>
            </a:r>
            <a:r>
              <a:rPr lang="en-US" sz="3200" dirty="0">
                <a:latin typeface="Frutiger 57Cn"/>
                <a:cs typeface="Frutiger 57Cn"/>
              </a:rPr>
              <a:t>and not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as </a:t>
            </a:r>
            <a:r>
              <a:rPr lang="en-US" sz="3200" dirty="0">
                <a:latin typeface="Frutiger 57Cn"/>
                <a:cs typeface="Frutiger 57Cn"/>
              </a:rPr>
              <a:t>the scribes</a:t>
            </a:r>
            <a:r>
              <a:rPr lang="en-US" sz="3200" dirty="0" smtClean="0">
                <a:latin typeface="Frutiger 57Cn"/>
                <a:cs typeface="Frutiger 57Cn"/>
              </a:rPr>
              <a:t>. . . .</a:t>
            </a:r>
            <a:endParaRPr lang="en-US" sz="3200" dirty="0">
              <a:latin typeface="Frutiger 57Cn"/>
              <a:cs typeface="Frutiger 57Cn"/>
            </a:endParaRPr>
          </a:p>
          <a:p>
            <a:pPr algn="l"/>
            <a:r>
              <a:rPr lang="en-US" sz="3200" dirty="0" smtClean="0">
                <a:latin typeface="Frutiger 57Cn"/>
                <a:cs typeface="Frutiger 57Cn"/>
              </a:rPr>
              <a:t>27  </a:t>
            </a:r>
            <a:r>
              <a:rPr lang="en-US" sz="3200" dirty="0">
                <a:latin typeface="Frutiger 57Cn"/>
                <a:cs typeface="Frutiger 57Cn"/>
              </a:rPr>
              <a:t>Then they were all amazed, so that they questioned among themselves, saying, “What is this? What new doctrine is this? For with </a:t>
            </a:r>
            <a:r>
              <a:rPr lang="en-US" sz="3200" dirty="0">
                <a:solidFill>
                  <a:srgbClr val="FFCC66"/>
                </a:solidFill>
                <a:latin typeface="Frutiger 57Cn"/>
                <a:cs typeface="Frutiger 57Cn"/>
              </a:rPr>
              <a:t>authority </a:t>
            </a:r>
            <a:r>
              <a:rPr lang="en-US" sz="3200" dirty="0">
                <a:latin typeface="Frutiger 57Cn"/>
                <a:cs typeface="Frutiger 57Cn"/>
              </a:rPr>
              <a:t>He commands even the unclean spirits, and they obey Him.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1327450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4:31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31  In </a:t>
            </a:r>
            <a:r>
              <a:rPr lang="en-US" sz="3200" dirty="0">
                <a:latin typeface="Frutiger 57Cn"/>
                <a:cs typeface="Frutiger 57Cn"/>
              </a:rPr>
              <a:t>the meantime </a:t>
            </a:r>
            <a:r>
              <a:rPr lang="en-US" sz="3200" dirty="0">
                <a:solidFill>
                  <a:srgbClr val="FFCC66"/>
                </a:solidFill>
                <a:latin typeface="Frutiger 57Cn"/>
                <a:cs typeface="Frutiger 57Cn"/>
              </a:rPr>
              <a:t>His disciples </a:t>
            </a:r>
            <a:r>
              <a:rPr lang="en-US" sz="3200" dirty="0">
                <a:latin typeface="Frutiger 57Cn"/>
                <a:cs typeface="Frutiger 57Cn"/>
              </a:rPr>
              <a:t>urged Him, saying, </a:t>
            </a:r>
            <a:r>
              <a:rPr lang="en-US" sz="3200" dirty="0" smtClean="0">
                <a:latin typeface="Frutiger 57Cn"/>
                <a:cs typeface="Frutiger 57Cn"/>
              </a:rPr>
              <a:t>“</a:t>
            </a:r>
            <a:r>
              <a:rPr lang="en-US" sz="3200" dirty="0" smtClean="0">
                <a:solidFill>
                  <a:srgbClr val="FFCC66"/>
                </a:solidFill>
                <a:latin typeface="Frutiger 57Cn"/>
                <a:cs typeface="Frutiger 57Cn"/>
              </a:rPr>
              <a:t>Rabbi</a:t>
            </a:r>
            <a:r>
              <a:rPr lang="en-US" sz="3200" dirty="0">
                <a:solidFill>
                  <a:srgbClr val="FFCC66"/>
                </a:solidFill>
                <a:latin typeface="Frutiger 57Cn"/>
                <a:cs typeface="Frutiger 57Cn"/>
              </a:rPr>
              <a:t>, </a:t>
            </a:r>
            <a:r>
              <a:rPr lang="en-US" sz="3200" dirty="0">
                <a:latin typeface="Frutiger 57Cn"/>
                <a:cs typeface="Frutiger 57Cn"/>
              </a:rPr>
              <a:t>eat</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7528465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3:1-2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There was a man of the </a:t>
            </a:r>
            <a:r>
              <a:rPr lang="en-US" sz="3200" dirty="0">
                <a:solidFill>
                  <a:srgbClr val="FFCC66"/>
                </a:solidFill>
                <a:latin typeface="Frutiger 57Cn"/>
                <a:cs typeface="Frutiger 57Cn"/>
              </a:rPr>
              <a:t>Pharisees</a:t>
            </a:r>
            <a:r>
              <a:rPr lang="en-US" sz="3200" dirty="0">
                <a:latin typeface="Frutiger 57Cn"/>
                <a:cs typeface="Frutiger 57Cn"/>
              </a:rPr>
              <a:t> named Nicodemus, a ruler of the Jews.</a:t>
            </a:r>
          </a:p>
          <a:p>
            <a:pPr algn="l"/>
            <a:r>
              <a:rPr lang="en-US" sz="3200" dirty="0">
                <a:latin typeface="Frutiger 57Cn"/>
                <a:cs typeface="Frutiger 57Cn"/>
              </a:rPr>
              <a:t>2  This man came to Jesus by night and said to Him, “</a:t>
            </a:r>
            <a:r>
              <a:rPr lang="en-US" sz="3200" dirty="0">
                <a:solidFill>
                  <a:srgbClr val="FFCC66"/>
                </a:solidFill>
                <a:latin typeface="Frutiger 57Cn"/>
                <a:cs typeface="Frutiger 57Cn"/>
              </a:rPr>
              <a:t>Rabbi, </a:t>
            </a:r>
            <a:r>
              <a:rPr lang="en-US" sz="3200" dirty="0">
                <a:latin typeface="Frutiger 57Cn"/>
                <a:cs typeface="Frutiger 57Cn"/>
              </a:rPr>
              <a:t>we know that You are a teacher come from God; for no one can do these signs that You do unless God is with him.”</a:t>
            </a:r>
          </a:p>
        </p:txBody>
      </p:sp>
    </p:spTree>
    <p:extLst>
      <p:ext uri="{BB962C8B-B14F-4D97-AF65-F5344CB8AC3E}">
        <p14:creationId xmlns:p14="http://schemas.microsoft.com/office/powerpoint/2010/main" val="12486800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20:27-28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27  Then some of the </a:t>
            </a:r>
            <a:r>
              <a:rPr lang="en-US" sz="3200" dirty="0">
                <a:solidFill>
                  <a:srgbClr val="FFCC66"/>
                </a:solidFill>
                <a:latin typeface="Frutiger 57Cn"/>
                <a:cs typeface="Frutiger 57Cn"/>
              </a:rPr>
              <a:t>Sadducees, </a:t>
            </a:r>
            <a:r>
              <a:rPr lang="en-US" sz="3200" dirty="0">
                <a:latin typeface="Frutiger 57Cn"/>
                <a:cs typeface="Frutiger 57Cn"/>
              </a:rPr>
              <a:t>who deny that there is a resurrection, came to Him and asked Him,</a:t>
            </a:r>
          </a:p>
          <a:p>
            <a:pPr algn="l"/>
            <a:r>
              <a:rPr lang="en-US" sz="3200" dirty="0">
                <a:latin typeface="Frutiger 57Cn"/>
                <a:cs typeface="Frutiger 57Cn"/>
              </a:rPr>
              <a:t>28  saying: “</a:t>
            </a:r>
            <a:r>
              <a:rPr lang="en-US" sz="3200" dirty="0" smtClean="0">
                <a:solidFill>
                  <a:srgbClr val="FFCC66"/>
                </a:solidFill>
                <a:latin typeface="Frutiger 57Cn"/>
                <a:cs typeface="Frutiger 57Cn"/>
              </a:rPr>
              <a:t>Teacher [Rabbi], </a:t>
            </a:r>
            <a:r>
              <a:rPr lang="en-US" sz="3200" dirty="0">
                <a:latin typeface="Frutiger 57Cn"/>
                <a:cs typeface="Frutiger 57Cn"/>
              </a:rPr>
              <a:t>Moses wrote to us that if a man’s brother dies, having a wife, and he dies without children, his brother should take his wife and raise up offspring for his brother.</a:t>
            </a:r>
          </a:p>
        </p:txBody>
      </p:sp>
    </p:spTree>
    <p:extLst>
      <p:ext uri="{BB962C8B-B14F-4D97-AF65-F5344CB8AC3E}">
        <p14:creationId xmlns:p14="http://schemas.microsoft.com/office/powerpoint/2010/main" val="24908590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22:35-36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35  Then one of them, a </a:t>
            </a:r>
            <a:r>
              <a:rPr lang="en-US" sz="3200" dirty="0">
                <a:solidFill>
                  <a:srgbClr val="FFCC66"/>
                </a:solidFill>
                <a:latin typeface="Frutiger 57Cn"/>
                <a:cs typeface="Frutiger 57Cn"/>
              </a:rPr>
              <a:t>lawyer,</a:t>
            </a:r>
            <a:r>
              <a:rPr lang="en-US" sz="3200" dirty="0">
                <a:latin typeface="Frutiger 57Cn"/>
                <a:cs typeface="Frutiger 57Cn"/>
              </a:rPr>
              <a:t> asked Him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 </a:t>
            </a:r>
            <a:r>
              <a:rPr lang="en-US" sz="3200" dirty="0">
                <a:latin typeface="Frutiger 57Cn"/>
                <a:cs typeface="Frutiger 57Cn"/>
              </a:rPr>
              <a:t>question, testing Him, and saying,</a:t>
            </a:r>
          </a:p>
          <a:p>
            <a:pPr algn="l"/>
            <a:r>
              <a:rPr lang="en-US" sz="3200" dirty="0">
                <a:latin typeface="Frutiger 57Cn"/>
                <a:cs typeface="Frutiger 57Cn"/>
              </a:rPr>
              <a:t>36  “</a:t>
            </a:r>
            <a:r>
              <a:rPr lang="en-US" sz="3200" dirty="0" smtClean="0">
                <a:solidFill>
                  <a:srgbClr val="FFCC66"/>
                </a:solidFill>
                <a:latin typeface="Frutiger 57Cn"/>
                <a:cs typeface="Frutiger 57Cn"/>
              </a:rPr>
              <a:t>Teacher [Rabbi], </a:t>
            </a:r>
            <a:r>
              <a:rPr lang="en-US" sz="3200" dirty="0">
                <a:latin typeface="Frutiger 57Cn"/>
                <a:cs typeface="Frutiger 57Cn"/>
              </a:rPr>
              <a:t>which is the great commandment in the law?”</a:t>
            </a:r>
          </a:p>
        </p:txBody>
      </p:sp>
    </p:spTree>
    <p:extLst>
      <p:ext uri="{BB962C8B-B14F-4D97-AF65-F5344CB8AC3E}">
        <p14:creationId xmlns:p14="http://schemas.microsoft.com/office/powerpoint/2010/main" val="19465128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And </a:t>
            </a:r>
            <a:r>
              <a:rPr lang="en-US" sz="3200" dirty="0">
                <a:latin typeface="Frutiger 57Cn"/>
                <a:cs typeface="Frutiger 57Cn"/>
              </a:rPr>
              <a:t>when </a:t>
            </a:r>
            <a:r>
              <a:rPr lang="en-US" sz="3200" dirty="0">
                <a:solidFill>
                  <a:srgbClr val="FFCC66"/>
                </a:solidFill>
                <a:latin typeface="Frutiger 57Cn"/>
                <a:cs typeface="Frutiger 57Cn"/>
              </a:rPr>
              <a:t>they </a:t>
            </a:r>
            <a:r>
              <a:rPr lang="en-US" sz="3200" dirty="0" smtClean="0">
                <a:solidFill>
                  <a:srgbClr val="FFCC66"/>
                </a:solidFill>
                <a:latin typeface="Frutiger 57Cn"/>
                <a:cs typeface="Frutiger 57Cn"/>
              </a:rPr>
              <a:t>[the people, the crowds] </a:t>
            </a:r>
            <a:r>
              <a:rPr lang="en-US" sz="3200" dirty="0" smtClean="0">
                <a:latin typeface="Frutiger 57Cn"/>
                <a:cs typeface="Frutiger 57Cn"/>
              </a:rPr>
              <a:t>found </a:t>
            </a:r>
            <a:r>
              <a:rPr lang="en-US" sz="3200" dirty="0">
                <a:latin typeface="Frutiger 57Cn"/>
                <a:cs typeface="Frutiger 57Cn"/>
              </a:rPr>
              <a:t>Him on the other side </a:t>
            </a:r>
            <a:r>
              <a:rPr lang="en-US" sz="3200" dirty="0" smtClean="0">
                <a:latin typeface="Frutiger 57Cn"/>
                <a:cs typeface="Frutiger 57Cn"/>
              </a:rPr>
              <a:t>of </a:t>
            </a:r>
            <a:r>
              <a:rPr lang="en-US" sz="3200" dirty="0">
                <a:latin typeface="Frutiger 57Cn"/>
                <a:cs typeface="Frutiger 57Cn"/>
              </a:rPr>
              <a:t>the sea, they said to Him, “</a:t>
            </a:r>
            <a:r>
              <a:rPr lang="en-US" sz="3200" dirty="0">
                <a:solidFill>
                  <a:srgbClr val="FFCC66"/>
                </a:solidFill>
                <a:latin typeface="Frutiger 57Cn"/>
                <a:cs typeface="Frutiger 57Cn"/>
              </a:rPr>
              <a:t>Rabbi, </a:t>
            </a:r>
            <a:r>
              <a:rPr lang="en-US" sz="3200" dirty="0">
                <a:latin typeface="Frutiger 57Cn"/>
                <a:cs typeface="Frutiger 57Cn"/>
              </a:rPr>
              <a:t>when did You come here?”</a:t>
            </a:r>
          </a:p>
        </p:txBody>
      </p:sp>
    </p:spTree>
    <p:extLst>
      <p:ext uri="{BB962C8B-B14F-4D97-AF65-F5344CB8AC3E}">
        <p14:creationId xmlns:p14="http://schemas.microsoft.com/office/powerpoint/2010/main" val="2786687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1:21-27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21  Then they went into Capernaum, and immediately on the Sabbath He entered the synagogue and taught.</a:t>
            </a:r>
          </a:p>
          <a:p>
            <a:pPr algn="l"/>
            <a:r>
              <a:rPr lang="en-US" sz="3200" dirty="0" smtClean="0">
                <a:latin typeface="Frutiger 57Cn"/>
                <a:cs typeface="Frutiger 57Cn"/>
              </a:rPr>
              <a:t>22  And </a:t>
            </a:r>
            <a:r>
              <a:rPr lang="en-US" sz="3200" dirty="0">
                <a:latin typeface="Frutiger 57Cn"/>
                <a:cs typeface="Frutiger 57Cn"/>
              </a:rPr>
              <a:t>they were astonished at His teaching, for He taught them as one having </a:t>
            </a:r>
            <a:r>
              <a:rPr lang="en-US" sz="3200" dirty="0">
                <a:solidFill>
                  <a:srgbClr val="FFCC66"/>
                </a:solidFill>
                <a:latin typeface="Frutiger 57Cn"/>
                <a:cs typeface="Frutiger 57Cn"/>
              </a:rPr>
              <a:t>authority, </a:t>
            </a:r>
            <a:r>
              <a:rPr lang="en-US" sz="3200" dirty="0">
                <a:latin typeface="Frutiger 57Cn"/>
                <a:cs typeface="Frutiger 57Cn"/>
              </a:rPr>
              <a:t>and not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as </a:t>
            </a:r>
            <a:r>
              <a:rPr lang="en-US" sz="3200" dirty="0">
                <a:latin typeface="Frutiger 57Cn"/>
                <a:cs typeface="Frutiger 57Cn"/>
              </a:rPr>
              <a:t>the scribes</a:t>
            </a:r>
            <a:r>
              <a:rPr lang="en-US" sz="3200" dirty="0" smtClean="0">
                <a:latin typeface="Frutiger 57Cn"/>
                <a:cs typeface="Frutiger 57Cn"/>
              </a:rPr>
              <a:t>. . . .</a:t>
            </a:r>
            <a:endParaRPr lang="en-US" sz="3200" dirty="0">
              <a:latin typeface="Frutiger 57Cn"/>
              <a:cs typeface="Frutiger 57Cn"/>
            </a:endParaRPr>
          </a:p>
          <a:p>
            <a:pPr algn="l"/>
            <a:r>
              <a:rPr lang="en-US" sz="3200" dirty="0" smtClean="0">
                <a:latin typeface="Frutiger 57Cn"/>
                <a:cs typeface="Frutiger 57Cn"/>
              </a:rPr>
              <a:t>27  </a:t>
            </a:r>
            <a:r>
              <a:rPr lang="en-US" sz="3200" dirty="0">
                <a:latin typeface="Frutiger 57Cn"/>
                <a:cs typeface="Frutiger 57Cn"/>
              </a:rPr>
              <a:t>Then they were all amazed, so that they questioned among themselves, saying, “What is this? What new doctrine is this? For with </a:t>
            </a:r>
            <a:r>
              <a:rPr lang="en-US" sz="3200" dirty="0">
                <a:solidFill>
                  <a:srgbClr val="FFCC66"/>
                </a:solidFill>
                <a:latin typeface="Frutiger 57Cn"/>
                <a:cs typeface="Frutiger 57Cn"/>
              </a:rPr>
              <a:t>authority </a:t>
            </a:r>
            <a:r>
              <a:rPr lang="en-US" sz="3200" dirty="0">
                <a:latin typeface="Frutiger 57Cn"/>
                <a:cs typeface="Frutiger 57Cn"/>
              </a:rPr>
              <a:t>He commands even the unclean spirits, and they obey Him.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5328667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21:23-27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23  Now when He came into the temple, the chief priests and the elders of the people confronted Him as He was teaching, and said, “By what authority </a:t>
            </a:r>
            <a:r>
              <a:rPr lang="en-US" sz="3200" dirty="0" smtClean="0">
                <a:solidFill>
                  <a:srgbClr val="FFCC66"/>
                </a:solidFill>
                <a:latin typeface="Frutiger 57Cn"/>
                <a:cs typeface="Frutiger 57Cn"/>
              </a:rPr>
              <a:t>[</a:t>
            </a:r>
            <a:r>
              <a:rPr lang="en-US" sz="3200" i="1" dirty="0" err="1" smtClean="0">
                <a:solidFill>
                  <a:srgbClr val="FFCC66"/>
                </a:solidFill>
                <a:latin typeface="Frutiger 57Cn"/>
                <a:cs typeface="Frutiger 57Cn"/>
              </a:rPr>
              <a:t>smicha</a:t>
            </a:r>
            <a:r>
              <a:rPr lang="en-US" sz="3200" dirty="0" smtClean="0">
                <a:solidFill>
                  <a:srgbClr val="FFCC66"/>
                </a:solidFill>
                <a:latin typeface="Frutiger 57Cn"/>
                <a:cs typeface="Frutiger 57Cn"/>
              </a:rPr>
              <a:t>] </a:t>
            </a:r>
            <a:r>
              <a:rPr lang="en-US" sz="3200" dirty="0" smtClean="0">
                <a:latin typeface="Frutiger 57Cn"/>
                <a:cs typeface="Frutiger 57Cn"/>
              </a:rPr>
              <a:t>are </a:t>
            </a:r>
            <a:r>
              <a:rPr lang="en-US" sz="3200" dirty="0">
                <a:latin typeface="Frutiger 57Cn"/>
                <a:cs typeface="Frutiger 57Cn"/>
              </a:rPr>
              <a:t>You doing these things? And who gave You this </a:t>
            </a:r>
            <a:r>
              <a:rPr lang="en-US" sz="3200" dirty="0" smtClean="0">
                <a:latin typeface="Frutiger 57Cn"/>
                <a:cs typeface="Frutiger 57Cn"/>
              </a:rPr>
              <a:t>authority </a:t>
            </a:r>
            <a:r>
              <a:rPr lang="en-US" sz="3200" dirty="0">
                <a:solidFill>
                  <a:srgbClr val="FFCC66"/>
                </a:solidFill>
                <a:latin typeface="Frutiger 57Cn"/>
                <a:cs typeface="Frutiger 57Cn"/>
              </a:rPr>
              <a:t>[</a:t>
            </a:r>
            <a:r>
              <a:rPr lang="en-US" sz="3200" i="1" dirty="0" err="1">
                <a:solidFill>
                  <a:srgbClr val="FFCC66"/>
                </a:solidFill>
                <a:latin typeface="Frutiger 57Cn"/>
                <a:cs typeface="Frutiger 57Cn"/>
              </a:rPr>
              <a:t>smicha</a:t>
            </a:r>
            <a:r>
              <a:rPr lang="en-US" sz="3200" dirty="0" smtClean="0">
                <a:solidFill>
                  <a:srgbClr val="FFCC66"/>
                </a:solidFill>
                <a:latin typeface="Frutiger 57Cn"/>
                <a:cs typeface="Frutiger 57Cn"/>
              </a:rPr>
              <a:t>]</a:t>
            </a:r>
            <a:r>
              <a:rPr lang="en-US" sz="3200" dirty="0" smtClean="0">
                <a:latin typeface="Frutiger 57Cn"/>
                <a:cs typeface="Frutiger 57Cn"/>
              </a:rPr>
              <a:t>?</a:t>
            </a:r>
            <a:r>
              <a:rPr lang="en-US" sz="3200" dirty="0">
                <a:latin typeface="Frutiger 57Cn"/>
                <a:cs typeface="Frutiger 57Cn"/>
              </a:rPr>
              <a:t>”</a:t>
            </a:r>
          </a:p>
          <a:p>
            <a:pPr algn="l"/>
            <a:r>
              <a:rPr lang="en-US" sz="3200" dirty="0">
                <a:latin typeface="Frutiger 57Cn"/>
                <a:cs typeface="Frutiger 57Cn"/>
              </a:rPr>
              <a:t>24  But Jesus answered and said to them, “I also will ask you one thing, which if you tell Me, I likewise will tell you by what authority </a:t>
            </a:r>
            <a:r>
              <a:rPr lang="en-US" sz="3200" dirty="0">
                <a:solidFill>
                  <a:srgbClr val="FFCC66"/>
                </a:solidFill>
                <a:latin typeface="Frutiger 57Cn"/>
                <a:cs typeface="Frutiger 57Cn"/>
              </a:rPr>
              <a:t>[</a:t>
            </a:r>
            <a:r>
              <a:rPr lang="en-US" sz="3200" i="1" dirty="0" err="1">
                <a:solidFill>
                  <a:srgbClr val="FFCC66"/>
                </a:solidFill>
                <a:latin typeface="Frutiger 57Cn"/>
                <a:cs typeface="Frutiger 57Cn"/>
              </a:rPr>
              <a:t>smicha</a:t>
            </a:r>
            <a:r>
              <a:rPr lang="en-US" sz="3200" dirty="0">
                <a:solidFill>
                  <a:srgbClr val="FFCC66"/>
                </a:solidFill>
                <a:latin typeface="Frutiger 57Cn"/>
                <a:cs typeface="Frutiger 57Cn"/>
              </a:rPr>
              <a:t>] </a:t>
            </a:r>
            <a:r>
              <a:rPr lang="en-US" sz="3200" dirty="0" smtClean="0">
                <a:latin typeface="Frutiger 57Cn"/>
                <a:cs typeface="Frutiger 57Cn"/>
              </a:rPr>
              <a:t>I </a:t>
            </a:r>
            <a:r>
              <a:rPr lang="en-US" sz="3200" dirty="0">
                <a:latin typeface="Frutiger 57Cn"/>
                <a:cs typeface="Frutiger 57Cn"/>
              </a:rPr>
              <a:t>do these things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0134483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21:23-27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t>
            </a:r>
            <a:r>
              <a:rPr lang="en-US" sz="3200" dirty="0">
                <a:latin typeface="Frutiger 57Cn"/>
                <a:cs typeface="Frutiger 57Cn"/>
              </a:rPr>
              <a:t>“The baptism of </a:t>
            </a:r>
            <a:r>
              <a:rPr lang="en-US" sz="3200" dirty="0" smtClean="0">
                <a:latin typeface="Frutiger 57Cn"/>
                <a:cs typeface="Frutiger 57Cn"/>
              </a:rPr>
              <a:t>John</a:t>
            </a:r>
            <a:r>
              <a:rPr lang="en-US" sz="3200" dirty="0">
                <a:latin typeface="Frutiger 57Cn"/>
                <a:cs typeface="Frutiger 57Cn"/>
              </a:rPr>
              <a:t>—</a:t>
            </a:r>
            <a:r>
              <a:rPr lang="en-US" sz="3200" dirty="0" smtClean="0">
                <a:latin typeface="Frutiger 57Cn"/>
                <a:cs typeface="Frutiger 57Cn"/>
              </a:rPr>
              <a:t>where </a:t>
            </a:r>
            <a:r>
              <a:rPr lang="en-US" sz="3200" dirty="0">
                <a:latin typeface="Frutiger 57Cn"/>
                <a:cs typeface="Frutiger 57Cn"/>
              </a:rPr>
              <a:t>was it from? From heaven or from men?” And they reasoned among themselves, saying, “If we say, ‘From heaven,’ He will say to us, ‘Why then did you not believe him?’</a:t>
            </a:r>
          </a:p>
          <a:p>
            <a:pPr algn="l"/>
            <a:r>
              <a:rPr lang="en-US" sz="3200" dirty="0">
                <a:latin typeface="Frutiger 57Cn"/>
                <a:cs typeface="Frutiger 57Cn"/>
              </a:rPr>
              <a:t>26  “But if we say, ‘From men,’ we fear the multitude, for all count John as a prophet.”</a:t>
            </a:r>
          </a:p>
          <a:p>
            <a:pPr algn="l"/>
            <a:r>
              <a:rPr lang="en-US" sz="3200" dirty="0">
                <a:latin typeface="Frutiger 57Cn"/>
                <a:cs typeface="Frutiger 57Cn"/>
              </a:rPr>
              <a:t>27  So they answered Jesus and said, “We do not know.” And He said to them, “Neither will I tell you by what authority </a:t>
            </a:r>
            <a:r>
              <a:rPr lang="en-US" sz="3200" dirty="0">
                <a:solidFill>
                  <a:srgbClr val="FFCC66"/>
                </a:solidFill>
                <a:latin typeface="Frutiger 57Cn"/>
                <a:cs typeface="Frutiger 57Cn"/>
              </a:rPr>
              <a:t>[</a:t>
            </a:r>
            <a:r>
              <a:rPr lang="en-US" sz="3200" i="1" dirty="0" err="1">
                <a:solidFill>
                  <a:srgbClr val="FFCC66"/>
                </a:solidFill>
                <a:latin typeface="Frutiger 57Cn"/>
                <a:cs typeface="Frutiger 57Cn"/>
              </a:rPr>
              <a:t>smicha</a:t>
            </a:r>
            <a:r>
              <a:rPr lang="en-US" sz="3200" dirty="0">
                <a:solidFill>
                  <a:srgbClr val="FFCC66"/>
                </a:solidFill>
                <a:latin typeface="Frutiger 57Cn"/>
                <a:cs typeface="Frutiger 57Cn"/>
              </a:rPr>
              <a:t>] </a:t>
            </a:r>
            <a:r>
              <a:rPr lang="en-US" sz="3200" dirty="0" smtClean="0">
                <a:latin typeface="Frutiger 57Cn"/>
                <a:cs typeface="Frutiger 57Cn"/>
              </a:rPr>
              <a:t>I </a:t>
            </a:r>
            <a:r>
              <a:rPr lang="en-US" sz="3200" dirty="0">
                <a:latin typeface="Frutiger 57Cn"/>
                <a:cs typeface="Frutiger 57Cn"/>
              </a:rPr>
              <a:t>do these things.</a:t>
            </a:r>
          </a:p>
        </p:txBody>
      </p:sp>
    </p:spTree>
    <p:extLst>
      <p:ext uri="{BB962C8B-B14F-4D97-AF65-F5344CB8AC3E}">
        <p14:creationId xmlns:p14="http://schemas.microsoft.com/office/powerpoint/2010/main" val="38006236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Acts 1:15, 21-26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24  </a:t>
            </a:r>
            <a:r>
              <a:rPr lang="en-US" sz="3200" dirty="0">
                <a:latin typeface="Frutiger 57Cn"/>
                <a:cs typeface="Frutiger 57Cn"/>
              </a:rPr>
              <a:t>And they prayed and said, “You, O Lord, who know the hearts of all, show which of these two You have chosen</a:t>
            </a:r>
          </a:p>
          <a:p>
            <a:pPr algn="l"/>
            <a:r>
              <a:rPr lang="en-US" sz="3200" dirty="0">
                <a:latin typeface="Frutiger 57Cn"/>
                <a:cs typeface="Frutiger 57Cn"/>
              </a:rPr>
              <a:t>25  “to take part in this ministry and apostleship from which Judas by transgression fell, that he might go to his own place.”</a:t>
            </a:r>
          </a:p>
          <a:p>
            <a:pPr algn="l"/>
            <a:r>
              <a:rPr lang="en-US" sz="3200" dirty="0">
                <a:latin typeface="Frutiger 57Cn"/>
                <a:cs typeface="Frutiger 57Cn"/>
              </a:rPr>
              <a:t>26  And they cast their lots, and the lot fell on Matthias. And he was numbered with the eleven apostles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3103922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1:29-34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29  The next day John saw Jesus coming toward him, and said, “Behold! The Lamb of God who takes away the sin of the world!</a:t>
            </a:r>
          </a:p>
          <a:p>
            <a:pPr algn="l"/>
            <a:r>
              <a:rPr lang="en-US" sz="3200" dirty="0">
                <a:latin typeface="Frutiger 57Cn"/>
                <a:cs typeface="Frutiger 57Cn"/>
              </a:rPr>
              <a:t>30  “This is He of whom I said, ‘After me comes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 </a:t>
            </a:r>
            <a:r>
              <a:rPr lang="en-US" sz="3200" dirty="0">
                <a:latin typeface="Frutiger 57Cn"/>
                <a:cs typeface="Frutiger 57Cn"/>
              </a:rPr>
              <a:t>Man who is preferred before me, for He was before me.’</a:t>
            </a:r>
          </a:p>
          <a:p>
            <a:pPr algn="l"/>
            <a:r>
              <a:rPr lang="en-US" sz="3200" dirty="0">
                <a:latin typeface="Frutiger 57Cn"/>
                <a:cs typeface="Frutiger 57Cn"/>
              </a:rPr>
              <a:t>. . .</a:t>
            </a:r>
          </a:p>
          <a:p>
            <a:pPr algn="l"/>
            <a:r>
              <a:rPr lang="en-US" sz="3200" dirty="0">
                <a:latin typeface="Frutiger 57Cn"/>
                <a:cs typeface="Frutiger 57Cn"/>
              </a:rPr>
              <a:t>34  “And I have seen and testified that this is the Son of God.”</a:t>
            </a:r>
          </a:p>
        </p:txBody>
      </p:sp>
    </p:spTree>
    <p:extLst>
      <p:ext uri="{BB962C8B-B14F-4D97-AF65-F5344CB8AC3E}">
        <p14:creationId xmlns:p14="http://schemas.microsoft.com/office/powerpoint/2010/main" val="39799897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1:29-34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29  The next day John saw Jesus coming toward him, and said, “Behold! </a:t>
            </a:r>
            <a:r>
              <a:rPr lang="en-US" sz="3200" dirty="0">
                <a:solidFill>
                  <a:srgbClr val="FFCC66"/>
                </a:solidFill>
                <a:latin typeface="Frutiger 57Cn"/>
                <a:cs typeface="Frutiger 57Cn"/>
              </a:rPr>
              <a:t>The Lamb of God who takes away the sin of the world!</a:t>
            </a:r>
          </a:p>
          <a:p>
            <a:pPr algn="l"/>
            <a:r>
              <a:rPr lang="en-US" sz="3200" dirty="0">
                <a:latin typeface="Frutiger 57Cn"/>
                <a:cs typeface="Frutiger 57Cn"/>
              </a:rPr>
              <a:t>30  “This is He of whom I said, ‘After me comes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 </a:t>
            </a:r>
            <a:r>
              <a:rPr lang="en-US" sz="3200" dirty="0">
                <a:latin typeface="Frutiger 57Cn"/>
                <a:cs typeface="Frutiger 57Cn"/>
              </a:rPr>
              <a:t>Man who is preferred before me, for </a:t>
            </a:r>
            <a:r>
              <a:rPr lang="en-US" sz="3200" dirty="0">
                <a:solidFill>
                  <a:srgbClr val="FFCC66"/>
                </a:solidFill>
                <a:latin typeface="Frutiger 57Cn"/>
                <a:cs typeface="Frutiger 57Cn"/>
              </a:rPr>
              <a:t>He was before me.’</a:t>
            </a:r>
          </a:p>
          <a:p>
            <a:pPr algn="l"/>
            <a:r>
              <a:rPr lang="en-US" sz="3200" dirty="0">
                <a:latin typeface="Frutiger 57Cn"/>
                <a:cs typeface="Frutiger 57Cn"/>
              </a:rPr>
              <a:t>. . .</a:t>
            </a:r>
          </a:p>
          <a:p>
            <a:pPr algn="l"/>
            <a:r>
              <a:rPr lang="en-US" sz="3200" dirty="0">
                <a:latin typeface="Frutiger 57Cn"/>
                <a:cs typeface="Frutiger 57Cn"/>
              </a:rPr>
              <a:t>34  “And I have seen and testified that </a:t>
            </a:r>
            <a:r>
              <a:rPr lang="en-US" sz="3200" dirty="0">
                <a:solidFill>
                  <a:srgbClr val="FFCC66"/>
                </a:solidFill>
                <a:latin typeface="Frutiger 57Cn"/>
                <a:cs typeface="Frutiger 57Cn"/>
              </a:rPr>
              <a:t>this is the Son of God.”</a:t>
            </a:r>
          </a:p>
        </p:txBody>
      </p:sp>
    </p:spTree>
    <p:extLst>
      <p:ext uri="{BB962C8B-B14F-4D97-AF65-F5344CB8AC3E}">
        <p14:creationId xmlns:p14="http://schemas.microsoft.com/office/powerpoint/2010/main" val="19759019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1:9-11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9  It came to pass in those days that Jesus came from Nazareth of Galilee, and was baptized by John in the Jordan.</a:t>
            </a:r>
          </a:p>
          <a:p>
            <a:pPr algn="l"/>
            <a:r>
              <a:rPr lang="en-US" sz="3200" dirty="0">
                <a:latin typeface="Frutiger 57Cn"/>
                <a:cs typeface="Frutiger 57Cn"/>
              </a:rPr>
              <a:t>10  And immediately, coming up from the water, He saw the heavens parting and the Spirit descending upon Him like a dove.</a:t>
            </a:r>
          </a:p>
          <a:p>
            <a:pPr algn="l"/>
            <a:r>
              <a:rPr lang="en-US" sz="3200" dirty="0">
                <a:latin typeface="Frutiger 57Cn"/>
                <a:cs typeface="Frutiger 57Cn"/>
              </a:rPr>
              <a:t>11  Then a voice came from heaven, “You are My beloved Son, in whom I am well pleased.”</a:t>
            </a:r>
          </a:p>
        </p:txBody>
      </p:sp>
    </p:spTree>
    <p:extLst>
      <p:ext uri="{BB962C8B-B14F-4D97-AF65-F5344CB8AC3E}">
        <p14:creationId xmlns:p14="http://schemas.microsoft.com/office/powerpoint/2010/main" val="10084868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1:9-11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9  It came to pass in those days that Jesus came from Nazareth of Galilee, and was baptized by John in the Jordan.</a:t>
            </a:r>
          </a:p>
          <a:p>
            <a:pPr algn="l"/>
            <a:r>
              <a:rPr lang="en-US" sz="3200" dirty="0">
                <a:latin typeface="Frutiger 57Cn"/>
                <a:cs typeface="Frutiger 57Cn"/>
              </a:rPr>
              <a:t>10  And immediately, coming up from the water, He saw the heavens parting and the Spirit descending upon Him like a dove.</a:t>
            </a:r>
          </a:p>
          <a:p>
            <a:pPr algn="l"/>
            <a:r>
              <a:rPr lang="en-US" sz="3200" dirty="0">
                <a:latin typeface="Frutiger 57Cn"/>
                <a:cs typeface="Frutiger 57Cn"/>
              </a:rPr>
              <a:t>11  Then a voice came from heaven, </a:t>
            </a:r>
            <a:r>
              <a:rPr lang="en-US" sz="3200" dirty="0">
                <a:solidFill>
                  <a:srgbClr val="FFCC66"/>
                </a:solidFill>
                <a:latin typeface="Frutiger 57Cn"/>
                <a:cs typeface="Frutiger 57Cn"/>
              </a:rPr>
              <a:t>“You are My beloved Son, in whom I am well pleased.”</a:t>
            </a:r>
          </a:p>
        </p:txBody>
      </p:sp>
    </p:spTree>
    <p:extLst>
      <p:ext uri="{BB962C8B-B14F-4D97-AF65-F5344CB8AC3E}">
        <p14:creationId xmlns:p14="http://schemas.microsoft.com/office/powerpoint/2010/main" val="1706640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28:16-20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381000" y="1131888"/>
            <a:ext cx="8763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Then </a:t>
            </a:r>
            <a:r>
              <a:rPr lang="en-US" sz="3200" dirty="0">
                <a:latin typeface="Frutiger 57Cn"/>
                <a:cs typeface="Frutiger 57Cn"/>
              </a:rPr>
              <a:t>the eleven disciples went away into Galilee,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to </a:t>
            </a:r>
            <a:r>
              <a:rPr lang="en-US" sz="3200" dirty="0">
                <a:latin typeface="Frutiger 57Cn"/>
                <a:cs typeface="Frutiger 57Cn"/>
              </a:rPr>
              <a:t>the mountain which Jesus had appointed </a:t>
            </a:r>
            <a:r>
              <a:rPr lang="en-US" sz="3200" dirty="0" smtClean="0">
                <a:latin typeface="Frutiger 57Cn"/>
                <a:cs typeface="Frutiger 57Cn"/>
              </a:rPr>
              <a:t>for them. . . .</a:t>
            </a:r>
            <a:endParaRPr lang="en-US" sz="3200" dirty="0">
              <a:latin typeface="Frutiger 57Cn"/>
              <a:cs typeface="Frutiger 57Cn"/>
            </a:endParaRPr>
          </a:p>
          <a:p>
            <a:pPr algn="l"/>
            <a:r>
              <a:rPr lang="en-US" sz="3200" dirty="0" smtClean="0">
                <a:latin typeface="Frutiger 57Cn"/>
                <a:cs typeface="Frutiger 57Cn"/>
              </a:rPr>
              <a:t>18  </a:t>
            </a:r>
            <a:r>
              <a:rPr lang="en-US" sz="3200" dirty="0">
                <a:latin typeface="Frutiger 57Cn"/>
                <a:cs typeface="Frutiger 57Cn"/>
              </a:rPr>
              <a:t>And Jesus came and spoke to them, saying, “All authority has been given to Me in heaven and on earth.</a:t>
            </a:r>
          </a:p>
          <a:p>
            <a:pPr algn="l"/>
            <a:r>
              <a:rPr lang="en-US" sz="3200" dirty="0">
                <a:latin typeface="Frutiger 57Cn"/>
                <a:cs typeface="Frutiger 57Cn"/>
              </a:rPr>
              <a:t>19  “Go therefore and make disciples of all the nations, baptizing them in the name of the Father and of the Son and of the Holy Spirit,</a:t>
            </a:r>
          </a:p>
          <a:p>
            <a:pPr algn="l"/>
            <a:r>
              <a:rPr lang="en-US" sz="3200" dirty="0">
                <a:latin typeface="Frutiger 57Cn"/>
                <a:cs typeface="Frutiger 57Cn"/>
              </a:rPr>
              <a:t>20  “teaching them to observe all things that I have commanded you; and lo, I am with you always, even to the end of the age.” Amen.</a:t>
            </a:r>
          </a:p>
        </p:txBody>
      </p:sp>
    </p:spTree>
    <p:extLst>
      <p:ext uri="{BB962C8B-B14F-4D97-AF65-F5344CB8AC3E}">
        <p14:creationId xmlns:p14="http://schemas.microsoft.com/office/powerpoint/2010/main" val="16786315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847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spTree>
    <p:extLst>
      <p:ext uri="{BB962C8B-B14F-4D97-AF65-F5344CB8AC3E}">
        <p14:creationId xmlns:p14="http://schemas.microsoft.com/office/powerpoint/2010/main" val="3655518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9300563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What does this teach us about the nature and character of God?</a:t>
            </a:r>
          </a:p>
          <a:p>
            <a:pPr algn="l"/>
            <a:endParaRPr lang="en-US" sz="3200" dirty="0" smtClean="0">
              <a:latin typeface="Frutiger 57Cn"/>
              <a:cs typeface="Frutiger 57Cn"/>
            </a:endParaRPr>
          </a:p>
        </p:txBody>
      </p:sp>
    </p:spTree>
    <p:extLst>
      <p:ext uri="{BB962C8B-B14F-4D97-AF65-F5344CB8AC3E}">
        <p14:creationId xmlns:p14="http://schemas.microsoft.com/office/powerpoint/2010/main" val="23780451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What does this teach us about the nature and character of God?</a:t>
            </a:r>
          </a:p>
          <a:p>
            <a:pPr algn="l"/>
            <a:endParaRPr lang="en-US" sz="3200" dirty="0" smtClean="0">
              <a:latin typeface="Frutiger 57Cn"/>
              <a:cs typeface="Frutiger 57Cn"/>
            </a:endParaRPr>
          </a:p>
          <a:p>
            <a:pPr algn="l"/>
            <a:r>
              <a:rPr lang="en-US" sz="3200" dirty="0" smtClean="0">
                <a:latin typeface="Frutiger 57Cn"/>
                <a:cs typeface="Frutiger 57Cn"/>
              </a:rPr>
              <a:t>What does this teach us about the way God interacts with His people and mankind?</a:t>
            </a:r>
            <a:endParaRPr lang="en-US" sz="3200" dirty="0">
              <a:latin typeface="Frutiger 57Cn"/>
              <a:cs typeface="Frutiger 57Cn"/>
            </a:endParaRPr>
          </a:p>
          <a:p>
            <a:pPr algn="l"/>
            <a:endParaRPr lang="en-US" sz="3200" dirty="0" smtClean="0">
              <a:latin typeface="Frutiger 57Cn"/>
              <a:cs typeface="Frutiger 57Cn"/>
            </a:endParaRPr>
          </a:p>
        </p:txBody>
      </p:sp>
    </p:spTree>
    <p:extLst>
      <p:ext uri="{BB962C8B-B14F-4D97-AF65-F5344CB8AC3E}">
        <p14:creationId xmlns:p14="http://schemas.microsoft.com/office/powerpoint/2010/main" val="1258240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has happened earlier?</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37749902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What does this teach us about the nature and character of God?</a:t>
            </a:r>
          </a:p>
          <a:p>
            <a:pPr algn="l"/>
            <a:endParaRPr lang="en-US" sz="3200" dirty="0" smtClean="0">
              <a:latin typeface="Frutiger 57Cn"/>
              <a:cs typeface="Frutiger 57Cn"/>
            </a:endParaRPr>
          </a:p>
          <a:p>
            <a:pPr algn="l"/>
            <a:r>
              <a:rPr lang="en-US" sz="3200" dirty="0" smtClean="0">
                <a:latin typeface="Frutiger 57Cn"/>
                <a:cs typeface="Frutiger 57Cn"/>
              </a:rPr>
              <a:t>What does this teach us about the way God interacts with His people and mankind?</a:t>
            </a:r>
            <a:endParaRPr lang="en-US" sz="3200" dirty="0">
              <a:latin typeface="Frutiger 57Cn"/>
              <a:cs typeface="Frutiger 57Cn"/>
            </a:endParaRPr>
          </a:p>
          <a:p>
            <a:pPr algn="l"/>
            <a:endParaRPr lang="en-US" sz="3200" dirty="0" smtClean="0">
              <a:latin typeface="Frutiger 57Cn"/>
              <a:cs typeface="Frutiger 57Cn"/>
            </a:endParaRPr>
          </a:p>
          <a:p>
            <a:pPr algn="l"/>
            <a:r>
              <a:rPr lang="en-US" sz="3200" dirty="0" smtClean="0">
                <a:latin typeface="Frutiger 57Cn"/>
                <a:cs typeface="Frutiger 57Cn"/>
              </a:rPr>
              <a:t>What does this mean for your relationship with </a:t>
            </a:r>
            <a:br>
              <a:rPr lang="en-US" sz="3200" dirty="0" smtClean="0">
                <a:latin typeface="Frutiger 57Cn"/>
                <a:cs typeface="Frutiger 57Cn"/>
              </a:rPr>
            </a:br>
            <a:r>
              <a:rPr lang="en-US" sz="3200" dirty="0" smtClean="0">
                <a:latin typeface="Frutiger 57Cn"/>
                <a:cs typeface="Frutiger 57Cn"/>
              </a:rPr>
              <a:t>God the Father and Jesus Christ?</a:t>
            </a:r>
          </a:p>
          <a:p>
            <a:pPr algn="l"/>
            <a:endParaRPr lang="en-US" sz="3200" dirty="0">
              <a:latin typeface="Frutiger 57Cn"/>
              <a:cs typeface="Frutiger 57Cn"/>
            </a:endParaRPr>
          </a:p>
        </p:txBody>
      </p:sp>
    </p:spTree>
    <p:extLst>
      <p:ext uri="{BB962C8B-B14F-4D97-AF65-F5344CB8AC3E}">
        <p14:creationId xmlns:p14="http://schemas.microsoft.com/office/powerpoint/2010/main" val="21175740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What does this teach us about the nature and character of God?</a:t>
            </a:r>
          </a:p>
          <a:p>
            <a:pPr algn="l"/>
            <a:endParaRPr lang="en-US" sz="3200" dirty="0" smtClean="0">
              <a:latin typeface="Frutiger 57Cn"/>
              <a:cs typeface="Frutiger 57Cn"/>
            </a:endParaRPr>
          </a:p>
          <a:p>
            <a:pPr algn="l"/>
            <a:r>
              <a:rPr lang="en-US" sz="3200" dirty="0" smtClean="0">
                <a:latin typeface="Frutiger 57Cn"/>
                <a:cs typeface="Frutiger 57Cn"/>
              </a:rPr>
              <a:t>What does this teach us about the way God interacts with His people and mankind?</a:t>
            </a:r>
            <a:endParaRPr lang="en-US" sz="3200" dirty="0">
              <a:latin typeface="Frutiger 57Cn"/>
              <a:cs typeface="Frutiger 57Cn"/>
            </a:endParaRPr>
          </a:p>
          <a:p>
            <a:pPr algn="l"/>
            <a:endParaRPr lang="en-US" sz="3200" dirty="0" smtClean="0">
              <a:latin typeface="Frutiger 57Cn"/>
              <a:cs typeface="Frutiger 57Cn"/>
            </a:endParaRPr>
          </a:p>
          <a:p>
            <a:pPr algn="l"/>
            <a:r>
              <a:rPr lang="en-US" sz="3200" dirty="0" smtClean="0">
                <a:latin typeface="Frutiger 57Cn"/>
                <a:cs typeface="Frutiger 57Cn"/>
              </a:rPr>
              <a:t>What does this mean for your relationship with </a:t>
            </a:r>
            <a:br>
              <a:rPr lang="en-US" sz="3200" dirty="0" smtClean="0">
                <a:latin typeface="Frutiger 57Cn"/>
                <a:cs typeface="Frutiger 57Cn"/>
              </a:rPr>
            </a:br>
            <a:r>
              <a:rPr lang="en-US" sz="3200" dirty="0" smtClean="0">
                <a:latin typeface="Frutiger 57Cn"/>
                <a:cs typeface="Frutiger 57Cn"/>
              </a:rPr>
              <a:t>God the Father and Jesus Christ?</a:t>
            </a:r>
          </a:p>
          <a:p>
            <a:pPr algn="l"/>
            <a:endParaRPr lang="en-US" sz="3200" dirty="0">
              <a:latin typeface="Frutiger 57Cn"/>
              <a:cs typeface="Frutiger 57Cn"/>
            </a:endParaRPr>
          </a:p>
          <a:p>
            <a:pPr algn="l"/>
            <a:r>
              <a:rPr lang="en-US" sz="3200" dirty="0" smtClean="0">
                <a:latin typeface="Frutiger 57Cn"/>
                <a:cs typeface="Frutiger 57Cn"/>
              </a:rPr>
              <a:t>What does this teach us about Satan, the adversary of God and mankind?</a:t>
            </a:r>
            <a:endParaRPr lang="en-US" sz="3200" dirty="0">
              <a:latin typeface="Frutiger 57Cn"/>
              <a:cs typeface="Frutiger 57Cn"/>
            </a:endParaRPr>
          </a:p>
        </p:txBody>
      </p:sp>
    </p:spTree>
    <p:extLst>
      <p:ext uri="{BB962C8B-B14F-4D97-AF65-F5344CB8AC3E}">
        <p14:creationId xmlns:p14="http://schemas.microsoft.com/office/powerpoint/2010/main" val="23103325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has happened earlier?</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Jesus </a:t>
            </a:r>
            <a:r>
              <a:rPr lang="en-US" sz="3200" dirty="0">
                <a:latin typeface="Frutiger 57Cn"/>
                <a:cs typeface="Frutiger 57Cn"/>
              </a:rPr>
              <a:t>traveled to Cana in Galilee and turned water into wine. </a:t>
            </a:r>
          </a:p>
        </p:txBody>
      </p:sp>
    </p:spTree>
    <p:extLst>
      <p:ext uri="{BB962C8B-B14F-4D97-AF65-F5344CB8AC3E}">
        <p14:creationId xmlns:p14="http://schemas.microsoft.com/office/powerpoint/2010/main" val="952692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has happened earlier?</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Jesus </a:t>
            </a:r>
            <a:r>
              <a:rPr lang="en-US" sz="3200" dirty="0">
                <a:latin typeface="Frutiger 57Cn"/>
                <a:cs typeface="Frutiger 57Cn"/>
              </a:rPr>
              <a:t>traveled to Cana in Galilee and turned water into wine.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traveled to Capernaum with His family and those first disciples. </a:t>
            </a:r>
          </a:p>
        </p:txBody>
      </p:sp>
    </p:spTree>
    <p:extLst>
      <p:ext uri="{BB962C8B-B14F-4D97-AF65-F5344CB8AC3E}">
        <p14:creationId xmlns:p14="http://schemas.microsoft.com/office/powerpoint/2010/main" val="41387449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has happened earlier?</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  </a:t>
            </a:r>
            <a:r>
              <a:rPr lang="en-US" sz="3200" dirty="0" smtClean="0">
                <a:latin typeface="Frutiger 57Cn"/>
                <a:cs typeface="Frutiger 57Cn"/>
              </a:rPr>
              <a:t>Jesus </a:t>
            </a:r>
            <a:r>
              <a:rPr lang="en-US" sz="3200" dirty="0">
                <a:latin typeface="Frutiger 57Cn"/>
                <a:cs typeface="Frutiger 57Cn"/>
              </a:rPr>
              <a:t>traveled to Cana in Galilee and turned water into wine.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traveled to Capernaum with His family and those first disciples. </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dirty="0" smtClean="0">
                <a:latin typeface="Frutiger 57Cn"/>
                <a:cs typeface="Frutiger 57Cn"/>
              </a:rPr>
              <a:t>He </a:t>
            </a:r>
            <a:r>
              <a:rPr lang="en-US" sz="3200" dirty="0">
                <a:latin typeface="Frutiger 57Cn"/>
                <a:cs typeface="Frutiger 57Cn"/>
              </a:rPr>
              <a:t>went to Jerusalem at the Passover and overturned the money-changers’ tables. </a:t>
            </a:r>
          </a:p>
        </p:txBody>
      </p:sp>
    </p:spTree>
    <p:extLst>
      <p:ext uri="{BB962C8B-B14F-4D97-AF65-F5344CB8AC3E}">
        <p14:creationId xmlns:p14="http://schemas.microsoft.com/office/powerpoint/2010/main" val="32021876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42027</TotalTime>
  <Words>2921</Words>
  <Application>Microsoft Macintosh PowerPoint</Application>
  <PresentationFormat>On-screen Show (4:3)</PresentationFormat>
  <Paragraphs>219</Paragraphs>
  <Slides>61</Slides>
  <Notes>56</Notes>
  <HiddenSlides>0</HiddenSlides>
  <MMClips>0</MMClips>
  <ScaleCrop>false</ScaleCrop>
  <HeadingPairs>
    <vt:vector size="4" baseType="variant">
      <vt:variant>
        <vt:lpstr>Theme</vt:lpstr>
      </vt:variant>
      <vt:variant>
        <vt:i4>3</vt:i4>
      </vt:variant>
      <vt:variant>
        <vt:lpstr>Slide Titles</vt:lpstr>
      </vt:variant>
      <vt:variant>
        <vt:i4>61</vt:i4>
      </vt:variant>
    </vt:vector>
  </HeadingPairs>
  <TitlesOfParts>
    <vt:vector size="64"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954</cp:revision>
  <cp:lastPrinted>2002-04-29T19:33:49Z</cp:lastPrinted>
  <dcterms:created xsi:type="dcterms:W3CDTF">2002-04-29T15:32:00Z</dcterms:created>
  <dcterms:modified xsi:type="dcterms:W3CDTF">2013-11-17T20:49:35Z</dcterms:modified>
</cp:coreProperties>
</file>