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  <p:sldMasterId id="2147483660" r:id="rId3"/>
  </p:sldMasterIdLst>
  <p:notesMasterIdLst>
    <p:notesMasterId r:id="rId57"/>
  </p:notesMasterIdLst>
  <p:handoutMasterIdLst>
    <p:handoutMasterId r:id="rId58"/>
  </p:handoutMasterIdLst>
  <p:sldIdLst>
    <p:sldId id="1298" r:id="rId4"/>
    <p:sldId id="1301" r:id="rId5"/>
    <p:sldId id="2159" r:id="rId6"/>
    <p:sldId id="2304" r:id="rId7"/>
    <p:sldId id="2152" r:id="rId8"/>
    <p:sldId id="2305" r:id="rId9"/>
    <p:sldId id="2235" r:id="rId10"/>
    <p:sldId id="2306" r:id="rId11"/>
    <p:sldId id="2178" r:id="rId12"/>
    <p:sldId id="2307" r:id="rId13"/>
    <p:sldId id="2308" r:id="rId14"/>
    <p:sldId id="2124" r:id="rId15"/>
    <p:sldId id="2344" r:id="rId16"/>
    <p:sldId id="2345" r:id="rId17"/>
    <p:sldId id="2241" r:id="rId18"/>
    <p:sldId id="2346" r:id="rId19"/>
    <p:sldId id="2348" r:id="rId20"/>
    <p:sldId id="2349" r:id="rId21"/>
    <p:sldId id="2292" r:id="rId22"/>
    <p:sldId id="2259" r:id="rId23"/>
    <p:sldId id="2237" r:id="rId24"/>
    <p:sldId id="2279" r:id="rId25"/>
    <p:sldId id="2309" r:id="rId26"/>
    <p:sldId id="2238" r:id="rId27"/>
    <p:sldId id="2314" r:id="rId28"/>
    <p:sldId id="2319" r:id="rId29"/>
    <p:sldId id="2318" r:id="rId30"/>
    <p:sldId id="2317" r:id="rId31"/>
    <p:sldId id="2300" r:id="rId32"/>
    <p:sldId id="2350" r:id="rId33"/>
    <p:sldId id="2325" r:id="rId34"/>
    <p:sldId id="2324" r:id="rId35"/>
    <p:sldId id="2322" r:id="rId36"/>
    <p:sldId id="2017" r:id="rId37"/>
    <p:sldId id="2352" r:id="rId38"/>
    <p:sldId id="2331" r:id="rId39"/>
    <p:sldId id="2301" r:id="rId40"/>
    <p:sldId id="2328" r:id="rId41"/>
    <p:sldId id="2353" r:id="rId42"/>
    <p:sldId id="2354" r:id="rId43"/>
    <p:sldId id="2355" r:id="rId44"/>
    <p:sldId id="2293" r:id="rId45"/>
    <p:sldId id="2340" r:id="rId46"/>
    <p:sldId id="2341" r:id="rId47"/>
    <p:sldId id="2342" r:id="rId48"/>
    <p:sldId id="2343" r:id="rId49"/>
    <p:sldId id="2357" r:id="rId50"/>
    <p:sldId id="2358" r:id="rId51"/>
    <p:sldId id="2263" r:id="rId52"/>
    <p:sldId id="2264" r:id="rId53"/>
    <p:sldId id="2265" r:id="rId54"/>
    <p:sldId id="2266" r:id="rId55"/>
    <p:sldId id="2267" r:id="rId5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  <a:srgbClr val="FFFFCC"/>
    <a:srgbClr val="F8FFB7"/>
    <a:srgbClr val="FFFFA9"/>
    <a:srgbClr val="FFCC66"/>
    <a:srgbClr val="CC0A0C"/>
    <a:srgbClr val="FFFFFF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973" autoAdjust="0"/>
    <p:restoredTop sz="94732" autoAdjust="0"/>
  </p:normalViewPr>
  <p:slideViewPr>
    <p:cSldViewPr>
      <p:cViewPr>
        <p:scale>
          <a:sx n="112" d="100"/>
          <a:sy n="112" d="100"/>
        </p:scale>
        <p:origin x="-752" y="-8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2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873BAC10-6CF4-BD4D-B8FC-A748BC84C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40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466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0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28087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8524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1326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351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9E6B-C78A-AB4D-B0E3-E8B86D30D9E8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C4FF8-93AA-824F-B5CB-0DE1FB90B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2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71E14-CB1A-C340-A5EA-6D621487B8C8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9871B-3BC2-AA4B-A2C9-E910B795C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53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5EE0-BB21-D941-BD38-A3A9E9BFFCAA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812B3-9B26-F145-81C7-376184095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20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20FF6-228D-244F-916D-E5E4B5F1AADE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AB984-FE7B-3B41-889D-7E743E553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03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33AD4-CD14-1F4B-A9CB-38BAA2D25F09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88CA6-CB3C-1B47-B0E3-28FBCD050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00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31803-D18A-A040-9D71-AD0A5D03AF66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AFEAD-1B8C-5F4A-B023-355726D28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6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2A24F-8597-AB43-988C-09EB50160BE9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4FC45-F942-3C4B-ACD4-E5B82879C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3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7480663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1D356-3372-004A-A50F-33F115C288AD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EC1D-0195-EC47-88F8-108A697D0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73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07FE2-88CB-7744-8875-36325658A55D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1C72C-5764-3A4B-BCA4-7860BFC48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64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0CB84-D37B-ED44-91B0-C5FD8A2E73E6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2A780-3035-4141-AD0D-69A2110C2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91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0CA8C-D5EB-CF4D-85FE-48B0EF92A79B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88213-D5DC-E14E-9959-6FBA98E46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38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F7EBB-9060-8645-A583-7E2397395E9B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B2F50-8B58-824F-AD2F-D46020ED1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14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59302-C1B4-F643-8A01-DD098F83DCF4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61933-263F-D64E-A61C-7C770854F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61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6D8AB-BCD2-A647-A378-B9B2ED2F1F8C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C7BDA-C8CC-E340-9CAC-91B8111AD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0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0FF17-2946-2745-96A9-3D2C322E9D9B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E64F2-0457-9F46-AF0C-6E3A7B241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79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6A6F8-C60F-4940-AA15-93EBD388CDBC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A51AC-599C-DC48-B271-C02543AFF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01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B2FAE-B150-A449-BB1B-9A85F3A0FD05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93169-BD00-2646-9278-98C6D3970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24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9204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BA974-E2B9-EF48-8E7A-491245BB66B9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F5101-8E13-9F44-A35F-F79EAAE9C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21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14134-2776-6048-918A-21559751D255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73BD-11E4-6748-97AC-4355CBAED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39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38367-E441-A44B-9384-E77FE770A92E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19D87-EEDA-8542-BD64-D8202D68C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12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99CD8-034C-4446-AA8B-507C8B852381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FC7D3-91E9-6148-BA5E-38CADFA2B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56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59BE7-0B7F-0148-8A34-9B46B2DA63DF}" type="datetimeFigureOut">
              <a:rPr lang="en-US"/>
              <a:pPr>
                <a:defRPr/>
              </a:pPr>
              <a:t>11/3/13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9EE7E-5A74-4E4C-AF25-54022D218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2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3822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4608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85933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68097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492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9900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9"/>
          <p:cNvSpPr txBox="1">
            <a:spLocks noChangeArrowheads="1"/>
          </p:cNvSpPr>
          <p:nvPr/>
        </p:nvSpPr>
        <p:spPr bwMode="auto">
          <a:xfrm>
            <a:off x="631825" y="1668463"/>
            <a:ext cx="7978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endParaRPr lang="en-US" sz="3600" smtClean="0">
              <a:solidFill>
                <a:srgbClr val="FFFFFF"/>
              </a:solidFill>
              <a:latin typeface="B Frutiger Bold" charset="0"/>
            </a:endParaRPr>
          </a:p>
        </p:txBody>
      </p:sp>
      <p:sp>
        <p:nvSpPr>
          <p:cNvPr id="1027" name="Text Box 21"/>
          <p:cNvSpPr txBox="1">
            <a:spLocks noChangeArrowheads="1"/>
          </p:cNvSpPr>
          <p:nvPr/>
        </p:nvSpPr>
        <p:spPr bwMode="auto">
          <a:xfrm>
            <a:off x="593725" y="1530350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endParaRPr lang="en-US" smtClean="0">
              <a:latin typeface="Times" charset="0"/>
            </a:endParaRPr>
          </a:p>
        </p:txBody>
      </p:sp>
      <p:sp>
        <p:nvSpPr>
          <p:cNvPr id="1028" name="Text Box 22"/>
          <p:cNvSpPr txBox="1">
            <a:spLocks noChangeArrowheads="1"/>
          </p:cNvSpPr>
          <p:nvPr/>
        </p:nvSpPr>
        <p:spPr bwMode="auto">
          <a:xfrm>
            <a:off x="555625" y="17446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endParaRPr lang="en-US" smtClean="0">
              <a:latin typeface="Times" charset="0"/>
            </a:endParaRPr>
          </a:p>
        </p:txBody>
      </p:sp>
      <p:sp>
        <p:nvSpPr>
          <p:cNvPr id="1029" name="Rectangle 35"/>
          <p:cNvSpPr>
            <a:spLocks noChangeArrowheads="1"/>
          </p:cNvSpPr>
          <p:nvPr userDrawn="1"/>
        </p:nvSpPr>
        <p:spPr bwMode="auto">
          <a:xfrm>
            <a:off x="685800" y="3810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</a:pPr>
            <a:endParaRPr lang="en-US" sz="4400" b="1" i="1">
              <a:latin typeface="BL Frutiger Black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4014" r:id="rId12"/>
  </p:sldLayoutIdLst>
  <p:transition xmlns:p14="http://schemas.microsoft.com/office/powerpoint/2010/main"/>
  <p:txStyles>
    <p:titleStyle>
      <a:lvl1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BL Frutiger Black" charset="0"/>
          <a:ea typeface="ＭＳ Ｐゴシック" charset="0"/>
          <a:cs typeface="ＭＳ Ｐゴシック" charset="0"/>
        </a:defRPr>
      </a:lvl2pPr>
      <a:lvl3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BL Frutiger Black" charset="0"/>
          <a:ea typeface="ＭＳ Ｐゴシック" charset="0"/>
          <a:cs typeface="ＭＳ Ｐゴシック" charset="0"/>
        </a:defRPr>
      </a:lvl3pPr>
      <a:lvl4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BL Frutiger Black" charset="0"/>
          <a:ea typeface="ＭＳ Ｐゴシック" charset="0"/>
          <a:cs typeface="ＭＳ Ｐゴシック" charset="0"/>
        </a:defRPr>
      </a:lvl4pPr>
      <a:lvl5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BL Frutiger Black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BL Frutiger Black" charset="0"/>
        </a:defRPr>
      </a:lvl6pPr>
      <a:lvl7pPr marL="914400"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BL Frutiger Black" charset="0"/>
        </a:defRPr>
      </a:lvl7pPr>
      <a:lvl8pPr marL="1371600"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BL Frutiger Black" charset="0"/>
        </a:defRPr>
      </a:lvl8pPr>
      <a:lvl9pPr marL="1828800"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BL Frutiger Black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600">
          <a:solidFill>
            <a:srgbClr val="FFFFFF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3200">
          <a:solidFill>
            <a:srgbClr val="FFFFFF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>
          <a:solidFill>
            <a:srgbClr val="FFFFFF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400">
          <a:solidFill>
            <a:srgbClr val="FFFFFF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rgbClr val="FFFFFF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rgbClr val="FFFFFF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rgbClr val="FFFFFF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rgbClr val="FFFFFF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rgbClr val="FFFFFF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open Bible-ppt background darke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-28575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>
                <a:solidFill>
                  <a:srgbClr val="FFCC6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Luke 1:1-4</a:t>
            </a:r>
            <a:endParaRPr lang="en-US" sz="4400" b="1" i="1" dirty="0">
              <a:solidFill>
                <a:srgbClr val="FFCC66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L Frutiger Black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 userDrawn="1"/>
        </p:nvSpPr>
        <p:spPr bwMode="auto">
          <a:xfrm>
            <a:off x="733425" y="1120775"/>
            <a:ext cx="82296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3200" dirty="0" smtClean="0">
                <a:solidFill>
                  <a:srgbClr val="FFFFCC"/>
                </a:solidFill>
                <a:latin typeface="Frutiger 57Cn" charset="0"/>
              </a:rPr>
              <a:t>1 Inasmuch as many have taken in hand to set in order a narrative of those things which have been fulfilled among us,</a:t>
            </a:r>
          </a:p>
          <a:p>
            <a:pPr algn="l">
              <a:defRPr/>
            </a:pPr>
            <a:r>
              <a:rPr lang="en-US" sz="3200" dirty="0" smtClean="0">
                <a:solidFill>
                  <a:srgbClr val="FFFFCC"/>
                </a:solidFill>
                <a:latin typeface="Frutiger 57Cn" charset="0"/>
              </a:rPr>
              <a:t>2 just as those who from the beginning were eyewitnesses and ministers of the word delivered them to us,</a:t>
            </a:r>
          </a:p>
          <a:p>
            <a:pPr algn="l">
              <a:defRPr/>
            </a:pPr>
            <a:r>
              <a:rPr lang="en-US" sz="3200" dirty="0" smtClean="0">
                <a:solidFill>
                  <a:srgbClr val="FFFFCC"/>
                </a:solidFill>
                <a:latin typeface="Frutiger 57Cn" charset="0"/>
              </a:rPr>
              <a:t>3 it seemed good to me also, having had perfect understanding of all things from the very first, to write to you an orderly account, most excellent </a:t>
            </a:r>
            <a:r>
              <a:rPr lang="en-US" sz="3200" dirty="0" err="1" smtClean="0">
                <a:solidFill>
                  <a:srgbClr val="FFFFCC"/>
                </a:solidFill>
                <a:latin typeface="Frutiger 57Cn" charset="0"/>
              </a:rPr>
              <a:t>Theophilus</a:t>
            </a:r>
            <a:r>
              <a:rPr lang="en-US" sz="3200" dirty="0" smtClean="0">
                <a:solidFill>
                  <a:srgbClr val="FFFFCC"/>
                </a:solidFill>
                <a:latin typeface="Frutiger 57Cn" charset="0"/>
              </a:rPr>
              <a:t>,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open Bible-ppt background darke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>
                <a:solidFill>
                  <a:srgbClr val="FFCC6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Verse reference here</a:t>
            </a:r>
            <a:endParaRPr lang="en-US" sz="4400" b="1" i="1" dirty="0">
              <a:solidFill>
                <a:srgbClr val="FFCC66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L Frutiger Black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 userDrawn="1"/>
        </p:nvSpPr>
        <p:spPr bwMode="auto">
          <a:xfrm>
            <a:off x="762000" y="1120775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3200" dirty="0" smtClean="0">
                <a:solidFill>
                  <a:srgbClr val="FFFFCC"/>
                </a:solidFill>
                <a:latin typeface="Frutiger 57Cn" charset="0"/>
              </a:rPr>
              <a:t>1 verses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3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3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3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1" descr="open Bible-ppt background ligh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Jesus' ministry in Gali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820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6477000" y="8382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Zealots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00800" y="37338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Pagans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295400" y="5943600"/>
            <a:ext cx="21336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Samaritans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657600" y="3352800"/>
            <a:ext cx="19812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Herodians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16417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Jesus' ministry in Gali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820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6477000" y="8382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Zealots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00800" y="37338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Pagans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295400" y="5943600"/>
            <a:ext cx="21336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Samaritans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657600" y="3352800"/>
            <a:ext cx="19812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Herodians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200400" y="838200"/>
            <a:ext cx="27432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Religious Jews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71303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sus_teaching_synagogu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0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Jesus' ministry in Gali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820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6477000" y="8382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Zealots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200400" y="838200"/>
            <a:ext cx="27432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Religious Jews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381198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sus_teaching_synagogu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0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6962" y="20076"/>
            <a:ext cx="9137038" cy="683792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D0D0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tragedia-del-ancc83o-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sus_teaching_synagogu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9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144206215_64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7"/>
          <a:stretch/>
        </p:blipFill>
        <p:spPr>
          <a:xfrm flipH="1">
            <a:off x="-1524000" y="0"/>
            <a:ext cx="5767765" cy="68580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343400" y="11112"/>
            <a:ext cx="4800600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Flavius</a:t>
            </a:r>
          </a:p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Josephus</a:t>
            </a:r>
          </a:p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A.D. 37-100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24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144206215_64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7"/>
          <a:stretch/>
        </p:blipFill>
        <p:spPr>
          <a:xfrm flipH="1">
            <a:off x="-1524000" y="0"/>
            <a:ext cx="5767765" cy="6858000"/>
          </a:xfrm>
          <a:prstGeom prst="rect">
            <a:avLst/>
          </a:prstGeom>
        </p:spPr>
      </p:pic>
      <p:pic>
        <p:nvPicPr>
          <p:cNvPr id="2" name="Picture 1" descr="iLrg-hs-book-josephus-works-first-bind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84" y="18365"/>
            <a:ext cx="5441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9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Matthew 4:13-16 / Isaiah 9:1-2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>
                <a:latin typeface="Frutiger 57Cn"/>
                <a:cs typeface="Frutiger 57Cn"/>
              </a:rPr>
              <a:t>13 </a:t>
            </a:r>
            <a:r>
              <a:rPr lang="en-US" sz="3200" dirty="0" smtClean="0">
                <a:latin typeface="Frutiger 57Cn"/>
                <a:cs typeface="Frutiger 57Cn"/>
              </a:rPr>
              <a:t> And </a:t>
            </a:r>
            <a:r>
              <a:rPr lang="en-US" sz="3200" dirty="0">
                <a:latin typeface="Frutiger 57Cn"/>
                <a:cs typeface="Frutiger 57Cn"/>
              </a:rPr>
              <a:t>leaving Nazareth, He came and dwelt in Capernaum, which is by the sea, in the regions of </a:t>
            </a:r>
            <a:r>
              <a:rPr lang="en-US" sz="3200" dirty="0" err="1">
                <a:latin typeface="Frutiger 57Cn"/>
                <a:cs typeface="Frutiger 57Cn"/>
              </a:rPr>
              <a:t>Zebulun</a:t>
            </a:r>
            <a:r>
              <a:rPr lang="en-US" sz="3200" dirty="0">
                <a:latin typeface="Frutiger 57Cn"/>
                <a:cs typeface="Frutiger 57Cn"/>
              </a:rPr>
              <a:t> and Naphtali,</a:t>
            </a:r>
            <a:br>
              <a:rPr lang="en-US" sz="3200" dirty="0">
                <a:latin typeface="Frutiger 57Cn"/>
                <a:cs typeface="Frutiger 57Cn"/>
              </a:rPr>
            </a:br>
            <a:r>
              <a:rPr lang="en-US" sz="3200" dirty="0">
                <a:latin typeface="Frutiger 57Cn"/>
                <a:cs typeface="Frutiger 57Cn"/>
              </a:rPr>
              <a:t>14 </a:t>
            </a:r>
            <a:r>
              <a:rPr lang="en-US" sz="3200" dirty="0" smtClean="0">
                <a:latin typeface="Frutiger 57Cn"/>
                <a:cs typeface="Frutiger 57Cn"/>
              </a:rPr>
              <a:t> that </a:t>
            </a:r>
            <a:r>
              <a:rPr lang="en-US" sz="3200" dirty="0">
                <a:latin typeface="Frutiger 57Cn"/>
                <a:cs typeface="Frutiger 57Cn"/>
              </a:rPr>
              <a:t>it might be fulfilled which was spoken by Isaiah the prophet, saying:</a:t>
            </a:r>
            <a:br>
              <a:rPr lang="en-US" sz="3200" dirty="0">
                <a:latin typeface="Frutiger 57Cn"/>
                <a:cs typeface="Frutiger 57Cn"/>
              </a:rPr>
            </a:br>
            <a:r>
              <a:rPr lang="en-US" sz="3200" dirty="0">
                <a:latin typeface="Frutiger 57Cn"/>
                <a:cs typeface="Frutiger 57Cn"/>
              </a:rPr>
              <a:t>15 </a:t>
            </a:r>
            <a:r>
              <a:rPr lang="en-US" sz="3200" dirty="0" smtClean="0">
                <a:latin typeface="Frutiger 57Cn"/>
                <a:cs typeface="Frutiger 57Cn"/>
              </a:rPr>
              <a:t> “</a:t>
            </a:r>
            <a:r>
              <a:rPr lang="en-US" sz="3200" dirty="0">
                <a:latin typeface="Frutiger 57Cn"/>
                <a:cs typeface="Frutiger 57Cn"/>
              </a:rPr>
              <a:t>The land of </a:t>
            </a:r>
            <a:r>
              <a:rPr lang="en-US" sz="3200" dirty="0" err="1">
                <a:latin typeface="Frutiger 57Cn"/>
                <a:cs typeface="Frutiger 57Cn"/>
              </a:rPr>
              <a:t>Zebulun</a:t>
            </a:r>
            <a:r>
              <a:rPr lang="en-US" sz="3200" dirty="0">
                <a:latin typeface="Frutiger 57Cn"/>
                <a:cs typeface="Frutiger 57Cn"/>
              </a:rPr>
              <a:t> and the land of Naphtali, </a:t>
            </a:r>
            <a:r>
              <a:rPr lang="en-US" sz="3200" dirty="0" smtClean="0">
                <a:latin typeface="Frutiger 57Cn"/>
                <a:cs typeface="Frutiger 57Cn"/>
              </a:rPr>
              <a:t>by </a:t>
            </a:r>
            <a:r>
              <a:rPr lang="en-US" sz="3200" dirty="0">
                <a:latin typeface="Frutiger 57Cn"/>
                <a:cs typeface="Frutiger 57Cn"/>
              </a:rPr>
              <a:t>the way of the sea, beyond the Jordan, Galilee </a:t>
            </a:r>
            <a:r>
              <a:rPr lang="en-US" sz="3200" dirty="0" smtClean="0">
                <a:latin typeface="Frutiger 57Cn"/>
                <a:cs typeface="Frutiger 57Cn"/>
              </a:rPr>
              <a:t/>
            </a:r>
            <a:br>
              <a:rPr lang="en-US" sz="3200" dirty="0" smtClean="0">
                <a:latin typeface="Frutiger 57Cn"/>
                <a:cs typeface="Frutiger 57Cn"/>
              </a:rPr>
            </a:br>
            <a:r>
              <a:rPr lang="en-US" sz="3200" dirty="0" smtClean="0">
                <a:latin typeface="Frutiger 57Cn"/>
                <a:cs typeface="Frutiger 57Cn"/>
              </a:rPr>
              <a:t>of </a:t>
            </a:r>
            <a:r>
              <a:rPr lang="en-US" sz="3200" dirty="0">
                <a:latin typeface="Frutiger 57Cn"/>
                <a:cs typeface="Frutiger 57Cn"/>
              </a:rPr>
              <a:t>the Gentiles:</a:t>
            </a:r>
            <a:br>
              <a:rPr lang="en-US" sz="3200" dirty="0">
                <a:latin typeface="Frutiger 57Cn"/>
                <a:cs typeface="Frutiger 57Cn"/>
              </a:rPr>
            </a:br>
            <a:r>
              <a:rPr lang="en-US" sz="3200" dirty="0">
                <a:latin typeface="Frutiger 57Cn"/>
                <a:cs typeface="Frutiger 57Cn"/>
              </a:rPr>
              <a:t>16 </a:t>
            </a:r>
            <a:r>
              <a:rPr lang="en-US" sz="3200" dirty="0" smtClean="0">
                <a:latin typeface="Frutiger 57Cn"/>
                <a:cs typeface="Frutiger 57Cn"/>
              </a:rPr>
              <a:t> The </a:t>
            </a:r>
            <a:r>
              <a:rPr lang="en-US" sz="3200" dirty="0">
                <a:latin typeface="Frutiger 57Cn"/>
                <a:cs typeface="Frutiger 57Cn"/>
              </a:rPr>
              <a:t>people who sat in darkness have seen a great light, </a:t>
            </a:r>
            <a:r>
              <a:rPr lang="en-US" sz="3200" dirty="0" smtClean="0">
                <a:latin typeface="Frutiger 57Cn"/>
                <a:cs typeface="Frutiger 57Cn"/>
              </a:rPr>
              <a:t>and </a:t>
            </a:r>
            <a:r>
              <a:rPr lang="en-US" sz="3200" dirty="0">
                <a:latin typeface="Frutiger 57Cn"/>
                <a:cs typeface="Frutiger 57Cn"/>
              </a:rPr>
              <a:t>upon those who sat in the region and shadow of death Light has dawned.</a:t>
            </a:r>
            <a:r>
              <a:rPr lang="en-US" sz="3200" dirty="0" smtClean="0">
                <a:latin typeface="Frutiger 57Cn"/>
                <a:cs typeface="Frutiger 57Cn"/>
              </a:rPr>
              <a:t>”</a:t>
            </a:r>
            <a:endParaRPr lang="en-US" sz="3200" dirty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3355336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1" descr="open Bible-ppt background ligh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58322"/>
            <a:ext cx="9144000" cy="559076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anchor="b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7200" b="1" dirty="0" smtClean="0">
                <a:latin typeface="Papyrus" charset="0"/>
              </a:rPr>
              <a:t>The Gospels</a:t>
            </a:r>
          </a:p>
          <a:p>
            <a:pPr>
              <a:lnSpc>
                <a:spcPct val="90000"/>
              </a:lnSpc>
              <a:defRPr/>
            </a:pPr>
            <a:endParaRPr lang="en-US" sz="5400" b="1" dirty="0" smtClean="0">
              <a:latin typeface="Papyrus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5400" b="1" dirty="0" smtClean="0">
                <a:latin typeface="Papyrus" charset="0"/>
              </a:rPr>
              <a:t>Jesus Moves </a:t>
            </a:r>
            <a:br>
              <a:rPr lang="en-US" sz="5400" b="1" dirty="0" smtClean="0">
                <a:latin typeface="Papyrus" charset="0"/>
              </a:rPr>
            </a:br>
            <a:r>
              <a:rPr lang="en-US" sz="5400" b="1" dirty="0" smtClean="0">
                <a:latin typeface="Papyrus" charset="0"/>
              </a:rPr>
              <a:t>to Capernaum, </a:t>
            </a:r>
            <a:br>
              <a:rPr lang="en-US" sz="5400" b="1" dirty="0" smtClean="0">
                <a:latin typeface="Papyrus" charset="0"/>
              </a:rPr>
            </a:br>
            <a:r>
              <a:rPr lang="en-US" sz="5400" b="1" dirty="0" smtClean="0">
                <a:latin typeface="Papyrus" charset="0"/>
              </a:rPr>
              <a:t>Chooses Peter, Andrew, James and John</a:t>
            </a:r>
          </a:p>
          <a:p>
            <a:pPr>
              <a:lnSpc>
                <a:spcPct val="90000"/>
              </a:lnSpc>
              <a:defRPr/>
            </a:pPr>
            <a:endParaRPr lang="en-US" sz="5400" b="1" dirty="0" smtClean="0">
              <a:latin typeface="Papyru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map-40-0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0"/>
            <a:ext cx="4857750" cy="6858000"/>
          </a:xfrm>
          <a:prstGeom prst="rect">
            <a:avLst/>
          </a:prstGeom>
        </p:spPr>
      </p:pic>
      <p:pic>
        <p:nvPicPr>
          <p:cNvPr id="2" name="Picture 1" descr="map-06-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4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92047"/>
      </p:ext>
    </p:extLst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Capernaum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33" y="609600"/>
            <a:ext cx="915389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728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21-Capernum-Reconstruction-CourtyardHous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2977" r="1938" b="14675"/>
          <a:stretch/>
        </p:blipFill>
        <p:spPr>
          <a:xfrm>
            <a:off x="0" y="457200"/>
            <a:ext cx="9144000" cy="586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596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capernaum_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933"/>
            <a:ext cx="9324637" cy="68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86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Caperna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1609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934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800px-Kafarnaum_BW_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351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25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Capernaum-synagogue-interi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3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capernaumsynagog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47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9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CapernaumAirel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318"/>
            <a:ext cx="10321707" cy="683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556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Deuteronomy 4:5-6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5  </a:t>
            </a:r>
            <a:r>
              <a:rPr lang="en-US" sz="3200" dirty="0">
                <a:latin typeface="Frutiger 57Cn"/>
                <a:cs typeface="Frutiger 57Cn"/>
              </a:rPr>
              <a:t>“Surely I have taught you statutes and judgments, just as the LORD my God commanded me, that you should act according to them in the land which you go to possess.</a:t>
            </a: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6  “</a:t>
            </a:r>
            <a:r>
              <a:rPr lang="en-US" sz="3200" dirty="0">
                <a:latin typeface="Frutiger 57Cn"/>
                <a:cs typeface="Frutiger 57Cn"/>
              </a:rPr>
              <a:t>Therefore be careful to observe them; for this is your wisdom and your understanding in the sight of the peoples who will hear all these statutes, and say, ‘Surely this great nation is a wise and understanding people.</a:t>
            </a:r>
            <a:r>
              <a:rPr lang="en-US" sz="3200" dirty="0" smtClean="0">
                <a:latin typeface="Frutiger 57Cn"/>
                <a:cs typeface="Frutiger 57Cn"/>
              </a:rPr>
              <a:t>’”</a:t>
            </a:r>
          </a:p>
        </p:txBody>
      </p:sp>
    </p:spTree>
    <p:extLst>
      <p:ext uri="{BB962C8B-B14F-4D97-AF65-F5344CB8AC3E}">
        <p14:creationId xmlns:p14="http://schemas.microsoft.com/office/powerpoint/2010/main" val="2416995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Jesus' ministry in Gali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8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26692"/>
      </p:ext>
    </p:extLst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Deuteronomy 4:5-6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5  </a:t>
            </a:r>
            <a:r>
              <a:rPr lang="en-US" sz="3200" dirty="0">
                <a:latin typeface="Frutiger 57Cn"/>
                <a:cs typeface="Frutiger 57Cn"/>
              </a:rPr>
              <a:t>“Surely I have taught you statutes and judgments, just as the LORD my God commanded me, that you should act according to them in the land which you go to possess.</a:t>
            </a: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6  “</a:t>
            </a:r>
            <a:r>
              <a:rPr lang="en-US" sz="3200" dirty="0">
                <a:latin typeface="Frutiger 57Cn"/>
                <a:cs typeface="Frutiger 57Cn"/>
              </a:rPr>
              <a:t>Therefore be careful to observe them; for this is your wisdom and your understanding in the sight of the peoples who will hear all these statutes, and say, ‘Surely this great nation is a wise and understanding people.</a:t>
            </a:r>
            <a:r>
              <a:rPr lang="en-US" sz="3200" dirty="0" smtClean="0">
                <a:latin typeface="Frutiger 57Cn"/>
                <a:cs typeface="Frutiger 57Cn"/>
              </a:rPr>
              <a:t>’”</a:t>
            </a:r>
          </a:p>
          <a:p>
            <a:pPr algn="l"/>
            <a:r>
              <a:rPr lang="en-US" sz="3200" i="1" dirty="0" smtClean="0">
                <a:solidFill>
                  <a:srgbClr val="FFCC66"/>
                </a:solidFill>
                <a:latin typeface="Frutiger 57Cn"/>
                <a:cs typeface="Frutiger 57Cn"/>
              </a:rPr>
              <a:t>Israel was placed at the crossroads of the world </a:t>
            </a:r>
            <a:br>
              <a:rPr lang="en-US" sz="3200" i="1" dirty="0" smtClean="0">
                <a:solidFill>
                  <a:srgbClr val="FFCC66"/>
                </a:solidFill>
                <a:latin typeface="Frutiger 57Cn"/>
                <a:cs typeface="Frutiger 57Cn"/>
              </a:rPr>
            </a:br>
            <a:r>
              <a:rPr lang="en-US" sz="3200" i="1" dirty="0" smtClean="0">
                <a:solidFill>
                  <a:srgbClr val="FFCC66"/>
                </a:solidFill>
                <a:latin typeface="Frutiger 57Cn"/>
                <a:cs typeface="Frutiger 57Cn"/>
              </a:rPr>
              <a:t>to be an example to the nations around them.</a:t>
            </a:r>
            <a:endParaRPr lang="en-US" sz="3200" i="1" dirty="0">
              <a:solidFill>
                <a:srgbClr val="FFCC66"/>
              </a:solidFill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1030052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data=lm0GM1XndCjRIi3ht-BU-eeGlz0ASF3IWJYi8sWLIgEvwg,-sCWgRayN8C8704BqPj4-A99CG776ju4_tCyHWU7pQb8bxwMOmi45dobyfmvJDnYNIYCBtVwq4qIn1A7iFqoN6b2ns36eLcc5b_VF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353" y="609600"/>
            <a:ext cx="1070695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639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Middle-East-d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556286" cy="115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07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5" name="Picture 4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-48975"/>
            <a:ext cx="9220200" cy="690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922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Matthew 6:14-16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>
                <a:latin typeface="Frutiger 57Cn"/>
                <a:cs typeface="Frutiger 57Cn"/>
              </a:rPr>
              <a:t>14 “You are the light of the world. A city that is set on a hill cannot be hidden.</a:t>
            </a:r>
            <a:br>
              <a:rPr lang="en-US" sz="3200" dirty="0">
                <a:latin typeface="Frutiger 57Cn"/>
                <a:cs typeface="Frutiger 57Cn"/>
              </a:rPr>
            </a:br>
            <a:r>
              <a:rPr lang="en-US" sz="3200" dirty="0">
                <a:latin typeface="Frutiger 57Cn"/>
                <a:cs typeface="Frutiger 57Cn"/>
              </a:rPr>
              <a:t>15  “Nor do they light a lamp and put it under a basket, but on a lampstand, and it gives light to all who are in the house.</a:t>
            </a:r>
            <a:br>
              <a:rPr lang="en-US" sz="3200" dirty="0">
                <a:latin typeface="Frutiger 57Cn"/>
                <a:cs typeface="Frutiger 57Cn"/>
              </a:rPr>
            </a:br>
            <a:r>
              <a:rPr lang="en-US" sz="3200" dirty="0">
                <a:latin typeface="Frutiger 57Cn"/>
                <a:cs typeface="Frutiger 57Cn"/>
              </a:rPr>
              <a:t>16  “Let your light so shine before men, that they may see your good works and glorify your Father in heaven.</a:t>
            </a:r>
            <a:br>
              <a:rPr lang="en-US" sz="3200" dirty="0">
                <a:latin typeface="Frutiger 57Cn"/>
                <a:cs typeface="Frutiger 57Cn"/>
              </a:rPr>
            </a:br>
            <a:endParaRPr lang="en-US" sz="3200" dirty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1584310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Middle-East-d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556286" cy="115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57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Middle-East-day with via mar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582400" cy="115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91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1 Kings 9:15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>
                <a:latin typeface="Frutiger 57Cn"/>
                <a:cs typeface="Frutiger 57Cn"/>
              </a:rPr>
              <a:t>15  And this is the reason for the labor force which King Solomon raised: to build the house of the LORD, his own house, the </a:t>
            </a:r>
            <a:r>
              <a:rPr lang="en-US" sz="3200" dirty="0" err="1">
                <a:latin typeface="Frutiger 57Cn"/>
                <a:cs typeface="Frutiger 57Cn"/>
              </a:rPr>
              <a:t>Millo</a:t>
            </a:r>
            <a:r>
              <a:rPr lang="en-US" sz="3200" dirty="0">
                <a:latin typeface="Frutiger 57Cn"/>
                <a:cs typeface="Frutiger 57Cn"/>
              </a:rPr>
              <a:t>, the wall of Jerusalem, </a:t>
            </a:r>
            <a:r>
              <a:rPr lang="en-US" sz="3200" dirty="0" err="1">
                <a:latin typeface="Frutiger 57Cn"/>
                <a:cs typeface="Frutiger 57Cn"/>
              </a:rPr>
              <a:t>Hazor</a:t>
            </a:r>
            <a:r>
              <a:rPr lang="en-US" sz="3200" dirty="0">
                <a:latin typeface="Frutiger 57Cn"/>
                <a:cs typeface="Frutiger 57Cn"/>
              </a:rPr>
              <a:t>, Megiddo, and Gezer.</a:t>
            </a:r>
          </a:p>
        </p:txBody>
      </p:sp>
    </p:spTree>
    <p:extLst>
      <p:ext uri="{BB962C8B-B14F-4D97-AF65-F5344CB8AC3E}">
        <p14:creationId xmlns:p14="http://schemas.microsoft.com/office/powerpoint/2010/main" val="2274185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map_viamar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"/>
            <a:ext cx="8458200" cy="66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475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Matthew 4:13-16 / Isaiah 9:1-2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>
                <a:latin typeface="Frutiger 57Cn"/>
                <a:cs typeface="Frutiger 57Cn"/>
              </a:rPr>
              <a:t>13 </a:t>
            </a:r>
            <a:r>
              <a:rPr lang="en-US" sz="3200" dirty="0" smtClean="0">
                <a:latin typeface="Frutiger 57Cn"/>
                <a:cs typeface="Frutiger 57Cn"/>
              </a:rPr>
              <a:t> And </a:t>
            </a:r>
            <a:r>
              <a:rPr lang="en-US" sz="3200" dirty="0">
                <a:latin typeface="Frutiger 57Cn"/>
                <a:cs typeface="Frutiger 57Cn"/>
              </a:rPr>
              <a:t>leaving Nazareth, He came and dwelt in Capernaum, which is by the sea, in the regions of </a:t>
            </a:r>
            <a:r>
              <a:rPr lang="en-US" sz="3200" dirty="0" err="1">
                <a:latin typeface="Frutiger 57Cn"/>
                <a:cs typeface="Frutiger 57Cn"/>
              </a:rPr>
              <a:t>Zebulun</a:t>
            </a:r>
            <a:r>
              <a:rPr lang="en-US" sz="3200" dirty="0">
                <a:latin typeface="Frutiger 57Cn"/>
                <a:cs typeface="Frutiger 57Cn"/>
              </a:rPr>
              <a:t> and Naphtali,</a:t>
            </a:r>
            <a:br>
              <a:rPr lang="en-US" sz="3200" dirty="0">
                <a:latin typeface="Frutiger 57Cn"/>
                <a:cs typeface="Frutiger 57Cn"/>
              </a:rPr>
            </a:br>
            <a:r>
              <a:rPr lang="en-US" sz="3200" dirty="0">
                <a:latin typeface="Frutiger 57Cn"/>
                <a:cs typeface="Frutiger 57Cn"/>
              </a:rPr>
              <a:t>14 </a:t>
            </a:r>
            <a:r>
              <a:rPr lang="en-US" sz="3200" dirty="0" smtClean="0">
                <a:latin typeface="Frutiger 57Cn"/>
                <a:cs typeface="Frutiger 57Cn"/>
              </a:rPr>
              <a:t> that </a:t>
            </a:r>
            <a:r>
              <a:rPr lang="en-US" sz="3200" dirty="0">
                <a:latin typeface="Frutiger 57Cn"/>
                <a:cs typeface="Frutiger 57Cn"/>
              </a:rPr>
              <a:t>it might be fulfilled which was spoken by Isaiah the prophet, saying:</a:t>
            </a:r>
            <a:br>
              <a:rPr lang="en-US" sz="3200" dirty="0">
                <a:latin typeface="Frutiger 57Cn"/>
                <a:cs typeface="Frutiger 57Cn"/>
              </a:rPr>
            </a:br>
            <a:r>
              <a:rPr lang="en-US" sz="3200" dirty="0">
                <a:latin typeface="Frutiger 57Cn"/>
                <a:cs typeface="Frutiger 57Cn"/>
              </a:rPr>
              <a:t>15 </a:t>
            </a:r>
            <a:r>
              <a:rPr lang="en-US" sz="3200" dirty="0" smtClean="0">
                <a:latin typeface="Frutiger 57Cn"/>
                <a:cs typeface="Frutiger 57Cn"/>
              </a:rPr>
              <a:t> “</a:t>
            </a:r>
            <a:r>
              <a:rPr lang="en-US" sz="3200" dirty="0">
                <a:latin typeface="Frutiger 57Cn"/>
                <a:cs typeface="Frutiger 57Cn"/>
              </a:rPr>
              <a:t>The land of </a:t>
            </a:r>
            <a:r>
              <a:rPr lang="en-US" sz="3200" dirty="0" err="1">
                <a:latin typeface="Frutiger 57Cn"/>
                <a:cs typeface="Frutiger 57Cn"/>
              </a:rPr>
              <a:t>Zebulun</a:t>
            </a:r>
            <a:r>
              <a:rPr lang="en-US" sz="3200" dirty="0">
                <a:latin typeface="Frutiger 57Cn"/>
                <a:cs typeface="Frutiger 57Cn"/>
              </a:rPr>
              <a:t> and the land of Naphtali, </a:t>
            </a:r>
            <a:r>
              <a:rPr lang="en-US" sz="3200" dirty="0" smtClean="0">
                <a:solidFill>
                  <a:srgbClr val="FFCC66"/>
                </a:solidFill>
                <a:latin typeface="Frutiger 57Cn"/>
                <a:cs typeface="Frutiger 57Cn"/>
              </a:rPr>
              <a:t>by </a:t>
            </a:r>
            <a:r>
              <a:rPr lang="en-US" sz="3200" dirty="0">
                <a:solidFill>
                  <a:srgbClr val="FFCC66"/>
                </a:solidFill>
                <a:latin typeface="Frutiger 57Cn"/>
                <a:cs typeface="Frutiger 57Cn"/>
              </a:rPr>
              <a:t>the way of the sea, </a:t>
            </a:r>
            <a:r>
              <a:rPr lang="en-US" sz="3200" dirty="0">
                <a:latin typeface="Frutiger 57Cn"/>
                <a:cs typeface="Frutiger 57Cn"/>
              </a:rPr>
              <a:t>beyond the Jordan, Galilee </a:t>
            </a:r>
            <a:r>
              <a:rPr lang="en-US" sz="3200" dirty="0" smtClean="0">
                <a:latin typeface="Frutiger 57Cn"/>
                <a:cs typeface="Frutiger 57Cn"/>
              </a:rPr>
              <a:t/>
            </a:r>
            <a:br>
              <a:rPr lang="en-US" sz="3200" dirty="0" smtClean="0">
                <a:latin typeface="Frutiger 57Cn"/>
                <a:cs typeface="Frutiger 57Cn"/>
              </a:rPr>
            </a:br>
            <a:r>
              <a:rPr lang="en-US" sz="3200" dirty="0" smtClean="0">
                <a:latin typeface="Frutiger 57Cn"/>
                <a:cs typeface="Frutiger 57Cn"/>
              </a:rPr>
              <a:t>of </a:t>
            </a:r>
            <a:r>
              <a:rPr lang="en-US" sz="3200" dirty="0">
                <a:latin typeface="Frutiger 57Cn"/>
                <a:cs typeface="Frutiger 57Cn"/>
              </a:rPr>
              <a:t>the Gentiles:</a:t>
            </a:r>
            <a:br>
              <a:rPr lang="en-US" sz="3200" dirty="0">
                <a:latin typeface="Frutiger 57Cn"/>
                <a:cs typeface="Frutiger 57Cn"/>
              </a:rPr>
            </a:br>
            <a:r>
              <a:rPr lang="en-US" sz="3200" dirty="0">
                <a:latin typeface="Frutiger 57Cn"/>
                <a:cs typeface="Frutiger 57Cn"/>
              </a:rPr>
              <a:t>16 </a:t>
            </a:r>
            <a:r>
              <a:rPr lang="en-US" sz="3200" dirty="0" smtClean="0">
                <a:latin typeface="Frutiger 57Cn"/>
                <a:cs typeface="Frutiger 57Cn"/>
              </a:rPr>
              <a:t> The </a:t>
            </a:r>
            <a:r>
              <a:rPr lang="en-US" sz="3200" dirty="0">
                <a:latin typeface="Frutiger 57Cn"/>
                <a:cs typeface="Frutiger 57Cn"/>
              </a:rPr>
              <a:t>people who sat in darkness have seen a great light, </a:t>
            </a:r>
            <a:r>
              <a:rPr lang="en-US" sz="3200" dirty="0" smtClean="0">
                <a:latin typeface="Frutiger 57Cn"/>
                <a:cs typeface="Frutiger 57Cn"/>
              </a:rPr>
              <a:t>and </a:t>
            </a:r>
            <a:r>
              <a:rPr lang="en-US" sz="3200" dirty="0">
                <a:latin typeface="Frutiger 57Cn"/>
                <a:cs typeface="Frutiger 57Cn"/>
              </a:rPr>
              <a:t>upon those who sat in the region and shadow of death Light has dawned.</a:t>
            </a:r>
            <a:r>
              <a:rPr lang="en-US" sz="3200" dirty="0" smtClean="0">
                <a:latin typeface="Frutiger 57Cn"/>
                <a:cs typeface="Frutiger 57Cn"/>
              </a:rPr>
              <a:t>”</a:t>
            </a:r>
            <a:endParaRPr lang="en-US" sz="3200" dirty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26805553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Jesus' ministry in Gali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820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400800" y="37338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Pagans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655172"/>
      </p:ext>
    </p:extLst>
  </p:cSld>
  <p:clrMapOvr>
    <a:masterClrMapping/>
  </p:clrMapOvr>
  <p:transition xmlns:p14="http://schemas.microsoft.com/office/powerpoint/2010/main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Middle-East-day with via mar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582400" cy="115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99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map_viamar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"/>
            <a:ext cx="8458200" cy="66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097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Jesus' ministry in Gali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58" y="0"/>
            <a:ext cx="9218458" cy="923164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6096000" y="2590800"/>
            <a:ext cx="457200" cy="152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5943600" y="2362200"/>
            <a:ext cx="609600" cy="2286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867400" y="2438400"/>
            <a:ext cx="76200" cy="304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4200090836"/>
      </p:ext>
    </p:extLst>
  </p:cSld>
  <p:clrMapOvr>
    <a:masterClrMapping/>
  </p:clrMapOvr>
  <p:transition xmlns:p14="http://schemas.microsoft.com/office/powerpoint/2010/main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Lessons/takeaways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408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Lessons/takeaways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1. God brings to pass what He has foretold.</a:t>
            </a: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endParaRPr lang="en-US" sz="3200" dirty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21603624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Lessons/takeaways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1. God brings to pass what He has foretold.</a:t>
            </a: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2. God is in perfect control and knows what He is doing.</a:t>
            </a:r>
            <a:endParaRPr lang="en-US" sz="3200" dirty="0">
              <a:latin typeface="Frutiger 57Cn"/>
              <a:cs typeface="Frutiger 57Cn"/>
            </a:endParaRP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endParaRPr lang="en-US" sz="3200" dirty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32380359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Lessons/takeaways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1. God brings to pass what He has foretold.</a:t>
            </a: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2. God is in perfect control and knows what He is doing.</a:t>
            </a:r>
            <a:endParaRPr lang="en-US" sz="3200" dirty="0">
              <a:latin typeface="Frutiger 57Cn"/>
              <a:cs typeface="Frutiger 57Cn"/>
            </a:endParaRP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3. God wants us to be examples to others of His way of life.</a:t>
            </a:r>
          </a:p>
          <a:p>
            <a:pPr algn="l"/>
            <a:endParaRPr lang="en-US" sz="3200" dirty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3652060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847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18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Four key questions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056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papers Rome_Csg_018_Roman_Forum_Reconstru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59251"/>
      </p:ext>
    </p:extLst>
  </p:cSld>
  <p:clrMapOvr>
    <a:masterClrMapping/>
  </p:clrMapOvr>
  <p:transition xmlns:p14="http://schemas.microsoft.com/office/powerpoint/2010/main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Four key questions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teach us about the nature and character of God?</a:t>
            </a: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2378045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Four key questions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teach us about the nature and character of God?</a:t>
            </a: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teach us about the way God interacts with His people and mankind?</a:t>
            </a:r>
            <a:endParaRPr lang="en-US" sz="3200" dirty="0">
              <a:latin typeface="Frutiger 57Cn"/>
              <a:cs typeface="Frutiger 57Cn"/>
            </a:endParaRP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12582408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Four key questions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teach us about the nature and character of God?</a:t>
            </a: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teach us about the way God interacts with His people and mankind?</a:t>
            </a:r>
            <a:endParaRPr lang="en-US" sz="3200" dirty="0">
              <a:latin typeface="Frutiger 57Cn"/>
              <a:cs typeface="Frutiger 57Cn"/>
            </a:endParaRP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mean for your relationship with </a:t>
            </a:r>
            <a:br>
              <a:rPr lang="en-US" sz="3200" dirty="0" smtClean="0">
                <a:latin typeface="Frutiger 57Cn"/>
                <a:cs typeface="Frutiger 57Cn"/>
              </a:rPr>
            </a:br>
            <a:r>
              <a:rPr lang="en-US" sz="3200" dirty="0" smtClean="0">
                <a:latin typeface="Frutiger 57Cn"/>
                <a:cs typeface="Frutiger 57Cn"/>
              </a:rPr>
              <a:t>God the Father and Jesus Christ?</a:t>
            </a:r>
          </a:p>
          <a:p>
            <a:pPr algn="l"/>
            <a:endParaRPr lang="en-US" sz="3200" dirty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2117574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113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I Frutiger BoldItalic" charset="0"/>
              </a:rPr>
              <a:t>Four key questions for us:</a:t>
            </a:r>
            <a:endParaRPr lang="en-US" sz="44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I Frutiger BoldItalic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762000" y="1131888"/>
            <a:ext cx="82296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teach us about the nature and character of God?</a:t>
            </a: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teach us about the way God interacts with His people and mankind?</a:t>
            </a:r>
            <a:endParaRPr lang="en-US" sz="3200" dirty="0">
              <a:latin typeface="Frutiger 57Cn"/>
              <a:cs typeface="Frutiger 57Cn"/>
            </a:endParaRPr>
          </a:p>
          <a:p>
            <a:pPr algn="l"/>
            <a:endParaRPr lang="en-US" sz="3200" dirty="0" smtClean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mean for your relationship with </a:t>
            </a:r>
            <a:br>
              <a:rPr lang="en-US" sz="3200" dirty="0" smtClean="0">
                <a:latin typeface="Frutiger 57Cn"/>
                <a:cs typeface="Frutiger 57Cn"/>
              </a:rPr>
            </a:br>
            <a:r>
              <a:rPr lang="en-US" sz="3200" dirty="0" smtClean="0">
                <a:latin typeface="Frutiger 57Cn"/>
                <a:cs typeface="Frutiger 57Cn"/>
              </a:rPr>
              <a:t>God the Father and Jesus Christ?</a:t>
            </a:r>
          </a:p>
          <a:p>
            <a:pPr algn="l"/>
            <a:endParaRPr lang="en-US" sz="3200" dirty="0">
              <a:latin typeface="Frutiger 57Cn"/>
              <a:cs typeface="Frutiger 57Cn"/>
            </a:endParaRPr>
          </a:p>
          <a:p>
            <a:pPr algn="l"/>
            <a:r>
              <a:rPr lang="en-US" sz="3200" dirty="0" smtClean="0">
                <a:latin typeface="Frutiger 57Cn"/>
                <a:cs typeface="Frutiger 57Cn"/>
              </a:rPr>
              <a:t>What does this teach us about Satan, the adversary of God and mankind?</a:t>
            </a:r>
            <a:endParaRPr lang="en-US" sz="3200" dirty="0">
              <a:latin typeface="Frutiger 57Cn"/>
              <a:cs typeface="Frutiger 57Cn"/>
            </a:endParaRPr>
          </a:p>
        </p:txBody>
      </p:sp>
    </p:spTree>
    <p:extLst>
      <p:ext uri="{BB962C8B-B14F-4D97-AF65-F5344CB8AC3E}">
        <p14:creationId xmlns:p14="http://schemas.microsoft.com/office/powerpoint/2010/main" val="2310332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Jesus' ministry in Gali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820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6477000" y="9144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Zealots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00800" y="37338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Pagans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18906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937" y="-9702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sicarius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0"/>
            <a:ext cx="651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35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Jesus' ministry in Galil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820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6477000" y="9144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Zealots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00800" y="3733800"/>
            <a:ext cx="14478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Pagans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657600" y="3352800"/>
            <a:ext cx="1981200" cy="6096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charset="0"/>
              </a:rPr>
              <a:t>Herodians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38562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regos_actors_MAN_Napoli_Inv99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" y="-2137931"/>
            <a:ext cx="9133379" cy="90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79392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BL Frutiger Black"/>
        <a:ea typeface=""/>
        <a:cs typeface=""/>
      </a:majorFont>
      <a:minorFont>
        <a:latin typeface="B Frutiger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HD:Old Mac Files:Microsoft Office 98:Templates:Presentation Designs:Fireball</Template>
  <TotalTime>41634</TotalTime>
  <Words>617</Words>
  <Application>Microsoft Macintosh PowerPoint</Application>
  <PresentationFormat>On-screen Show (4:3)</PresentationFormat>
  <Paragraphs>72</Paragraphs>
  <Slides>53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Fireball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Ideas for The Good News  </dc:title>
  <dc:creator/>
  <cp:lastModifiedBy>Scott Ashley</cp:lastModifiedBy>
  <cp:revision>920</cp:revision>
  <cp:lastPrinted>2002-04-29T19:33:49Z</cp:lastPrinted>
  <dcterms:created xsi:type="dcterms:W3CDTF">2002-04-29T15:32:00Z</dcterms:created>
  <dcterms:modified xsi:type="dcterms:W3CDTF">2013-11-03T21:28:31Z</dcterms:modified>
</cp:coreProperties>
</file>