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98"/>
  </p:notesMasterIdLst>
  <p:handoutMasterIdLst>
    <p:handoutMasterId r:id="rId99"/>
  </p:handoutMasterIdLst>
  <p:sldIdLst>
    <p:sldId id="1298" r:id="rId4"/>
    <p:sldId id="1301" r:id="rId5"/>
    <p:sldId id="1833" r:id="rId6"/>
    <p:sldId id="1841" r:id="rId7"/>
    <p:sldId id="1913" r:id="rId8"/>
    <p:sldId id="1886" r:id="rId9"/>
    <p:sldId id="1839" r:id="rId10"/>
    <p:sldId id="1887" r:id="rId11"/>
    <p:sldId id="1888" r:id="rId12"/>
    <p:sldId id="1914" r:id="rId13"/>
    <p:sldId id="1916" r:id="rId14"/>
    <p:sldId id="1917" r:id="rId15"/>
    <p:sldId id="1918" r:id="rId16"/>
    <p:sldId id="1915" r:id="rId17"/>
    <p:sldId id="1894" r:id="rId18"/>
    <p:sldId id="1895" r:id="rId19"/>
    <p:sldId id="1919" r:id="rId20"/>
    <p:sldId id="1920" r:id="rId21"/>
    <p:sldId id="1921" r:id="rId22"/>
    <p:sldId id="1922" r:id="rId23"/>
    <p:sldId id="1923" r:id="rId24"/>
    <p:sldId id="1924" r:id="rId25"/>
    <p:sldId id="1925" r:id="rId26"/>
    <p:sldId id="1926" r:id="rId27"/>
    <p:sldId id="1927" r:id="rId28"/>
    <p:sldId id="1928" r:id="rId29"/>
    <p:sldId id="1929" r:id="rId30"/>
    <p:sldId id="1930" r:id="rId31"/>
    <p:sldId id="1931" r:id="rId32"/>
    <p:sldId id="1957" r:id="rId33"/>
    <p:sldId id="1889" r:id="rId34"/>
    <p:sldId id="1900" r:id="rId35"/>
    <p:sldId id="1933" r:id="rId36"/>
    <p:sldId id="1899" r:id="rId37"/>
    <p:sldId id="1934" r:id="rId38"/>
    <p:sldId id="1958" r:id="rId39"/>
    <p:sldId id="1904" r:id="rId40"/>
    <p:sldId id="1906" r:id="rId41"/>
    <p:sldId id="1908" r:id="rId42"/>
    <p:sldId id="1843" r:id="rId43"/>
    <p:sldId id="1903" r:id="rId44"/>
    <p:sldId id="1910" r:id="rId45"/>
    <p:sldId id="1844" r:id="rId46"/>
    <p:sldId id="1909" r:id="rId47"/>
    <p:sldId id="1905" r:id="rId48"/>
    <p:sldId id="1811" r:id="rId49"/>
    <p:sldId id="1936" r:id="rId50"/>
    <p:sldId id="1941" r:id="rId51"/>
    <p:sldId id="1940" r:id="rId52"/>
    <p:sldId id="1946" r:id="rId53"/>
    <p:sldId id="1945" r:id="rId54"/>
    <p:sldId id="1947" r:id="rId55"/>
    <p:sldId id="1948" r:id="rId56"/>
    <p:sldId id="1949" r:id="rId57"/>
    <p:sldId id="1943" r:id="rId58"/>
    <p:sldId id="1951" r:id="rId59"/>
    <p:sldId id="1952" r:id="rId60"/>
    <p:sldId id="1937" r:id="rId61"/>
    <p:sldId id="1953" r:id="rId62"/>
    <p:sldId id="1956" r:id="rId63"/>
    <p:sldId id="1954" r:id="rId64"/>
    <p:sldId id="1955" r:id="rId65"/>
    <p:sldId id="1938" r:id="rId66"/>
    <p:sldId id="1939" r:id="rId67"/>
    <p:sldId id="1622" r:id="rId68"/>
    <p:sldId id="1454" r:id="rId69"/>
    <p:sldId id="1912" r:id="rId70"/>
    <p:sldId id="1907" r:id="rId71"/>
    <p:sldId id="1935" r:id="rId72"/>
    <p:sldId id="1873" r:id="rId73"/>
    <p:sldId id="1831" r:id="rId74"/>
    <p:sldId id="1944" r:id="rId75"/>
    <p:sldId id="1816" r:id="rId76"/>
    <p:sldId id="1942" r:id="rId77"/>
    <p:sldId id="1874" r:id="rId78"/>
    <p:sldId id="1875" r:id="rId79"/>
    <p:sldId id="1876" r:id="rId80"/>
    <p:sldId id="1877" r:id="rId81"/>
    <p:sldId id="1819" r:id="rId82"/>
    <p:sldId id="1820" r:id="rId83"/>
    <p:sldId id="1878" r:id="rId84"/>
    <p:sldId id="1834" r:id="rId85"/>
    <p:sldId id="1932" r:id="rId86"/>
    <p:sldId id="1879" r:id="rId87"/>
    <p:sldId id="1880" r:id="rId88"/>
    <p:sldId id="1832" r:id="rId89"/>
    <p:sldId id="1881" r:id="rId90"/>
    <p:sldId id="1911" r:id="rId91"/>
    <p:sldId id="1882" r:id="rId92"/>
    <p:sldId id="1901" r:id="rId93"/>
    <p:sldId id="1883" r:id="rId94"/>
    <p:sldId id="1884" r:id="rId95"/>
    <p:sldId id="1840" r:id="rId96"/>
    <p:sldId id="1885" r:id="rId97"/>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31" autoAdjust="0"/>
    <p:restoredTop sz="94692" autoAdjust="0"/>
  </p:normalViewPr>
  <p:slideViewPr>
    <p:cSldViewPr>
      <p:cViewPr>
        <p:scale>
          <a:sx n="76" d="100"/>
          <a:sy n="76" d="100"/>
        </p:scale>
        <p:origin x="-920" y="-1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12328"/>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notesMaster" Target="notesMasters/notesMaster1.xml"/><Relationship Id="rId99" Type="http://schemas.openxmlformats.org/officeDocument/2006/relationships/handoutMaster" Target="handoutMasters/handoutMaster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00" Type="http://schemas.openxmlformats.org/officeDocument/2006/relationships/printerSettings" Target="printerSettings/printerSettings1.bin"/><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35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11/16/12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11/16/12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11/16/12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11/16/12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11/16/12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11/16/12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11/16/12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11/16/12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11/16/12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11/16/12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11/16/12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11/16/12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11/16/12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11/16/12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11/16/12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11/16/12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11/16/12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11/16/12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11/16/12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11/16/12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11/16/12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11/16/12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4014" r:id="rId12"/>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3.gif"/><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3.jpg"/><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4.tif"/></Relationships>
</file>

<file path=ppt/slides/_rels/slide72.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 Id="rId7" Type="http://schemas.openxmlformats.org/officeDocument/2006/relationships/image" Target="../media/image28.jpg"/><Relationship Id="rId8" Type="http://schemas.openxmlformats.org/officeDocument/2006/relationships/image" Target="../media/image29.jpg"/><Relationship Id="rId9" Type="http://schemas.openxmlformats.org/officeDocument/2006/relationships/image" Target="../media/image19.jpg"/><Relationship Id="rId10"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30.jpg"/><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3098992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What does this teach us about the nature and character of God?</a:t>
            </a:r>
            <a:endParaRPr lang="en-US" sz="3200" dirty="0" smtClean="0">
              <a:latin typeface="Frutiger 57Cn"/>
              <a:cs typeface="Frutiger 57Cn"/>
            </a:endParaRPr>
          </a:p>
          <a:p>
            <a:pPr algn="l"/>
            <a:endParaRPr lang="en-US" sz="3200" dirty="0" smtClean="0">
              <a:latin typeface="Frutiger 57Cn"/>
              <a:cs typeface="Frutiger 57Cn"/>
            </a:endParaRPr>
          </a:p>
        </p:txBody>
      </p:sp>
    </p:spTree>
    <p:extLst>
      <p:ext uri="{BB962C8B-B14F-4D97-AF65-F5344CB8AC3E}">
        <p14:creationId xmlns:p14="http://schemas.microsoft.com/office/powerpoint/2010/main" val="41716621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What does this teach us about the nature and character of God?</a:t>
            </a:r>
            <a:endParaRPr lang="en-US" sz="3200" dirty="0" smtClean="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What does this teach us about the way God interacts with His people and mankind?</a:t>
            </a:r>
            <a:endParaRPr lang="en-US" sz="3200" dirty="0">
              <a:latin typeface="Frutiger 57Cn"/>
              <a:cs typeface="Frutiger 57Cn"/>
            </a:endParaRPr>
          </a:p>
          <a:p>
            <a:pPr algn="l"/>
            <a:endParaRPr lang="en-US" sz="3200" dirty="0" smtClean="0">
              <a:latin typeface="Frutiger 57Cn"/>
              <a:cs typeface="Frutiger 57Cn"/>
            </a:endParaRPr>
          </a:p>
        </p:txBody>
      </p:sp>
    </p:spTree>
    <p:extLst>
      <p:ext uri="{BB962C8B-B14F-4D97-AF65-F5344CB8AC3E}">
        <p14:creationId xmlns:p14="http://schemas.microsoft.com/office/powerpoint/2010/main" val="24319377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What does this teach us about the nature and character of God?</a:t>
            </a:r>
            <a:endParaRPr lang="en-US" sz="3200" dirty="0" smtClean="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What does this teach us about the way God interacts with His people and mankind?</a:t>
            </a:r>
            <a:endParaRPr lang="en-US" sz="3200" dirty="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What does this mean for your relationship with </a:t>
            </a:r>
            <a:br>
              <a:rPr lang="en-US" sz="3200" dirty="0" smtClean="0">
                <a:latin typeface="Frutiger 57Cn"/>
                <a:cs typeface="Frutiger 57Cn"/>
              </a:rPr>
            </a:br>
            <a:r>
              <a:rPr lang="en-US" sz="3200" dirty="0" smtClean="0">
                <a:latin typeface="Frutiger 57Cn"/>
                <a:cs typeface="Frutiger 57Cn"/>
              </a:rPr>
              <a:t>God the Father and Jesus Christ?</a:t>
            </a:r>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1739414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What does this teach us about the nature and character of God?</a:t>
            </a:r>
            <a:endParaRPr lang="en-US" sz="3200" dirty="0" smtClean="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What does this teach us about the way God interacts with His people and mankind?</a:t>
            </a:r>
            <a:endParaRPr lang="en-US" sz="3200" dirty="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What does this mean for your relationship with </a:t>
            </a:r>
            <a:br>
              <a:rPr lang="en-US" sz="3200" dirty="0" smtClean="0">
                <a:latin typeface="Frutiger 57Cn"/>
                <a:cs typeface="Frutiger 57Cn"/>
              </a:rPr>
            </a:br>
            <a:r>
              <a:rPr lang="en-US" sz="3200" dirty="0" smtClean="0">
                <a:latin typeface="Frutiger 57Cn"/>
                <a:cs typeface="Frutiger 57Cn"/>
              </a:rPr>
              <a:t>God the Father and Jesus Christ?</a:t>
            </a:r>
            <a:endParaRPr lang="en-US" sz="3200" dirty="0" smtClean="0">
              <a:latin typeface="Frutiger 57Cn"/>
              <a:cs typeface="Frutiger 57Cn"/>
            </a:endParaRPr>
          </a:p>
          <a:p>
            <a:pPr algn="l"/>
            <a:endParaRPr lang="en-US" sz="3200" dirty="0">
              <a:latin typeface="Frutiger 57Cn"/>
              <a:cs typeface="Frutiger 57Cn"/>
            </a:endParaRPr>
          </a:p>
          <a:p>
            <a:pPr algn="l"/>
            <a:r>
              <a:rPr lang="en-US" sz="3200" dirty="0" smtClean="0">
                <a:latin typeface="Frutiger 57Cn"/>
                <a:cs typeface="Frutiger 57Cn"/>
              </a:rPr>
              <a:t>What does this teach us about Satan, the adversary of God and mankind?</a:t>
            </a:r>
            <a:endParaRPr lang="en-US" sz="3200" dirty="0">
              <a:latin typeface="Frutiger 57Cn"/>
              <a:cs typeface="Frutiger 57Cn"/>
            </a:endParaRPr>
          </a:p>
        </p:txBody>
      </p:sp>
    </p:spTree>
    <p:extLst>
      <p:ext uri="{BB962C8B-B14F-4D97-AF65-F5344CB8AC3E}">
        <p14:creationId xmlns:p14="http://schemas.microsoft.com/office/powerpoint/2010/main" val="2514753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32100055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God </a:t>
            </a:r>
            <a:r>
              <a:rPr lang="en-US" sz="3200" dirty="0" smtClean="0">
                <a:latin typeface="Frutiger 57Cn"/>
                <a:cs typeface="Frutiger 57Cn"/>
              </a:rPr>
              <a:t>is kind and considerate.</a:t>
            </a:r>
          </a:p>
          <a:p>
            <a:pPr algn="l"/>
            <a:r>
              <a:rPr lang="en-US" sz="3200" dirty="0" smtClean="0">
                <a:solidFill>
                  <a:srgbClr val="FFCC66"/>
                </a:solidFill>
                <a:latin typeface="Frutiger 57Cn"/>
                <a:cs typeface="Frutiger 57Cn"/>
              </a:rPr>
              <a:t>   </a:t>
            </a:r>
            <a:endParaRPr lang="en-US" sz="3200" dirty="0" smtClean="0">
              <a:latin typeface="Frutiger 57Cn"/>
              <a:cs typeface="Frutiger 57Cn"/>
            </a:endParaRPr>
          </a:p>
        </p:txBody>
      </p:sp>
    </p:spTree>
    <p:extLst>
      <p:ext uri="{BB962C8B-B14F-4D97-AF65-F5344CB8AC3E}">
        <p14:creationId xmlns:p14="http://schemas.microsoft.com/office/powerpoint/2010/main" val="8179587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God </a:t>
            </a:r>
            <a:r>
              <a:rPr lang="en-US" sz="3200" dirty="0" smtClean="0">
                <a:latin typeface="Frutiger 57Cn"/>
                <a:cs typeface="Frutiger 57Cn"/>
              </a:rPr>
              <a:t>is kind and considerate.</a:t>
            </a:r>
          </a:p>
          <a:p>
            <a:pPr algn="l"/>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will be kind and considerate toward you.</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1114880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God </a:t>
            </a:r>
            <a:r>
              <a:rPr lang="en-US" sz="3200" dirty="0" smtClean="0">
                <a:latin typeface="Frutiger 57Cn"/>
                <a:cs typeface="Frutiger 57Cn"/>
              </a:rPr>
              <a:t>is kind and considerate.</a:t>
            </a:r>
          </a:p>
          <a:p>
            <a:pPr algn="l"/>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will be kind and considerate toward you.</a:t>
            </a:r>
            <a:endParaRPr lang="en-US" sz="3200" dirty="0">
              <a:solidFill>
                <a:srgbClr val="FFCC66"/>
              </a:solidFill>
              <a:latin typeface="Frutiger 57Cn"/>
              <a:cs typeface="Frutiger 57Cn"/>
            </a:endParaRPr>
          </a:p>
          <a:p>
            <a:pPr algn="l"/>
            <a:r>
              <a:rPr lang="en-US" sz="3200" dirty="0" smtClean="0">
                <a:latin typeface="Frutiger 57Cn"/>
                <a:cs typeface="Frutiger 57Cn"/>
              </a:rPr>
              <a:t>God is generous and giving.</a:t>
            </a:r>
          </a:p>
          <a:p>
            <a:pPr algn="l"/>
            <a:r>
              <a:rPr lang="en-US" sz="3200" dirty="0" smtClean="0">
                <a:solidFill>
                  <a:srgbClr val="FFCC66"/>
                </a:solidFill>
                <a:latin typeface="Frutiger 57Cn"/>
                <a:cs typeface="Frutiger 57Cn"/>
              </a:rPr>
              <a:t>   </a:t>
            </a:r>
            <a:endParaRPr lang="en-US" sz="3200" dirty="0" smtClean="0">
              <a:latin typeface="Frutiger 57Cn"/>
              <a:cs typeface="Frutiger 57Cn"/>
            </a:endParaRPr>
          </a:p>
        </p:txBody>
      </p:sp>
    </p:spTree>
    <p:extLst>
      <p:ext uri="{BB962C8B-B14F-4D97-AF65-F5344CB8AC3E}">
        <p14:creationId xmlns:p14="http://schemas.microsoft.com/office/powerpoint/2010/main" val="18543328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God </a:t>
            </a:r>
            <a:r>
              <a:rPr lang="en-US" sz="3200" dirty="0" smtClean="0">
                <a:latin typeface="Frutiger 57Cn"/>
                <a:cs typeface="Frutiger 57Cn"/>
              </a:rPr>
              <a:t>is kind and considerate.</a:t>
            </a:r>
          </a:p>
          <a:p>
            <a:pPr algn="l"/>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will be kind and considerate toward you.</a:t>
            </a:r>
            <a:endParaRPr lang="en-US" sz="3200" dirty="0">
              <a:solidFill>
                <a:srgbClr val="FFCC66"/>
              </a:solidFill>
              <a:latin typeface="Frutiger 57Cn"/>
              <a:cs typeface="Frutiger 57Cn"/>
            </a:endParaRPr>
          </a:p>
          <a:p>
            <a:pPr algn="l"/>
            <a:r>
              <a:rPr lang="en-US" sz="3200" dirty="0" smtClean="0">
                <a:latin typeface="Frutiger 57Cn"/>
                <a:cs typeface="Frutiger 57Cn"/>
              </a:rPr>
              <a:t>God is generous and giving.</a:t>
            </a:r>
          </a:p>
          <a:p>
            <a:pPr algn="l"/>
            <a:r>
              <a:rPr lang="en-US" sz="3200" dirty="0" smtClean="0">
                <a:solidFill>
                  <a:srgbClr val="FFCC66"/>
                </a:solidFill>
                <a:latin typeface="Frutiger 57Cn"/>
                <a:cs typeface="Frutiger 57Cn"/>
              </a:rPr>
              <a:t>   </a:t>
            </a:r>
            <a:r>
              <a:rPr lang="en-US" sz="3200" i="1" dirty="0">
                <a:solidFill>
                  <a:srgbClr val="FFCC66"/>
                </a:solidFill>
                <a:latin typeface="Frutiger 57Cn"/>
                <a:cs typeface="Frutiger 57Cn"/>
              </a:rPr>
              <a:t>He will be </a:t>
            </a:r>
            <a:r>
              <a:rPr lang="en-US" sz="3200" i="1" dirty="0" smtClean="0">
                <a:solidFill>
                  <a:srgbClr val="FFCC66"/>
                </a:solidFill>
                <a:latin typeface="Frutiger 57Cn"/>
                <a:cs typeface="Frutiger 57Cn"/>
              </a:rPr>
              <a:t>generous and giving toward </a:t>
            </a:r>
            <a:r>
              <a:rPr lang="en-US" sz="3200" i="1" dirty="0">
                <a:solidFill>
                  <a:srgbClr val="FFCC66"/>
                </a:solidFill>
                <a:latin typeface="Frutiger 57Cn"/>
                <a:cs typeface="Frutiger 57Cn"/>
              </a:rPr>
              <a:t>you</a:t>
            </a:r>
            <a:r>
              <a:rPr lang="en-US" sz="3200" i="1" dirty="0" smtClean="0">
                <a:solidFill>
                  <a:srgbClr val="FFCC66"/>
                </a:solidFill>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6318578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852303"/>
            <a:ext cx="9144000" cy="5096780"/>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Jesus Turns </a:t>
            </a:r>
            <a:br>
              <a:rPr lang="en-US" sz="5400" b="1" dirty="0" smtClean="0">
                <a:latin typeface="Papyrus" charset="0"/>
              </a:rPr>
            </a:br>
            <a:r>
              <a:rPr lang="en-US" sz="5400" b="1" dirty="0" smtClean="0">
                <a:latin typeface="Papyrus" charset="0"/>
              </a:rPr>
              <a:t>Water to Wine, </a:t>
            </a:r>
            <a:br>
              <a:rPr lang="en-US" sz="5400" b="1" dirty="0" smtClean="0">
                <a:latin typeface="Papyrus" charset="0"/>
              </a:rPr>
            </a:br>
            <a:r>
              <a:rPr lang="en-US" sz="5400" b="1" dirty="0" smtClean="0">
                <a:latin typeface="Papyrus" charset="0"/>
              </a:rPr>
              <a:t>Cleanses the Temple </a:t>
            </a:r>
            <a:br>
              <a:rPr lang="en-US" sz="5400" b="1" dirty="0" smtClean="0">
                <a:latin typeface="Papyrus" charset="0"/>
              </a:rPr>
            </a:br>
            <a:endParaRPr lang="en-US" sz="7200" b="1" dirty="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God </a:t>
            </a:r>
            <a:r>
              <a:rPr lang="en-US" sz="3200" dirty="0" smtClean="0">
                <a:latin typeface="Frutiger 57Cn"/>
                <a:cs typeface="Frutiger 57Cn"/>
              </a:rPr>
              <a:t>is kind and considerate.</a:t>
            </a:r>
          </a:p>
          <a:p>
            <a:pPr algn="l"/>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will be kind and considerate toward you.</a:t>
            </a:r>
            <a:endParaRPr lang="en-US" sz="3200" dirty="0">
              <a:solidFill>
                <a:srgbClr val="FFCC66"/>
              </a:solidFill>
              <a:latin typeface="Frutiger 57Cn"/>
              <a:cs typeface="Frutiger 57Cn"/>
            </a:endParaRPr>
          </a:p>
          <a:p>
            <a:pPr algn="l"/>
            <a:r>
              <a:rPr lang="en-US" sz="3200" dirty="0" smtClean="0">
                <a:latin typeface="Frutiger 57Cn"/>
                <a:cs typeface="Frutiger 57Cn"/>
              </a:rPr>
              <a:t>God is generous and giving.</a:t>
            </a:r>
          </a:p>
          <a:p>
            <a:pPr algn="l"/>
            <a:r>
              <a:rPr lang="en-US" sz="3200" dirty="0" smtClean="0">
                <a:solidFill>
                  <a:srgbClr val="FFCC66"/>
                </a:solidFill>
                <a:latin typeface="Frutiger 57Cn"/>
                <a:cs typeface="Frutiger 57Cn"/>
              </a:rPr>
              <a:t>   </a:t>
            </a:r>
            <a:r>
              <a:rPr lang="en-US" sz="3200" i="1" dirty="0">
                <a:solidFill>
                  <a:srgbClr val="FFCC66"/>
                </a:solidFill>
                <a:latin typeface="Frutiger 57Cn"/>
                <a:cs typeface="Frutiger 57Cn"/>
              </a:rPr>
              <a:t>He will be </a:t>
            </a:r>
            <a:r>
              <a:rPr lang="en-US" sz="3200" i="1" dirty="0" smtClean="0">
                <a:solidFill>
                  <a:srgbClr val="FFCC66"/>
                </a:solidFill>
                <a:latin typeface="Frutiger 57Cn"/>
                <a:cs typeface="Frutiger 57Cn"/>
              </a:rPr>
              <a:t>generous and giving toward </a:t>
            </a:r>
            <a:r>
              <a:rPr lang="en-US" sz="3200" i="1" dirty="0">
                <a:solidFill>
                  <a:srgbClr val="FFCC66"/>
                </a:solidFill>
                <a:latin typeface="Frutiger 57Cn"/>
                <a:cs typeface="Frutiger 57Cn"/>
              </a:rPr>
              <a:t>you.</a:t>
            </a:r>
            <a:endParaRPr lang="en-US" sz="3200" dirty="0">
              <a:latin typeface="Frutiger 57Cn"/>
              <a:cs typeface="Frutiger 57Cn"/>
            </a:endParaRPr>
          </a:p>
          <a:p>
            <a:pPr algn="l"/>
            <a:r>
              <a:rPr lang="en-US" sz="3200" dirty="0" smtClean="0">
                <a:latin typeface="Frutiger 57Cn"/>
                <a:cs typeface="Frutiger 57Cn"/>
              </a:rPr>
              <a:t>God meets our genuine needs.</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endParaRPr lang="en-US" sz="3200" dirty="0" smtClean="0">
              <a:latin typeface="Frutiger 57Cn"/>
              <a:cs typeface="Frutiger 57Cn"/>
            </a:endParaRPr>
          </a:p>
        </p:txBody>
      </p:sp>
    </p:spTree>
    <p:extLst>
      <p:ext uri="{BB962C8B-B14F-4D97-AF65-F5344CB8AC3E}">
        <p14:creationId xmlns:p14="http://schemas.microsoft.com/office/powerpoint/2010/main" val="32456967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God </a:t>
            </a:r>
            <a:r>
              <a:rPr lang="en-US" sz="3200" dirty="0" smtClean="0">
                <a:latin typeface="Frutiger 57Cn"/>
                <a:cs typeface="Frutiger 57Cn"/>
              </a:rPr>
              <a:t>is kind and considerate.</a:t>
            </a:r>
          </a:p>
          <a:p>
            <a:pPr algn="l"/>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will be kind and considerate toward you.</a:t>
            </a:r>
            <a:endParaRPr lang="en-US" sz="3200" dirty="0">
              <a:solidFill>
                <a:srgbClr val="FFCC66"/>
              </a:solidFill>
              <a:latin typeface="Frutiger 57Cn"/>
              <a:cs typeface="Frutiger 57Cn"/>
            </a:endParaRPr>
          </a:p>
          <a:p>
            <a:pPr algn="l"/>
            <a:r>
              <a:rPr lang="en-US" sz="3200" dirty="0" smtClean="0">
                <a:latin typeface="Frutiger 57Cn"/>
                <a:cs typeface="Frutiger 57Cn"/>
              </a:rPr>
              <a:t>God is generous and giving.</a:t>
            </a:r>
          </a:p>
          <a:p>
            <a:pPr algn="l"/>
            <a:r>
              <a:rPr lang="en-US" sz="3200" dirty="0" smtClean="0">
                <a:solidFill>
                  <a:srgbClr val="FFCC66"/>
                </a:solidFill>
                <a:latin typeface="Frutiger 57Cn"/>
                <a:cs typeface="Frutiger 57Cn"/>
              </a:rPr>
              <a:t>   </a:t>
            </a:r>
            <a:r>
              <a:rPr lang="en-US" sz="3200" i="1" dirty="0">
                <a:solidFill>
                  <a:srgbClr val="FFCC66"/>
                </a:solidFill>
                <a:latin typeface="Frutiger 57Cn"/>
                <a:cs typeface="Frutiger 57Cn"/>
              </a:rPr>
              <a:t>He will be </a:t>
            </a:r>
            <a:r>
              <a:rPr lang="en-US" sz="3200" i="1" dirty="0" smtClean="0">
                <a:solidFill>
                  <a:srgbClr val="FFCC66"/>
                </a:solidFill>
                <a:latin typeface="Frutiger 57Cn"/>
                <a:cs typeface="Frutiger 57Cn"/>
              </a:rPr>
              <a:t>generous and giving toward </a:t>
            </a:r>
            <a:r>
              <a:rPr lang="en-US" sz="3200" i="1" dirty="0">
                <a:solidFill>
                  <a:srgbClr val="FFCC66"/>
                </a:solidFill>
                <a:latin typeface="Frutiger 57Cn"/>
                <a:cs typeface="Frutiger 57Cn"/>
              </a:rPr>
              <a:t>you.</a:t>
            </a:r>
            <a:endParaRPr lang="en-US" sz="3200" dirty="0">
              <a:latin typeface="Frutiger 57Cn"/>
              <a:cs typeface="Frutiger 57Cn"/>
            </a:endParaRPr>
          </a:p>
          <a:p>
            <a:pPr algn="l"/>
            <a:r>
              <a:rPr lang="en-US" sz="3200" dirty="0" smtClean="0">
                <a:latin typeface="Frutiger 57Cn"/>
                <a:cs typeface="Frutiger 57Cn"/>
              </a:rPr>
              <a:t>God meets our genuine needs.</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a:t>
            </a:r>
            <a:r>
              <a:rPr lang="en-US" sz="3200" i="1" dirty="0" smtClean="0">
                <a:solidFill>
                  <a:srgbClr val="FFCC66"/>
                </a:solidFill>
                <a:latin typeface="Frutiger 57Cn"/>
                <a:cs typeface="Frutiger 57Cn"/>
              </a:rPr>
              <a:t> meet your needs also.</a:t>
            </a:r>
            <a:endParaRPr lang="en-US" sz="3200" dirty="0">
              <a:latin typeface="Frutiger 57Cn"/>
              <a:cs typeface="Frutiger 57Cn"/>
            </a:endParaRPr>
          </a:p>
        </p:txBody>
      </p:sp>
    </p:spTree>
    <p:extLst>
      <p:ext uri="{BB962C8B-B14F-4D97-AF65-F5344CB8AC3E}">
        <p14:creationId xmlns:p14="http://schemas.microsoft.com/office/powerpoint/2010/main" val="49943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God </a:t>
            </a:r>
            <a:r>
              <a:rPr lang="en-US" sz="3200" dirty="0" smtClean="0">
                <a:latin typeface="Frutiger 57Cn"/>
                <a:cs typeface="Frutiger 57Cn"/>
              </a:rPr>
              <a:t>is kind and considerate.</a:t>
            </a:r>
          </a:p>
          <a:p>
            <a:pPr algn="l"/>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will be kind and considerate toward you.</a:t>
            </a:r>
            <a:endParaRPr lang="en-US" sz="3200" dirty="0">
              <a:solidFill>
                <a:srgbClr val="FFCC66"/>
              </a:solidFill>
              <a:latin typeface="Frutiger 57Cn"/>
              <a:cs typeface="Frutiger 57Cn"/>
            </a:endParaRPr>
          </a:p>
          <a:p>
            <a:pPr algn="l"/>
            <a:r>
              <a:rPr lang="en-US" sz="3200" dirty="0" smtClean="0">
                <a:latin typeface="Frutiger 57Cn"/>
                <a:cs typeface="Frutiger 57Cn"/>
              </a:rPr>
              <a:t>God is generous and giving.</a:t>
            </a:r>
          </a:p>
          <a:p>
            <a:pPr algn="l"/>
            <a:r>
              <a:rPr lang="en-US" sz="3200" dirty="0" smtClean="0">
                <a:solidFill>
                  <a:srgbClr val="FFCC66"/>
                </a:solidFill>
                <a:latin typeface="Frutiger 57Cn"/>
                <a:cs typeface="Frutiger 57Cn"/>
              </a:rPr>
              <a:t>   </a:t>
            </a:r>
            <a:r>
              <a:rPr lang="en-US" sz="3200" i="1" dirty="0">
                <a:solidFill>
                  <a:srgbClr val="FFCC66"/>
                </a:solidFill>
                <a:latin typeface="Frutiger 57Cn"/>
                <a:cs typeface="Frutiger 57Cn"/>
              </a:rPr>
              <a:t>He will be </a:t>
            </a:r>
            <a:r>
              <a:rPr lang="en-US" sz="3200" i="1" dirty="0" smtClean="0">
                <a:solidFill>
                  <a:srgbClr val="FFCC66"/>
                </a:solidFill>
                <a:latin typeface="Frutiger 57Cn"/>
                <a:cs typeface="Frutiger 57Cn"/>
              </a:rPr>
              <a:t>generous and giving toward </a:t>
            </a:r>
            <a:r>
              <a:rPr lang="en-US" sz="3200" i="1" dirty="0">
                <a:solidFill>
                  <a:srgbClr val="FFCC66"/>
                </a:solidFill>
                <a:latin typeface="Frutiger 57Cn"/>
                <a:cs typeface="Frutiger 57Cn"/>
              </a:rPr>
              <a:t>you.</a:t>
            </a:r>
            <a:endParaRPr lang="en-US" sz="3200" dirty="0">
              <a:latin typeface="Frutiger 57Cn"/>
              <a:cs typeface="Frutiger 57Cn"/>
            </a:endParaRPr>
          </a:p>
          <a:p>
            <a:pPr algn="l"/>
            <a:r>
              <a:rPr lang="en-US" sz="3200" dirty="0" smtClean="0">
                <a:latin typeface="Frutiger 57Cn"/>
                <a:cs typeface="Frutiger 57Cn"/>
              </a:rPr>
              <a:t>God meets our genuine needs.</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a:t>
            </a:r>
            <a:r>
              <a:rPr lang="en-US" sz="3200" i="1" dirty="0" smtClean="0">
                <a:solidFill>
                  <a:srgbClr val="FFCC66"/>
                </a:solidFill>
                <a:latin typeface="Frutiger 57Cn"/>
                <a:cs typeface="Frutiger 57Cn"/>
              </a:rPr>
              <a:t> meet your needs also.</a:t>
            </a:r>
            <a:endParaRPr lang="en-US" sz="3200" dirty="0">
              <a:latin typeface="Frutiger 57Cn"/>
              <a:cs typeface="Frutiger 57Cn"/>
            </a:endParaRPr>
          </a:p>
          <a:p>
            <a:pPr algn="l"/>
            <a:r>
              <a:rPr lang="en-US" sz="3200" dirty="0" smtClean="0">
                <a:latin typeface="Frutiger 57Cn"/>
                <a:cs typeface="Frutiger 57Cn"/>
              </a:rPr>
              <a:t>God is a God of quality.</a:t>
            </a:r>
          </a:p>
          <a:p>
            <a:pPr algn="l"/>
            <a:r>
              <a:rPr lang="en-US" sz="3200" dirty="0" smtClean="0">
                <a:solidFill>
                  <a:srgbClr val="FFCC66"/>
                </a:solidFill>
                <a:latin typeface="Frutiger 57Cn"/>
                <a:cs typeface="Frutiger 57Cn"/>
              </a:rPr>
              <a:t>  </a:t>
            </a:r>
            <a:endParaRPr lang="en-US" sz="3200" dirty="0" smtClean="0">
              <a:latin typeface="Frutiger 57Cn"/>
              <a:cs typeface="Frutiger 57Cn"/>
            </a:endParaRPr>
          </a:p>
        </p:txBody>
      </p:sp>
    </p:spTree>
    <p:extLst>
      <p:ext uri="{BB962C8B-B14F-4D97-AF65-F5344CB8AC3E}">
        <p14:creationId xmlns:p14="http://schemas.microsoft.com/office/powerpoint/2010/main" val="4037601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God </a:t>
            </a:r>
            <a:r>
              <a:rPr lang="en-US" sz="3200" dirty="0" smtClean="0">
                <a:latin typeface="Frutiger 57Cn"/>
                <a:cs typeface="Frutiger 57Cn"/>
              </a:rPr>
              <a:t>is kind and considerate.</a:t>
            </a:r>
          </a:p>
          <a:p>
            <a:pPr algn="l"/>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will be kind and considerate toward you.</a:t>
            </a:r>
            <a:endParaRPr lang="en-US" sz="3200" dirty="0">
              <a:solidFill>
                <a:srgbClr val="FFCC66"/>
              </a:solidFill>
              <a:latin typeface="Frutiger 57Cn"/>
              <a:cs typeface="Frutiger 57Cn"/>
            </a:endParaRPr>
          </a:p>
          <a:p>
            <a:pPr algn="l"/>
            <a:r>
              <a:rPr lang="en-US" sz="3200" dirty="0" smtClean="0">
                <a:latin typeface="Frutiger 57Cn"/>
                <a:cs typeface="Frutiger 57Cn"/>
              </a:rPr>
              <a:t>God is generous and giving.</a:t>
            </a:r>
          </a:p>
          <a:p>
            <a:pPr algn="l"/>
            <a:r>
              <a:rPr lang="en-US" sz="3200" dirty="0" smtClean="0">
                <a:solidFill>
                  <a:srgbClr val="FFCC66"/>
                </a:solidFill>
                <a:latin typeface="Frutiger 57Cn"/>
                <a:cs typeface="Frutiger 57Cn"/>
              </a:rPr>
              <a:t>   </a:t>
            </a:r>
            <a:r>
              <a:rPr lang="en-US" sz="3200" i="1" dirty="0">
                <a:solidFill>
                  <a:srgbClr val="FFCC66"/>
                </a:solidFill>
                <a:latin typeface="Frutiger 57Cn"/>
                <a:cs typeface="Frutiger 57Cn"/>
              </a:rPr>
              <a:t>He will be </a:t>
            </a:r>
            <a:r>
              <a:rPr lang="en-US" sz="3200" i="1" dirty="0" smtClean="0">
                <a:solidFill>
                  <a:srgbClr val="FFCC66"/>
                </a:solidFill>
                <a:latin typeface="Frutiger 57Cn"/>
                <a:cs typeface="Frutiger 57Cn"/>
              </a:rPr>
              <a:t>generous and giving toward </a:t>
            </a:r>
            <a:r>
              <a:rPr lang="en-US" sz="3200" i="1" dirty="0">
                <a:solidFill>
                  <a:srgbClr val="FFCC66"/>
                </a:solidFill>
                <a:latin typeface="Frutiger 57Cn"/>
                <a:cs typeface="Frutiger 57Cn"/>
              </a:rPr>
              <a:t>you.</a:t>
            </a:r>
            <a:endParaRPr lang="en-US" sz="3200" dirty="0">
              <a:latin typeface="Frutiger 57Cn"/>
              <a:cs typeface="Frutiger 57Cn"/>
            </a:endParaRPr>
          </a:p>
          <a:p>
            <a:pPr algn="l"/>
            <a:r>
              <a:rPr lang="en-US" sz="3200" dirty="0" smtClean="0">
                <a:latin typeface="Frutiger 57Cn"/>
                <a:cs typeface="Frutiger 57Cn"/>
              </a:rPr>
              <a:t>God meets our genuine needs.</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a:t>
            </a:r>
            <a:r>
              <a:rPr lang="en-US" sz="3200" i="1" dirty="0" smtClean="0">
                <a:solidFill>
                  <a:srgbClr val="FFCC66"/>
                </a:solidFill>
                <a:latin typeface="Frutiger 57Cn"/>
                <a:cs typeface="Frutiger 57Cn"/>
              </a:rPr>
              <a:t> meet your needs also.</a:t>
            </a:r>
            <a:endParaRPr lang="en-US" sz="3200" dirty="0">
              <a:latin typeface="Frutiger 57Cn"/>
              <a:cs typeface="Frutiger 57Cn"/>
            </a:endParaRPr>
          </a:p>
          <a:p>
            <a:pPr algn="l"/>
            <a:r>
              <a:rPr lang="en-US" sz="3200" dirty="0" smtClean="0">
                <a:latin typeface="Frutiger 57Cn"/>
                <a:cs typeface="Frutiger 57Cn"/>
              </a:rPr>
              <a:t>God is a God of quality.</a:t>
            </a:r>
          </a:p>
          <a:p>
            <a:pPr algn="l"/>
            <a:r>
              <a:rPr lang="en-US" sz="3200" dirty="0" smtClean="0">
                <a:solidFill>
                  <a:srgbClr val="FFCC66"/>
                </a:solidFill>
                <a:latin typeface="Frutiger 57Cn"/>
                <a:cs typeface="Frutiger 57Cn"/>
              </a:rPr>
              <a:t>   </a:t>
            </a:r>
            <a:r>
              <a:rPr lang="en-US" sz="3200" i="1" dirty="0">
                <a:solidFill>
                  <a:srgbClr val="FFCC66"/>
                </a:solidFill>
                <a:latin typeface="Frutiger 57Cn"/>
                <a:cs typeface="Frutiger 57Cn"/>
              </a:rPr>
              <a:t>He </a:t>
            </a:r>
            <a:r>
              <a:rPr lang="en-US" sz="3200" i="1" dirty="0" smtClean="0">
                <a:solidFill>
                  <a:srgbClr val="FFCC66"/>
                </a:solidFill>
                <a:latin typeface="Frutiger 57Cn"/>
                <a:cs typeface="Frutiger 57Cn"/>
              </a:rPr>
              <a:t>wants us to be a people of quality.</a:t>
            </a:r>
            <a:endParaRPr lang="en-US" sz="3200" dirty="0">
              <a:latin typeface="Frutiger 57Cn"/>
              <a:cs typeface="Frutiger 57Cn"/>
            </a:endParaRPr>
          </a:p>
        </p:txBody>
      </p:sp>
    </p:spTree>
    <p:extLst>
      <p:ext uri="{BB962C8B-B14F-4D97-AF65-F5344CB8AC3E}">
        <p14:creationId xmlns:p14="http://schemas.microsoft.com/office/powerpoint/2010/main" val="30597031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God </a:t>
            </a:r>
            <a:r>
              <a:rPr lang="en-US" sz="3200" dirty="0" smtClean="0">
                <a:latin typeface="Frutiger 57Cn"/>
                <a:cs typeface="Frutiger 57Cn"/>
              </a:rPr>
              <a:t>is kind and considerate.</a:t>
            </a:r>
          </a:p>
          <a:p>
            <a:pPr algn="l"/>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will be kind and considerate toward you.</a:t>
            </a:r>
            <a:endParaRPr lang="en-US" sz="3200" dirty="0">
              <a:solidFill>
                <a:srgbClr val="FFCC66"/>
              </a:solidFill>
              <a:latin typeface="Frutiger 57Cn"/>
              <a:cs typeface="Frutiger 57Cn"/>
            </a:endParaRPr>
          </a:p>
          <a:p>
            <a:pPr algn="l"/>
            <a:r>
              <a:rPr lang="en-US" sz="3200" dirty="0" smtClean="0">
                <a:latin typeface="Frutiger 57Cn"/>
                <a:cs typeface="Frutiger 57Cn"/>
              </a:rPr>
              <a:t>God is generous and giving.</a:t>
            </a:r>
          </a:p>
          <a:p>
            <a:pPr algn="l"/>
            <a:r>
              <a:rPr lang="en-US" sz="3200" dirty="0" smtClean="0">
                <a:solidFill>
                  <a:srgbClr val="FFCC66"/>
                </a:solidFill>
                <a:latin typeface="Frutiger 57Cn"/>
                <a:cs typeface="Frutiger 57Cn"/>
              </a:rPr>
              <a:t>   </a:t>
            </a:r>
            <a:r>
              <a:rPr lang="en-US" sz="3200" i="1" dirty="0">
                <a:solidFill>
                  <a:srgbClr val="FFCC66"/>
                </a:solidFill>
                <a:latin typeface="Frutiger 57Cn"/>
                <a:cs typeface="Frutiger 57Cn"/>
              </a:rPr>
              <a:t>He will be </a:t>
            </a:r>
            <a:r>
              <a:rPr lang="en-US" sz="3200" i="1" dirty="0" smtClean="0">
                <a:solidFill>
                  <a:srgbClr val="FFCC66"/>
                </a:solidFill>
                <a:latin typeface="Frutiger 57Cn"/>
                <a:cs typeface="Frutiger 57Cn"/>
              </a:rPr>
              <a:t>generous and giving toward </a:t>
            </a:r>
            <a:r>
              <a:rPr lang="en-US" sz="3200" i="1" dirty="0">
                <a:solidFill>
                  <a:srgbClr val="FFCC66"/>
                </a:solidFill>
                <a:latin typeface="Frutiger 57Cn"/>
                <a:cs typeface="Frutiger 57Cn"/>
              </a:rPr>
              <a:t>you.</a:t>
            </a:r>
            <a:endParaRPr lang="en-US" sz="3200" dirty="0">
              <a:latin typeface="Frutiger 57Cn"/>
              <a:cs typeface="Frutiger 57Cn"/>
            </a:endParaRPr>
          </a:p>
          <a:p>
            <a:pPr algn="l"/>
            <a:r>
              <a:rPr lang="en-US" sz="3200" dirty="0" smtClean="0">
                <a:latin typeface="Frutiger 57Cn"/>
                <a:cs typeface="Frutiger 57Cn"/>
              </a:rPr>
              <a:t>God meets our genuine needs.</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a:t>
            </a:r>
            <a:r>
              <a:rPr lang="en-US" sz="3200" i="1" dirty="0" smtClean="0">
                <a:solidFill>
                  <a:srgbClr val="FFCC66"/>
                </a:solidFill>
                <a:latin typeface="Frutiger 57Cn"/>
                <a:cs typeface="Frutiger 57Cn"/>
              </a:rPr>
              <a:t> meet your needs also.</a:t>
            </a:r>
            <a:endParaRPr lang="en-US" sz="3200" dirty="0">
              <a:latin typeface="Frutiger 57Cn"/>
              <a:cs typeface="Frutiger 57Cn"/>
            </a:endParaRPr>
          </a:p>
          <a:p>
            <a:pPr algn="l"/>
            <a:r>
              <a:rPr lang="en-US" sz="3200" dirty="0" smtClean="0">
                <a:latin typeface="Frutiger 57Cn"/>
                <a:cs typeface="Frutiger 57Cn"/>
              </a:rPr>
              <a:t>God is a God of quality.</a:t>
            </a:r>
          </a:p>
          <a:p>
            <a:pPr algn="l"/>
            <a:r>
              <a:rPr lang="en-US" sz="3200" dirty="0" smtClean="0">
                <a:solidFill>
                  <a:srgbClr val="FFCC66"/>
                </a:solidFill>
                <a:latin typeface="Frutiger 57Cn"/>
                <a:cs typeface="Frutiger 57Cn"/>
              </a:rPr>
              <a:t>   </a:t>
            </a:r>
            <a:r>
              <a:rPr lang="en-US" sz="3200" i="1" dirty="0">
                <a:solidFill>
                  <a:srgbClr val="FFCC66"/>
                </a:solidFill>
                <a:latin typeface="Frutiger 57Cn"/>
                <a:cs typeface="Frutiger 57Cn"/>
              </a:rPr>
              <a:t>He </a:t>
            </a:r>
            <a:r>
              <a:rPr lang="en-US" sz="3200" i="1" dirty="0" smtClean="0">
                <a:solidFill>
                  <a:srgbClr val="FFCC66"/>
                </a:solidFill>
                <a:latin typeface="Frutiger 57Cn"/>
                <a:cs typeface="Frutiger 57Cn"/>
              </a:rPr>
              <a:t>wants us to be a people of quality.</a:t>
            </a:r>
            <a:endParaRPr lang="en-US" sz="3200" dirty="0">
              <a:latin typeface="Frutiger 57Cn"/>
              <a:cs typeface="Frutiger 57Cn"/>
            </a:endParaRPr>
          </a:p>
          <a:p>
            <a:pPr algn="l"/>
            <a:r>
              <a:rPr lang="en-US" sz="3200" dirty="0" smtClean="0">
                <a:latin typeface="Frutiger 57Cn"/>
                <a:cs typeface="Frutiger 57Cn"/>
              </a:rPr>
              <a:t>God wants us to be happy.</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endParaRPr lang="en-US" sz="3200" dirty="0" smtClean="0">
              <a:latin typeface="Frutiger 57Cn"/>
              <a:cs typeface="Frutiger 57Cn"/>
            </a:endParaRPr>
          </a:p>
        </p:txBody>
      </p:sp>
    </p:spTree>
    <p:extLst>
      <p:ext uri="{BB962C8B-B14F-4D97-AF65-F5344CB8AC3E}">
        <p14:creationId xmlns:p14="http://schemas.microsoft.com/office/powerpoint/2010/main" val="41742014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God </a:t>
            </a:r>
            <a:r>
              <a:rPr lang="en-US" sz="3200" dirty="0" smtClean="0">
                <a:latin typeface="Frutiger 57Cn"/>
                <a:cs typeface="Frutiger 57Cn"/>
              </a:rPr>
              <a:t>is kind and considerate.</a:t>
            </a:r>
          </a:p>
          <a:p>
            <a:pPr algn="l"/>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will be kind and considerate toward you.</a:t>
            </a:r>
            <a:endParaRPr lang="en-US" sz="3200" dirty="0">
              <a:solidFill>
                <a:srgbClr val="FFCC66"/>
              </a:solidFill>
              <a:latin typeface="Frutiger 57Cn"/>
              <a:cs typeface="Frutiger 57Cn"/>
            </a:endParaRPr>
          </a:p>
          <a:p>
            <a:pPr algn="l"/>
            <a:r>
              <a:rPr lang="en-US" sz="3200" dirty="0" smtClean="0">
                <a:latin typeface="Frutiger 57Cn"/>
                <a:cs typeface="Frutiger 57Cn"/>
              </a:rPr>
              <a:t>God is generous and giving.</a:t>
            </a:r>
          </a:p>
          <a:p>
            <a:pPr algn="l"/>
            <a:r>
              <a:rPr lang="en-US" sz="3200" dirty="0" smtClean="0">
                <a:solidFill>
                  <a:srgbClr val="FFCC66"/>
                </a:solidFill>
                <a:latin typeface="Frutiger 57Cn"/>
                <a:cs typeface="Frutiger 57Cn"/>
              </a:rPr>
              <a:t>   </a:t>
            </a:r>
            <a:r>
              <a:rPr lang="en-US" sz="3200" i="1" dirty="0">
                <a:solidFill>
                  <a:srgbClr val="FFCC66"/>
                </a:solidFill>
                <a:latin typeface="Frutiger 57Cn"/>
                <a:cs typeface="Frutiger 57Cn"/>
              </a:rPr>
              <a:t>He will be </a:t>
            </a:r>
            <a:r>
              <a:rPr lang="en-US" sz="3200" i="1" dirty="0" smtClean="0">
                <a:solidFill>
                  <a:srgbClr val="FFCC66"/>
                </a:solidFill>
                <a:latin typeface="Frutiger 57Cn"/>
                <a:cs typeface="Frutiger 57Cn"/>
              </a:rPr>
              <a:t>generous and giving toward </a:t>
            </a:r>
            <a:r>
              <a:rPr lang="en-US" sz="3200" i="1" dirty="0">
                <a:solidFill>
                  <a:srgbClr val="FFCC66"/>
                </a:solidFill>
                <a:latin typeface="Frutiger 57Cn"/>
                <a:cs typeface="Frutiger 57Cn"/>
              </a:rPr>
              <a:t>you.</a:t>
            </a:r>
            <a:endParaRPr lang="en-US" sz="3200" dirty="0">
              <a:latin typeface="Frutiger 57Cn"/>
              <a:cs typeface="Frutiger 57Cn"/>
            </a:endParaRPr>
          </a:p>
          <a:p>
            <a:pPr algn="l"/>
            <a:r>
              <a:rPr lang="en-US" sz="3200" dirty="0" smtClean="0">
                <a:latin typeface="Frutiger 57Cn"/>
                <a:cs typeface="Frutiger 57Cn"/>
              </a:rPr>
              <a:t>God meets our genuine needs.</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a:t>
            </a:r>
            <a:r>
              <a:rPr lang="en-US" sz="3200" i="1" dirty="0" smtClean="0">
                <a:solidFill>
                  <a:srgbClr val="FFCC66"/>
                </a:solidFill>
                <a:latin typeface="Frutiger 57Cn"/>
                <a:cs typeface="Frutiger 57Cn"/>
              </a:rPr>
              <a:t> meet your needs also.</a:t>
            </a:r>
            <a:endParaRPr lang="en-US" sz="3200" dirty="0">
              <a:latin typeface="Frutiger 57Cn"/>
              <a:cs typeface="Frutiger 57Cn"/>
            </a:endParaRPr>
          </a:p>
          <a:p>
            <a:pPr algn="l"/>
            <a:r>
              <a:rPr lang="en-US" sz="3200" dirty="0" smtClean="0">
                <a:latin typeface="Frutiger 57Cn"/>
                <a:cs typeface="Frutiger 57Cn"/>
              </a:rPr>
              <a:t>God is a God of quality.</a:t>
            </a:r>
          </a:p>
          <a:p>
            <a:pPr algn="l"/>
            <a:r>
              <a:rPr lang="en-US" sz="3200" dirty="0" smtClean="0">
                <a:solidFill>
                  <a:srgbClr val="FFCC66"/>
                </a:solidFill>
                <a:latin typeface="Frutiger 57Cn"/>
                <a:cs typeface="Frutiger 57Cn"/>
              </a:rPr>
              <a:t>   </a:t>
            </a:r>
            <a:r>
              <a:rPr lang="en-US" sz="3200" i="1" dirty="0">
                <a:solidFill>
                  <a:srgbClr val="FFCC66"/>
                </a:solidFill>
                <a:latin typeface="Frutiger 57Cn"/>
                <a:cs typeface="Frutiger 57Cn"/>
              </a:rPr>
              <a:t>He </a:t>
            </a:r>
            <a:r>
              <a:rPr lang="en-US" sz="3200" i="1" dirty="0" smtClean="0">
                <a:solidFill>
                  <a:srgbClr val="FFCC66"/>
                </a:solidFill>
                <a:latin typeface="Frutiger 57Cn"/>
                <a:cs typeface="Frutiger 57Cn"/>
              </a:rPr>
              <a:t>wants us to be a people of quality.</a:t>
            </a:r>
            <a:endParaRPr lang="en-US" sz="3200" dirty="0">
              <a:latin typeface="Frutiger 57Cn"/>
              <a:cs typeface="Frutiger 57Cn"/>
            </a:endParaRPr>
          </a:p>
          <a:p>
            <a:pPr algn="l"/>
            <a:r>
              <a:rPr lang="en-US" sz="3200" dirty="0" smtClean="0">
                <a:latin typeface="Frutiger 57Cn"/>
                <a:cs typeface="Frutiger 57Cn"/>
              </a:rPr>
              <a:t>God wants us to be happy.</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a:t>
            </a:r>
            <a:r>
              <a:rPr lang="en-US" sz="3200" i="1" dirty="0" smtClean="0">
                <a:solidFill>
                  <a:srgbClr val="FFCC66"/>
                </a:solidFill>
                <a:latin typeface="Frutiger 57Cn"/>
                <a:cs typeface="Frutiger 57Cn"/>
              </a:rPr>
              <a:t>help us to be happy.</a:t>
            </a:r>
            <a:endParaRPr lang="en-US" sz="3200" dirty="0">
              <a:latin typeface="Frutiger 57Cn"/>
              <a:cs typeface="Frutiger 57Cn"/>
            </a:endParaRPr>
          </a:p>
        </p:txBody>
      </p:sp>
    </p:spTree>
    <p:extLst>
      <p:ext uri="{BB962C8B-B14F-4D97-AF65-F5344CB8AC3E}">
        <p14:creationId xmlns:p14="http://schemas.microsoft.com/office/powerpoint/2010/main" val="27579918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God wants to be involved in your life.</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endParaRPr lang="en-US" sz="3200" dirty="0" smtClean="0">
              <a:latin typeface="Frutiger 57Cn"/>
              <a:cs typeface="Frutiger 57Cn"/>
            </a:endParaRPr>
          </a:p>
        </p:txBody>
      </p:sp>
    </p:spTree>
    <p:extLst>
      <p:ext uri="{BB962C8B-B14F-4D97-AF65-F5344CB8AC3E}">
        <p14:creationId xmlns:p14="http://schemas.microsoft.com/office/powerpoint/2010/main" val="30240999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God wants to be involved in your life.</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a:t>
            </a:r>
            <a:r>
              <a:rPr lang="en-US" sz="3200" i="1" dirty="0" smtClean="0">
                <a:solidFill>
                  <a:srgbClr val="FFCC66"/>
                </a:solidFill>
                <a:latin typeface="Frutiger 57Cn"/>
                <a:cs typeface="Frutiger 57Cn"/>
              </a:rPr>
              <a:t>be involved in your life if you let Him.</a:t>
            </a:r>
            <a:endParaRPr lang="en-US" sz="3200" dirty="0">
              <a:latin typeface="Frutiger 57Cn"/>
              <a:cs typeface="Frutiger 57Cn"/>
            </a:endParaRPr>
          </a:p>
        </p:txBody>
      </p:sp>
    </p:spTree>
    <p:extLst>
      <p:ext uri="{BB962C8B-B14F-4D97-AF65-F5344CB8AC3E}">
        <p14:creationId xmlns:p14="http://schemas.microsoft.com/office/powerpoint/2010/main" val="440596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God wants to be involved in your life.</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a:t>
            </a:r>
            <a:r>
              <a:rPr lang="en-US" sz="3200" i="1" dirty="0" smtClean="0">
                <a:solidFill>
                  <a:srgbClr val="FFCC66"/>
                </a:solidFill>
                <a:latin typeface="Frutiger 57Cn"/>
                <a:cs typeface="Frutiger 57Cn"/>
              </a:rPr>
              <a:t>be involved in your life if you let Him.</a:t>
            </a:r>
            <a:endParaRPr lang="en-US" sz="3200" dirty="0">
              <a:latin typeface="Frutiger 57Cn"/>
              <a:cs typeface="Frutiger 57Cn"/>
            </a:endParaRPr>
          </a:p>
          <a:p>
            <a:pPr algn="l"/>
            <a:r>
              <a:rPr lang="en-US" sz="3200" dirty="0" smtClean="0">
                <a:latin typeface="Frutiger 57Cn"/>
                <a:cs typeface="Frutiger 57Cn"/>
              </a:rPr>
              <a:t>God is involved in the small things. </a:t>
            </a:r>
            <a:endParaRPr lang="en-US" sz="3200" dirty="0" smtClean="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endParaRPr lang="en-US" sz="3200" dirty="0" smtClean="0">
              <a:latin typeface="Frutiger 57Cn"/>
              <a:cs typeface="Frutiger 57Cn"/>
            </a:endParaRPr>
          </a:p>
        </p:txBody>
      </p:sp>
    </p:spTree>
    <p:extLst>
      <p:ext uri="{BB962C8B-B14F-4D97-AF65-F5344CB8AC3E}">
        <p14:creationId xmlns:p14="http://schemas.microsoft.com/office/powerpoint/2010/main" val="1798212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God wants to be involved in your life.</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a:t>
            </a:r>
            <a:r>
              <a:rPr lang="en-US" sz="3200" i="1" dirty="0" smtClean="0">
                <a:solidFill>
                  <a:srgbClr val="FFCC66"/>
                </a:solidFill>
                <a:latin typeface="Frutiger 57Cn"/>
                <a:cs typeface="Frutiger 57Cn"/>
              </a:rPr>
              <a:t>be involved in your life if you let Him.</a:t>
            </a:r>
            <a:endParaRPr lang="en-US" sz="3200" dirty="0">
              <a:latin typeface="Frutiger 57Cn"/>
              <a:cs typeface="Frutiger 57Cn"/>
            </a:endParaRPr>
          </a:p>
          <a:p>
            <a:pPr algn="l"/>
            <a:r>
              <a:rPr lang="en-US" sz="3200" dirty="0" smtClean="0">
                <a:latin typeface="Frutiger 57Cn"/>
                <a:cs typeface="Frutiger 57Cn"/>
              </a:rPr>
              <a:t>God is involved in the small things. </a:t>
            </a:r>
            <a:endParaRPr lang="en-US" sz="3200" dirty="0" smtClean="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be </a:t>
            </a:r>
            <a:r>
              <a:rPr lang="en-US" sz="3200" i="1" dirty="0" smtClean="0">
                <a:solidFill>
                  <a:srgbClr val="FFCC66"/>
                </a:solidFill>
                <a:latin typeface="Frutiger 57Cn"/>
                <a:cs typeface="Frutiger 57Cn"/>
              </a:rPr>
              <a:t>involved in your small things if you </a:t>
            </a:r>
            <a:br>
              <a:rPr lang="en-US" sz="3200" i="1" dirty="0" smtClean="0">
                <a:solidFill>
                  <a:srgbClr val="FFCC66"/>
                </a:solidFill>
                <a:latin typeface="Frutiger 57Cn"/>
                <a:cs typeface="Frutiger 57Cn"/>
              </a:rPr>
            </a:br>
            <a:r>
              <a:rPr lang="en-US" sz="3200" i="1" dirty="0" smtClean="0">
                <a:solidFill>
                  <a:srgbClr val="FFCC66"/>
                </a:solidFill>
                <a:latin typeface="Frutiger 57Cn"/>
                <a:cs typeface="Frutiger 57Cn"/>
              </a:rPr>
              <a:t>   let Him.</a:t>
            </a:r>
            <a:endParaRPr lang="en-US" sz="3200" dirty="0" smtClean="0">
              <a:latin typeface="Frutiger 57Cn"/>
              <a:cs typeface="Frutiger 57Cn"/>
            </a:endParaRPr>
          </a:p>
        </p:txBody>
      </p:sp>
    </p:spTree>
    <p:extLst>
      <p:ext uri="{BB962C8B-B14F-4D97-AF65-F5344CB8AC3E}">
        <p14:creationId xmlns:p14="http://schemas.microsoft.com/office/powerpoint/2010/main" val="277185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2:1  On the third day there was a wedding in Cana of Galilee, and the mother of Jesus was there</a:t>
            </a:r>
            <a:r>
              <a:rPr lang="en-US" sz="3200" dirty="0" smtClean="0">
                <a:latin typeface="Frutiger 57Cn"/>
                <a:cs typeface="Frutiger 57Cn"/>
              </a:rPr>
              <a:t>.</a:t>
            </a:r>
          </a:p>
          <a:p>
            <a:pPr algn="l"/>
            <a:r>
              <a:rPr lang="en-US" sz="3200" dirty="0">
                <a:latin typeface="Frutiger 57Cn"/>
                <a:cs typeface="Frutiger 57Cn"/>
              </a:rPr>
              <a:t>2  Now both Jesus and His disciples </a:t>
            </a:r>
            <a:r>
              <a:rPr lang="en-US" sz="3200" dirty="0" smtClean="0">
                <a:latin typeface="Frutiger 57Cn"/>
                <a:cs typeface="Frutiger 57Cn"/>
              </a:rPr>
              <a:t>were </a:t>
            </a:r>
            <a:r>
              <a:rPr lang="en-US" sz="3200" dirty="0">
                <a:latin typeface="Frutiger 57Cn"/>
                <a:cs typeface="Frutiger 57Cn"/>
              </a:rPr>
              <a:t>invited to the wedding.</a:t>
            </a:r>
          </a:p>
          <a:p>
            <a:pPr algn="l"/>
            <a:r>
              <a:rPr lang="en-US" sz="3200" dirty="0">
                <a:latin typeface="Frutiger 57Cn"/>
                <a:cs typeface="Frutiger 57Cn"/>
              </a:rPr>
              <a:t>3  And when they ran out of wine, the mother of Jesus said to Him, “They have no wine.”</a:t>
            </a:r>
          </a:p>
          <a:p>
            <a:endParaRPr lang="en-US" sz="3200" dirty="0"/>
          </a:p>
        </p:txBody>
      </p:sp>
    </p:spTree>
    <p:extLst>
      <p:ext uri="{BB962C8B-B14F-4D97-AF65-F5344CB8AC3E}">
        <p14:creationId xmlns:p14="http://schemas.microsoft.com/office/powerpoint/2010/main" val="832803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key questions for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What does this teach us about the nature and character of God?</a:t>
            </a:r>
            <a:endParaRPr lang="en-US" sz="3200" dirty="0" smtClean="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What does this teach us about the way God interacts with His people and mankind?</a:t>
            </a:r>
            <a:endParaRPr lang="en-US" sz="3200" dirty="0">
              <a:latin typeface="Frutiger 57Cn"/>
              <a:cs typeface="Frutiger 57Cn"/>
            </a:endParaRPr>
          </a:p>
          <a:p>
            <a:pPr algn="l"/>
            <a:endParaRPr lang="en-US" sz="3200" dirty="0" smtClean="0">
              <a:latin typeface="Frutiger 57Cn"/>
              <a:cs typeface="Frutiger 57Cn"/>
            </a:endParaRPr>
          </a:p>
          <a:p>
            <a:pPr algn="l"/>
            <a:r>
              <a:rPr lang="en-US" sz="3200" dirty="0" smtClean="0">
                <a:latin typeface="Frutiger 57Cn"/>
                <a:cs typeface="Frutiger 57Cn"/>
              </a:rPr>
              <a:t>What does this mean for your relationship with </a:t>
            </a:r>
            <a:br>
              <a:rPr lang="en-US" sz="3200" dirty="0" smtClean="0">
                <a:latin typeface="Frutiger 57Cn"/>
                <a:cs typeface="Frutiger 57Cn"/>
              </a:rPr>
            </a:br>
            <a:r>
              <a:rPr lang="en-US" sz="3200" dirty="0" smtClean="0">
                <a:latin typeface="Frutiger 57Cn"/>
                <a:cs typeface="Frutiger 57Cn"/>
              </a:rPr>
              <a:t>God the Father and Jesus Christ?</a:t>
            </a:r>
            <a:endParaRPr lang="en-US" sz="3200" dirty="0" smtClean="0">
              <a:latin typeface="Frutiger 57Cn"/>
              <a:cs typeface="Frutiger 57Cn"/>
            </a:endParaRPr>
          </a:p>
          <a:p>
            <a:pPr algn="l"/>
            <a:endParaRPr lang="en-US" sz="3200" dirty="0">
              <a:latin typeface="Frutiger 57Cn"/>
              <a:cs typeface="Frutiger 57Cn"/>
            </a:endParaRPr>
          </a:p>
          <a:p>
            <a:pPr algn="l"/>
            <a:r>
              <a:rPr lang="en-US" sz="3200" dirty="0" smtClean="0">
                <a:latin typeface="Frutiger 57Cn"/>
                <a:cs typeface="Frutiger 57Cn"/>
              </a:rPr>
              <a:t>What does this teach us about Satan, the adversary of God and mankind?</a:t>
            </a:r>
            <a:endParaRPr lang="en-US" sz="3200" dirty="0">
              <a:latin typeface="Frutiger 57Cn"/>
              <a:cs typeface="Frutiger 57Cn"/>
            </a:endParaRPr>
          </a:p>
        </p:txBody>
      </p:sp>
    </p:spTree>
    <p:extLst>
      <p:ext uri="{BB962C8B-B14F-4D97-AF65-F5344CB8AC3E}">
        <p14:creationId xmlns:p14="http://schemas.microsoft.com/office/powerpoint/2010/main" val="38979335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12  After this He went down to Capernaum, He, His mother, His brothers, and His disciples; and they did not stay there many days.</a:t>
            </a:r>
          </a:p>
        </p:txBody>
      </p:sp>
    </p:spTree>
    <p:extLst>
      <p:ext uri="{BB962C8B-B14F-4D97-AF65-F5344CB8AC3E}">
        <p14:creationId xmlns:p14="http://schemas.microsoft.com/office/powerpoint/2010/main" val="12896976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0"/>
            <a:ext cx="6848203" cy="6858000"/>
          </a:xfrm>
          <a:prstGeom prst="rect">
            <a:avLst/>
          </a:prstGeom>
        </p:spPr>
      </p:pic>
      <p:pic>
        <p:nvPicPr>
          <p:cNvPr id="4" name="Picture 3"/>
          <p:cNvPicPr>
            <a:picLocks noChangeAspect="1"/>
          </p:cNvPicPr>
          <p:nvPr/>
        </p:nvPicPr>
        <p:blipFill>
          <a:blip r:embed="rId3"/>
          <a:stretch>
            <a:fillRect/>
          </a:stretch>
        </p:blipFill>
        <p:spPr>
          <a:xfrm>
            <a:off x="-22975" y="7315200"/>
            <a:ext cx="6164362" cy="8699705"/>
          </a:xfrm>
          <a:prstGeom prst="rect">
            <a:avLst/>
          </a:prstGeom>
        </p:spPr>
      </p:pic>
    </p:spTree>
    <p:extLst>
      <p:ext uri="{BB962C8B-B14F-4D97-AF65-F5344CB8AC3E}">
        <p14:creationId xmlns:p14="http://schemas.microsoft.com/office/powerpoint/2010/main" val="38327853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4:15 (NRSV)</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For we do not have a high priest who is unable to sympathize with our weaknesses, but we have one who in every respect has been tested as we are, yet without sin.</a:t>
            </a:r>
          </a:p>
        </p:txBody>
      </p:sp>
    </p:spTree>
    <p:extLst>
      <p:ext uri="{BB962C8B-B14F-4D97-AF65-F5344CB8AC3E}">
        <p14:creationId xmlns:p14="http://schemas.microsoft.com/office/powerpoint/2010/main" val="25234061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13:54</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-55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54  And when He had come to His own country, He taught them in their synagogue, so that they were astonished and said, “Where did this Man get this wisdom and these mighty works?</a:t>
            </a:r>
          </a:p>
          <a:p>
            <a:pPr algn="l"/>
            <a:r>
              <a:rPr lang="en-US" sz="3200" dirty="0">
                <a:latin typeface="Frutiger 57Cn"/>
                <a:cs typeface="Frutiger 57Cn"/>
              </a:rPr>
              <a:t>55  “Is this not </a:t>
            </a:r>
            <a:r>
              <a:rPr lang="en-US" sz="3200" dirty="0">
                <a:solidFill>
                  <a:srgbClr val="FFFFCC"/>
                </a:solidFill>
                <a:latin typeface="Frutiger 57Cn"/>
                <a:cs typeface="Frutiger 57Cn"/>
              </a:rPr>
              <a:t>the</a:t>
            </a:r>
            <a:r>
              <a:rPr lang="en-US" sz="3200" dirty="0">
                <a:solidFill>
                  <a:srgbClr val="FFCC66"/>
                </a:solidFill>
                <a:latin typeface="Frutiger 57Cn"/>
                <a:cs typeface="Frutiger 57Cn"/>
              </a:rPr>
              <a:t> carpenter’s </a:t>
            </a:r>
            <a:r>
              <a:rPr lang="en-US" sz="3200" dirty="0">
                <a:latin typeface="Frutiger 57Cn"/>
                <a:cs typeface="Frutiger 57Cn"/>
              </a:rPr>
              <a:t>son? </a:t>
            </a:r>
            <a:endParaRPr lang="en-US" sz="3200" dirty="0" smtClean="0">
              <a:latin typeface="Frutiger 57Cn"/>
              <a:cs typeface="Frutiger 57Cn"/>
            </a:endParaRPr>
          </a:p>
        </p:txBody>
      </p:sp>
    </p:spTree>
    <p:extLst>
      <p:ext uri="{BB962C8B-B14F-4D97-AF65-F5344CB8AC3E}">
        <p14:creationId xmlns:p14="http://schemas.microsoft.com/office/powerpoint/2010/main" val="41289090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13:54</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-55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54  And when He had come to His own country, He taught them in their synagogue, so that they were astonished and said, “Where did this Man get this wisdom and these mighty works?</a:t>
            </a:r>
          </a:p>
          <a:p>
            <a:pPr algn="l"/>
            <a:r>
              <a:rPr lang="en-US" sz="3200" dirty="0">
                <a:latin typeface="Frutiger 57Cn"/>
                <a:cs typeface="Frutiger 57Cn"/>
              </a:rPr>
              <a:t>55  “Is this not </a:t>
            </a:r>
            <a:r>
              <a:rPr lang="en-US" sz="3200" dirty="0">
                <a:solidFill>
                  <a:srgbClr val="FFFFCC"/>
                </a:solidFill>
                <a:latin typeface="Frutiger 57Cn"/>
                <a:cs typeface="Frutiger 57Cn"/>
              </a:rPr>
              <a:t>the</a:t>
            </a:r>
            <a:r>
              <a:rPr lang="en-US" sz="3200" dirty="0">
                <a:solidFill>
                  <a:srgbClr val="FFCC66"/>
                </a:solidFill>
                <a:latin typeface="Frutiger 57Cn"/>
                <a:cs typeface="Frutiger 57Cn"/>
              </a:rPr>
              <a:t> carpenter’s </a:t>
            </a:r>
            <a:r>
              <a:rPr lang="en-US" sz="3200" dirty="0">
                <a:latin typeface="Frutiger 57Cn"/>
                <a:cs typeface="Frutiger 57Cn"/>
              </a:rPr>
              <a:t>son? </a:t>
            </a:r>
            <a:endParaRPr lang="en-US" sz="3200" dirty="0" smtClean="0">
              <a:latin typeface="Frutiger 57Cn"/>
              <a:cs typeface="Frutiger 57Cn"/>
            </a:endParaRPr>
          </a:p>
        </p:txBody>
      </p:sp>
      <p:sp>
        <p:nvSpPr>
          <p:cNvPr id="5" name="Rectangle 2"/>
          <p:cNvSpPr>
            <a:spLocks noChangeArrowheads="1"/>
          </p:cNvSpPr>
          <p:nvPr/>
        </p:nvSpPr>
        <p:spPr bwMode="auto">
          <a:xfrm>
            <a:off x="0" y="371608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6:3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83685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  (Speaking of Jesus) “</a:t>
            </a:r>
            <a:r>
              <a:rPr lang="en-US" sz="3200" dirty="0">
                <a:latin typeface="Frutiger 57Cn"/>
                <a:cs typeface="Frutiger 57Cn"/>
              </a:rPr>
              <a:t>Is this not </a:t>
            </a:r>
            <a:r>
              <a:rPr lang="en-US" sz="3200" dirty="0">
                <a:solidFill>
                  <a:srgbClr val="FFFFCC"/>
                </a:solidFill>
                <a:latin typeface="Frutiger 57Cn"/>
                <a:cs typeface="Frutiger 57Cn"/>
              </a:rPr>
              <a:t>the</a:t>
            </a:r>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carpenter</a:t>
            </a:r>
            <a:r>
              <a:rPr lang="en-US" sz="3200" dirty="0" smtClean="0">
                <a:latin typeface="Frutiger 57Cn"/>
                <a:cs typeface="Frutiger 57Cn"/>
              </a:rPr>
              <a:t>?”</a:t>
            </a:r>
            <a:br>
              <a:rPr lang="en-US" sz="3200" dirty="0" smtClean="0">
                <a:latin typeface="Frutiger 57Cn"/>
                <a:cs typeface="Frutiger 57Cn"/>
              </a:rPr>
            </a:br>
            <a:endParaRPr lang="en-US" sz="3200" dirty="0" smtClean="0">
              <a:latin typeface="Frutiger 57Cn"/>
              <a:cs typeface="Frutiger 57Cn"/>
            </a:endParaRPr>
          </a:p>
          <a:p>
            <a:pPr algn="l"/>
            <a:r>
              <a:rPr lang="en-US" sz="3200" dirty="0" smtClean="0">
                <a:latin typeface="Frutiger 57Cn"/>
                <a:cs typeface="Frutiger 57Cn"/>
              </a:rPr>
              <a:t> </a:t>
            </a:r>
            <a:endParaRPr lang="en-US" sz="3200" dirty="0" smtClean="0">
              <a:latin typeface="Frutiger 57Cn"/>
              <a:cs typeface="Frutiger 57Cn"/>
            </a:endParaRPr>
          </a:p>
        </p:txBody>
      </p:sp>
    </p:spTree>
    <p:extLst>
      <p:ext uri="{BB962C8B-B14F-4D97-AF65-F5344CB8AC3E}">
        <p14:creationId xmlns:p14="http://schemas.microsoft.com/office/powerpoint/2010/main" val="3182714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13:54</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-55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54  And when He had come to His own country, He taught them in their synagogue, so that they were astonished and said, “Where did this Man get this wisdom and these mighty works?</a:t>
            </a:r>
          </a:p>
          <a:p>
            <a:pPr algn="l"/>
            <a:r>
              <a:rPr lang="en-US" sz="3200" dirty="0">
                <a:latin typeface="Frutiger 57Cn"/>
                <a:cs typeface="Frutiger 57Cn"/>
              </a:rPr>
              <a:t>55  “Is this not </a:t>
            </a:r>
            <a:r>
              <a:rPr lang="en-US" sz="3200" dirty="0">
                <a:solidFill>
                  <a:srgbClr val="FFFFCC"/>
                </a:solidFill>
                <a:latin typeface="Frutiger 57Cn"/>
                <a:cs typeface="Frutiger 57Cn"/>
              </a:rPr>
              <a:t>the</a:t>
            </a:r>
            <a:r>
              <a:rPr lang="en-US" sz="3200" dirty="0">
                <a:solidFill>
                  <a:srgbClr val="FFCC66"/>
                </a:solidFill>
                <a:latin typeface="Frutiger 57Cn"/>
                <a:cs typeface="Frutiger 57Cn"/>
              </a:rPr>
              <a:t> carpenter’s </a:t>
            </a:r>
            <a:r>
              <a:rPr lang="en-US" sz="3200" dirty="0">
                <a:latin typeface="Frutiger 57Cn"/>
                <a:cs typeface="Frutiger 57Cn"/>
              </a:rPr>
              <a:t>son? </a:t>
            </a:r>
            <a:endParaRPr lang="en-US" sz="3200" dirty="0" smtClean="0">
              <a:latin typeface="Frutiger 57Cn"/>
              <a:cs typeface="Frutiger 57Cn"/>
            </a:endParaRPr>
          </a:p>
        </p:txBody>
      </p:sp>
      <p:sp>
        <p:nvSpPr>
          <p:cNvPr id="5" name="Rectangle 2"/>
          <p:cNvSpPr>
            <a:spLocks noChangeArrowheads="1"/>
          </p:cNvSpPr>
          <p:nvPr/>
        </p:nvSpPr>
        <p:spPr bwMode="auto">
          <a:xfrm>
            <a:off x="0" y="371608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6:3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83685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  (Speaking of Jesus) “</a:t>
            </a:r>
            <a:r>
              <a:rPr lang="en-US" sz="3200" dirty="0">
                <a:latin typeface="Frutiger 57Cn"/>
                <a:cs typeface="Frutiger 57Cn"/>
              </a:rPr>
              <a:t>Is this not </a:t>
            </a:r>
            <a:r>
              <a:rPr lang="en-US" sz="3200" dirty="0">
                <a:solidFill>
                  <a:srgbClr val="FFFFCC"/>
                </a:solidFill>
                <a:latin typeface="Frutiger 57Cn"/>
                <a:cs typeface="Frutiger 57Cn"/>
              </a:rPr>
              <a:t>the</a:t>
            </a:r>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carpenter</a:t>
            </a:r>
            <a:r>
              <a:rPr lang="en-US" sz="3200" dirty="0" smtClean="0">
                <a:latin typeface="Frutiger 57Cn"/>
                <a:cs typeface="Frutiger 57Cn"/>
              </a:rPr>
              <a:t>?”</a:t>
            </a:r>
            <a:br>
              <a:rPr lang="en-US" sz="3200" dirty="0" smtClean="0">
                <a:latin typeface="Frutiger 57Cn"/>
                <a:cs typeface="Frutiger 57Cn"/>
              </a:rPr>
            </a:br>
            <a:endParaRPr lang="en-US" sz="3200" dirty="0" smtClean="0">
              <a:latin typeface="Frutiger 57Cn"/>
              <a:cs typeface="Frutiger 57Cn"/>
            </a:endParaRPr>
          </a:p>
          <a:p>
            <a:pPr algn="l"/>
            <a:r>
              <a:rPr lang="en-US" sz="3200" dirty="0" smtClean="0">
                <a:solidFill>
                  <a:srgbClr val="FFCC66"/>
                </a:solidFill>
                <a:latin typeface="Frutiger 57Cn"/>
                <a:cs typeface="Frutiger 57Cn"/>
              </a:rPr>
              <a:t>“</a:t>
            </a:r>
            <a:r>
              <a:rPr lang="en-US" sz="3200" dirty="0">
                <a:solidFill>
                  <a:srgbClr val="FFCC66"/>
                </a:solidFill>
                <a:latin typeface="Frutiger 57Cn"/>
                <a:cs typeface="Frutiger 57Cn"/>
              </a:rPr>
              <a:t>carpenter” = Greek </a:t>
            </a:r>
            <a:r>
              <a:rPr lang="en-US" sz="3200" i="1" dirty="0" err="1" smtClean="0">
                <a:solidFill>
                  <a:srgbClr val="FFCC66"/>
                </a:solidFill>
                <a:latin typeface="Frutiger 57Cn"/>
                <a:cs typeface="Frutiger 57Cn"/>
              </a:rPr>
              <a:t>tekton</a:t>
            </a:r>
            <a:r>
              <a:rPr lang="en-US" sz="3200" i="1" dirty="0" smtClean="0">
                <a:solidFill>
                  <a:srgbClr val="FFCC66"/>
                </a:solidFill>
                <a:latin typeface="Frutiger 57Cn"/>
                <a:cs typeface="Frutiger 57Cn"/>
              </a:rPr>
              <a:t> </a:t>
            </a:r>
            <a:r>
              <a:rPr lang="en-US" sz="3200" dirty="0" smtClean="0">
                <a:solidFill>
                  <a:srgbClr val="FFCC66"/>
                </a:solidFill>
                <a:latin typeface="Frutiger 57Cn"/>
                <a:cs typeface="Frutiger 57Cn"/>
              </a:rPr>
              <a:t>= builder, craftsman</a:t>
            </a:r>
            <a:endParaRPr lang="en-US" sz="3200" dirty="0">
              <a:solidFill>
                <a:srgbClr val="FFCC66"/>
              </a:solidFill>
              <a:latin typeface="Frutiger 57Cn"/>
              <a:cs typeface="Frutiger 57Cn"/>
            </a:endParaRPr>
          </a:p>
          <a:p>
            <a:pPr algn="l"/>
            <a:r>
              <a:rPr lang="en-US" sz="3200" dirty="0" smtClean="0">
                <a:latin typeface="Frutiger 57Cn"/>
                <a:cs typeface="Frutiger 57Cn"/>
              </a:rPr>
              <a:t> </a:t>
            </a:r>
            <a:endParaRPr lang="en-US" sz="3200" dirty="0" smtClean="0">
              <a:latin typeface="Frutiger 57Cn"/>
              <a:cs typeface="Frutiger 57Cn"/>
            </a:endParaRPr>
          </a:p>
        </p:txBody>
      </p:sp>
    </p:spTree>
    <p:extLst>
      <p:ext uri="{BB962C8B-B14F-4D97-AF65-F5344CB8AC3E}">
        <p14:creationId xmlns:p14="http://schemas.microsoft.com/office/powerpoint/2010/main" val="694332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5" name="Picture 4" descr="synagogue_exterior_1.preview.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0" y="23236"/>
            <a:ext cx="9162310" cy="6834764"/>
          </a:xfrm>
          <a:prstGeom prst="rect">
            <a:avLst/>
          </a:prstGeom>
        </p:spPr>
      </p:pic>
    </p:spTree>
    <p:extLst>
      <p:ext uri="{BB962C8B-B14F-4D97-AF65-F5344CB8AC3E}">
        <p14:creationId xmlns:p14="http://schemas.microsoft.com/office/powerpoint/2010/main" val="11110461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houses_plaster_befor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231" y="0"/>
            <a:ext cx="10210421" cy="6858000"/>
          </a:xfrm>
          <a:prstGeom prst="rect">
            <a:avLst/>
          </a:prstGeom>
        </p:spPr>
      </p:pic>
    </p:spTree>
    <p:extLst>
      <p:ext uri="{BB962C8B-B14F-4D97-AF65-F5344CB8AC3E}">
        <p14:creationId xmlns:p14="http://schemas.microsoft.com/office/powerpoint/2010/main" val="13433587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4" name="Picture 3" descr="houses_plaster_af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067" y="0"/>
            <a:ext cx="9915181" cy="6858000"/>
          </a:xfrm>
          <a:prstGeom prst="rect">
            <a:avLst/>
          </a:prstGeom>
        </p:spPr>
      </p:pic>
    </p:spTree>
    <p:extLst>
      <p:ext uri="{BB962C8B-B14F-4D97-AF65-F5344CB8AC3E}">
        <p14:creationId xmlns:p14="http://schemas.microsoft.com/office/powerpoint/2010/main" val="1433787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0"/>
            <a:ext cx="6848203" cy="6858000"/>
          </a:xfrm>
          <a:prstGeom prst="rect">
            <a:avLst/>
          </a:prstGeom>
        </p:spPr>
      </p:pic>
      <p:pic>
        <p:nvPicPr>
          <p:cNvPr id="4" name="Picture 3"/>
          <p:cNvPicPr>
            <a:picLocks noChangeAspect="1"/>
          </p:cNvPicPr>
          <p:nvPr/>
        </p:nvPicPr>
        <p:blipFill>
          <a:blip r:embed="rId3"/>
          <a:stretch>
            <a:fillRect/>
          </a:stretch>
        </p:blipFill>
        <p:spPr>
          <a:xfrm>
            <a:off x="-22975" y="7315200"/>
            <a:ext cx="6164362" cy="8699705"/>
          </a:xfrm>
          <a:prstGeom prst="rect">
            <a:avLst/>
          </a:prstGeom>
        </p:spPr>
      </p:pic>
    </p:spTree>
    <p:extLst>
      <p:ext uri="{BB962C8B-B14F-4D97-AF65-F5344CB8AC3E}">
        <p14:creationId xmlns:p14="http://schemas.microsoft.com/office/powerpoint/2010/main" val="3601960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tefHinnomnewexcavationstb0902998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61987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3:10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10  According to the grace of God which was given to me, as a wise master builder [</a:t>
            </a:r>
            <a:r>
              <a:rPr lang="en-US" sz="3200" i="1" dirty="0" err="1">
                <a:latin typeface="Frutiger 57Cn"/>
                <a:cs typeface="Frutiger 57Cn"/>
              </a:rPr>
              <a:t>architekton</a:t>
            </a:r>
            <a:r>
              <a:rPr lang="en-US" sz="3200" dirty="0">
                <a:latin typeface="Frutiger 57Cn"/>
                <a:cs typeface="Frutiger 57Cn"/>
              </a:rPr>
              <a:t>] I have laid the foundation, and another builds on it.</a:t>
            </a:r>
          </a:p>
        </p:txBody>
      </p:sp>
    </p:spTree>
    <p:extLst>
      <p:ext uri="{BB962C8B-B14F-4D97-AF65-F5344CB8AC3E}">
        <p14:creationId xmlns:p14="http://schemas.microsoft.com/office/powerpoint/2010/main" val="6912011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Peter 2:4-5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[We are] Coming to Him [Jesus Christ] as to a living stone, rejected indeed by </a:t>
            </a:r>
            <a:r>
              <a:rPr lang="en-US" sz="3200" dirty="0" smtClean="0">
                <a:latin typeface="Frutiger 57Cn"/>
                <a:cs typeface="Frutiger 57Cn"/>
              </a:rPr>
              <a:t>men, </a:t>
            </a:r>
            <a:r>
              <a:rPr lang="en-US" sz="3200" dirty="0">
                <a:latin typeface="Frutiger 57Cn"/>
                <a:cs typeface="Frutiger 57Cn"/>
              </a:rPr>
              <a:t>but chosen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by </a:t>
            </a:r>
            <a:r>
              <a:rPr lang="en-US" sz="3200" dirty="0">
                <a:latin typeface="Frutiger 57Cn"/>
                <a:cs typeface="Frutiger 57Cn"/>
              </a:rPr>
              <a:t>God and precious,</a:t>
            </a:r>
          </a:p>
          <a:p>
            <a:pPr algn="l"/>
            <a:r>
              <a:rPr lang="en-US" sz="3200" dirty="0">
                <a:latin typeface="Frutiger 57Cn"/>
                <a:cs typeface="Frutiger 57Cn"/>
              </a:rPr>
              <a:t>5  you also, as living stones, are being built up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spiritual house, a holy priesthood, to offer up spiritual sacrifices acceptable to God through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Jesus </a:t>
            </a:r>
            <a:r>
              <a:rPr lang="en-US" sz="3200" dirty="0">
                <a:latin typeface="Frutiger 57Cn"/>
                <a:cs typeface="Frutiger 57Cn"/>
              </a:rPr>
              <a:t>Christ.</a:t>
            </a:r>
          </a:p>
        </p:txBody>
      </p:sp>
    </p:spTree>
    <p:extLst>
      <p:ext uri="{BB962C8B-B14F-4D97-AF65-F5344CB8AC3E}">
        <p14:creationId xmlns:p14="http://schemas.microsoft.com/office/powerpoint/2010/main" val="31457611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4" name="Picture 3" descr="synagogue evening sun.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97" y="0"/>
            <a:ext cx="10297297" cy="6858000"/>
          </a:xfrm>
          <a:prstGeom prst="rect">
            <a:avLst/>
          </a:prstGeom>
        </p:spPr>
      </p:pic>
    </p:spTree>
    <p:extLst>
      <p:ext uri="{BB962C8B-B14F-4D97-AF65-F5344CB8AC3E}">
        <p14:creationId xmlns:p14="http://schemas.microsoft.com/office/powerpoint/2010/main" val="535231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houses_windows2.preview.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0"/>
            <a:ext cx="9932276" cy="6858000"/>
          </a:xfrm>
          <a:prstGeom prst="rect">
            <a:avLst/>
          </a:prstGeom>
        </p:spPr>
      </p:pic>
    </p:spTree>
    <p:extLst>
      <p:ext uri="{BB962C8B-B14F-4D97-AF65-F5344CB8AC3E}">
        <p14:creationId xmlns:p14="http://schemas.microsoft.com/office/powerpoint/2010/main" val="31292344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6" name="Picture 5" descr="1244046333R0pq1w.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5" y="0"/>
            <a:ext cx="10136655" cy="7602492"/>
          </a:xfrm>
          <a:prstGeom prst="rect">
            <a:avLst/>
          </a:prstGeom>
        </p:spPr>
      </p:pic>
    </p:spTree>
    <p:extLst>
      <p:ext uri="{BB962C8B-B14F-4D97-AF65-F5344CB8AC3E}">
        <p14:creationId xmlns:p14="http://schemas.microsoft.com/office/powerpoint/2010/main" val="41855042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2:13-22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Now the Passover of the Jews was at hand, and Jesus went up to Jerusalem.</a:t>
            </a:r>
          </a:p>
          <a:p>
            <a:pPr algn="l"/>
            <a:r>
              <a:rPr lang="en-US" sz="3200" dirty="0">
                <a:latin typeface="Frutiger 57Cn"/>
                <a:cs typeface="Frutiger 57Cn"/>
              </a:rPr>
              <a:t>14  And He found in the temple those who sold oxen and sheep and doves, and the moneychangers doing business.</a:t>
            </a:r>
          </a:p>
          <a:p>
            <a:pPr algn="l"/>
            <a:r>
              <a:rPr lang="en-US" sz="3200" dirty="0">
                <a:latin typeface="Frutiger 57Cn"/>
                <a:cs typeface="Frutiger 57Cn"/>
              </a:rPr>
              <a:t>15  When He had made a whip of cords, He drove them all out of the temple, with the sheep and the oxen, and poured out the changers’ money and overturned the tables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1456507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2:13-22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a:t>
            </a:r>
            <a:r>
              <a:rPr lang="en-US" sz="3200" dirty="0">
                <a:latin typeface="Frutiger 57Cn"/>
                <a:cs typeface="Frutiger 57Cn"/>
              </a:rPr>
              <a:t>And He said to those who sold doves, “Take these things away! Do not make My Father’s house a house of merchandise!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50305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4018" name="Picture 2" descr="crowd of pri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0"/>
            <a:ext cx="15730467" cy="815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099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86569"/>
            <a:ext cx="9144000" cy="5872162"/>
          </a:xfrm>
          <a:prstGeom prst="rect">
            <a:avLst/>
          </a:prstGeom>
        </p:spPr>
      </p:pic>
    </p:spTree>
    <p:extLst>
      <p:ext uri="{BB962C8B-B14F-4D97-AF65-F5344CB8AC3E}">
        <p14:creationId xmlns:p14="http://schemas.microsoft.com/office/powerpoint/2010/main" val="416580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2:1  On the third day there was a wedding in Cana of Galilee, and the mother of Jesus was there</a:t>
            </a:r>
            <a:r>
              <a:rPr lang="en-US" sz="3200" dirty="0" smtClean="0">
                <a:latin typeface="Frutiger 57Cn"/>
                <a:cs typeface="Frutiger 57Cn"/>
              </a:rPr>
              <a:t>.</a:t>
            </a:r>
          </a:p>
          <a:p>
            <a:pPr algn="l"/>
            <a:r>
              <a:rPr lang="en-US" sz="3200" dirty="0">
                <a:latin typeface="Frutiger 57Cn"/>
                <a:cs typeface="Frutiger 57Cn"/>
              </a:rPr>
              <a:t>2  Now both Jesus and His disciples </a:t>
            </a:r>
            <a:r>
              <a:rPr lang="en-US" sz="3200" dirty="0" smtClean="0">
                <a:latin typeface="Frutiger 57Cn"/>
                <a:cs typeface="Frutiger 57Cn"/>
              </a:rPr>
              <a:t>were </a:t>
            </a:r>
            <a:r>
              <a:rPr lang="en-US" sz="3200" dirty="0">
                <a:latin typeface="Frutiger 57Cn"/>
                <a:cs typeface="Frutiger 57Cn"/>
              </a:rPr>
              <a:t>invited to the wedding.</a:t>
            </a:r>
          </a:p>
          <a:p>
            <a:pPr algn="l"/>
            <a:r>
              <a:rPr lang="en-US" sz="3200" dirty="0">
                <a:latin typeface="Frutiger 57Cn"/>
                <a:cs typeface="Frutiger 57Cn"/>
              </a:rPr>
              <a:t>3  And when they ran out of wine, the mother of Jesus said to Him, “They have no wine.”</a:t>
            </a:r>
          </a:p>
          <a:p>
            <a:endParaRPr lang="en-US" sz="3200" dirty="0"/>
          </a:p>
        </p:txBody>
      </p:sp>
    </p:spTree>
    <p:extLst>
      <p:ext uri="{BB962C8B-B14F-4D97-AF65-F5344CB8AC3E}">
        <p14:creationId xmlns:p14="http://schemas.microsoft.com/office/powerpoint/2010/main" val="5182835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D0D0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D0D0D"/>
              </a:solidFill>
              <a:effectLst/>
              <a:latin typeface="Times New Roman" charset="0"/>
            </a:endParaRPr>
          </a:p>
        </p:txBody>
      </p:sp>
      <p:pic>
        <p:nvPicPr>
          <p:cNvPr id="3" name="Picture 2" descr="1226740748001_1758138447001_JL6137v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347200" cy="5257800"/>
          </a:xfrm>
          <a:prstGeom prst="rect">
            <a:avLst/>
          </a:prstGeom>
        </p:spPr>
      </p:pic>
    </p:spTree>
    <p:extLst>
      <p:ext uri="{BB962C8B-B14F-4D97-AF65-F5344CB8AC3E}">
        <p14:creationId xmlns:p14="http://schemas.microsoft.com/office/powerpoint/2010/main" val="3338200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0"/>
            <a:ext cx="9144000" cy="6858000"/>
          </a:xfrm>
          <a:prstGeom prst="rect">
            <a:avLst/>
          </a:prstGeom>
        </p:spPr>
      </p:pic>
    </p:spTree>
    <p:extLst>
      <p:ext uri="{BB962C8B-B14F-4D97-AF65-F5344CB8AC3E}">
        <p14:creationId xmlns:p14="http://schemas.microsoft.com/office/powerpoint/2010/main" val="3093050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D0D0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D0D0D"/>
              </a:solidFill>
              <a:effectLst/>
              <a:latin typeface="Times New Roman" charset="0"/>
            </a:endParaRPr>
          </a:p>
        </p:txBody>
      </p:sp>
      <p:pic>
        <p:nvPicPr>
          <p:cNvPr id="2" name="Picture 1" descr="b65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1" y="1143000"/>
            <a:ext cx="9144000" cy="4472609"/>
          </a:xfrm>
          <a:prstGeom prst="rect">
            <a:avLst/>
          </a:prstGeom>
        </p:spPr>
      </p:pic>
    </p:spTree>
    <p:extLst>
      <p:ext uri="{BB962C8B-B14F-4D97-AF65-F5344CB8AC3E}">
        <p14:creationId xmlns:p14="http://schemas.microsoft.com/office/powerpoint/2010/main" val="123013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Exodus 30:11-14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11  Then the LORD spoke to Moses, saying:</a:t>
            </a:r>
          </a:p>
          <a:p>
            <a:pPr algn="l"/>
            <a:r>
              <a:rPr lang="en-US" sz="3200" dirty="0">
                <a:latin typeface="Frutiger 57Cn"/>
                <a:cs typeface="Frutiger 57Cn"/>
              </a:rPr>
              <a:t>12  “When you take the census of the children of Israel for their number, then every man shall give a ransom for himself to the </a:t>
            </a:r>
            <a:r>
              <a:rPr lang="en-US" sz="3200" dirty="0" smtClean="0">
                <a:latin typeface="Frutiger 57Cn"/>
                <a:cs typeface="Frutiger 57Cn"/>
              </a:rPr>
              <a:t>LORD . . .</a:t>
            </a:r>
            <a:endParaRPr lang="en-US" sz="3200" dirty="0">
              <a:latin typeface="Frutiger 57Cn"/>
              <a:cs typeface="Frutiger 57Cn"/>
            </a:endParaRPr>
          </a:p>
          <a:p>
            <a:pPr algn="l"/>
            <a:r>
              <a:rPr lang="en-US" sz="3200" dirty="0">
                <a:latin typeface="Frutiger 57Cn"/>
                <a:cs typeface="Frutiger 57Cn"/>
              </a:rPr>
              <a:t>13  “This is what everyone among those who are numbered shall give: half a shekel according to the shekel of the sanctuary (a shekel is twenty </a:t>
            </a:r>
            <a:r>
              <a:rPr lang="en-US" sz="3200" dirty="0" err="1">
                <a:latin typeface="Frutiger 57Cn"/>
                <a:cs typeface="Frutiger 57Cn"/>
              </a:rPr>
              <a:t>gerahs</a:t>
            </a:r>
            <a:r>
              <a:rPr lang="en-US" sz="3200" dirty="0">
                <a:latin typeface="Frutiger 57Cn"/>
                <a:cs typeface="Frutiger 57Cn"/>
              </a:rPr>
              <a:t>). The half-shekel shall be an offering to the LORD.</a:t>
            </a:r>
          </a:p>
          <a:p>
            <a:pPr algn="l"/>
            <a:r>
              <a:rPr lang="en-US" sz="3200" dirty="0">
                <a:latin typeface="Frutiger 57Cn"/>
                <a:cs typeface="Frutiger 57Cn"/>
              </a:rPr>
              <a:t>14 “Everyone included among those who are numbered, from twenty years old and above, shall give an offering to the LORD.</a:t>
            </a:r>
          </a:p>
        </p:txBody>
      </p:sp>
    </p:spTree>
    <p:extLst>
      <p:ext uri="{BB962C8B-B14F-4D97-AF65-F5344CB8AC3E}">
        <p14:creationId xmlns:p14="http://schemas.microsoft.com/office/powerpoint/2010/main" val="17549529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D0D0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D0D0D"/>
              </a:solidFill>
              <a:effectLst/>
              <a:latin typeface="Times New Roman" charset="0"/>
            </a:endParaRPr>
          </a:p>
        </p:txBody>
      </p:sp>
      <p:pic>
        <p:nvPicPr>
          <p:cNvPr id="2" name="Picture 1" descr="b65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1" y="1143000"/>
            <a:ext cx="9144000" cy="4472609"/>
          </a:xfrm>
          <a:prstGeom prst="rect">
            <a:avLst/>
          </a:prstGeom>
        </p:spPr>
      </p:pic>
    </p:spTree>
    <p:extLst>
      <p:ext uri="{BB962C8B-B14F-4D97-AF65-F5344CB8AC3E}">
        <p14:creationId xmlns:p14="http://schemas.microsoft.com/office/powerpoint/2010/main" val="1464904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i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9652000" cy="7239000"/>
          </a:xfrm>
          <a:prstGeom prst="rect">
            <a:avLst/>
          </a:prstGeom>
        </p:spPr>
      </p:pic>
    </p:spTree>
    <p:extLst>
      <p:ext uri="{BB962C8B-B14F-4D97-AF65-F5344CB8AC3E}">
        <p14:creationId xmlns:p14="http://schemas.microsoft.com/office/powerpoint/2010/main" val="981379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0D0D0D"/>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D0D0D"/>
              </a:solidFill>
              <a:effectLst/>
              <a:latin typeface="Times New Roman" charset="0"/>
            </a:endParaRPr>
          </a:p>
        </p:txBody>
      </p:sp>
      <p:pic>
        <p:nvPicPr>
          <p:cNvPr id="4" name="Picture 3" descr="la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0"/>
            <a:ext cx="7239000" cy="6851473"/>
          </a:xfrm>
          <a:prstGeom prst="rect">
            <a:avLst/>
          </a:prstGeom>
        </p:spPr>
      </p:pic>
    </p:spTree>
    <p:extLst>
      <p:ext uri="{BB962C8B-B14F-4D97-AF65-F5344CB8AC3E}">
        <p14:creationId xmlns:p14="http://schemas.microsoft.com/office/powerpoint/2010/main" val="299785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4018" name="Picture 2" descr="crowd of pri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0"/>
            <a:ext cx="15730467" cy="815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83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2:13-22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17  </a:t>
            </a:r>
            <a:r>
              <a:rPr lang="en-US" sz="3200" dirty="0">
                <a:latin typeface="Frutiger 57Cn"/>
                <a:cs typeface="Frutiger 57Cn"/>
              </a:rPr>
              <a:t>Then His disciples remembered that it was written, “Zeal for Your house has eaten Me up.</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37334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69:9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9  Because the zeal for Your house has eaten </a:t>
            </a:r>
            <a:br>
              <a:rPr lang="en-US" sz="3200" dirty="0" smtClean="0">
                <a:latin typeface="Frutiger 57Cn"/>
                <a:cs typeface="Frutiger 57Cn"/>
              </a:rPr>
            </a:br>
            <a:r>
              <a:rPr lang="en-US" sz="3200" dirty="0" smtClean="0">
                <a:latin typeface="Frutiger 57Cn"/>
                <a:cs typeface="Frutiger 57Cn"/>
              </a:rPr>
              <a:t>me up . . .</a:t>
            </a:r>
            <a:endParaRPr lang="en-US" sz="3200" dirty="0">
              <a:latin typeface="Frutiger 57Cn"/>
              <a:cs typeface="Frutiger 57Cn"/>
            </a:endParaRPr>
          </a:p>
        </p:txBody>
      </p:sp>
    </p:spTree>
    <p:extLst>
      <p:ext uri="{BB962C8B-B14F-4D97-AF65-F5344CB8AC3E}">
        <p14:creationId xmlns:p14="http://schemas.microsoft.com/office/powerpoint/2010/main" val="1246895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Jesus said to her, “Woman, what does your concern have to do with Me? My hour has not yet come.”</a:t>
            </a:r>
          </a:p>
          <a:p>
            <a:pPr algn="l"/>
            <a:r>
              <a:rPr lang="en-US" sz="3200" dirty="0" smtClean="0">
                <a:latin typeface="Frutiger 57Cn"/>
                <a:cs typeface="Frutiger 57Cn"/>
              </a:rPr>
              <a:t>5  His </a:t>
            </a:r>
            <a:r>
              <a:rPr lang="en-US" sz="3200" dirty="0">
                <a:latin typeface="Frutiger 57Cn"/>
                <a:cs typeface="Frutiger 57Cn"/>
              </a:rPr>
              <a:t>mother said to the servants, “Whatever He says to you, do it.”</a:t>
            </a:r>
          </a:p>
          <a:p>
            <a:pPr algn="l"/>
            <a:r>
              <a:rPr lang="en-US" sz="3200" dirty="0" smtClean="0">
                <a:latin typeface="Frutiger 57Cn"/>
                <a:cs typeface="Frutiger 57Cn"/>
              </a:rPr>
              <a:t>6  </a:t>
            </a:r>
            <a:r>
              <a:rPr lang="en-US" sz="3200" dirty="0">
                <a:latin typeface="Frutiger 57Cn"/>
                <a:cs typeface="Frutiger 57Cn"/>
              </a:rPr>
              <a:t>Now there were set there six </a:t>
            </a:r>
            <a:r>
              <a:rPr lang="en-US" sz="3200" dirty="0" err="1">
                <a:latin typeface="Frutiger 57Cn"/>
                <a:cs typeface="Frutiger 57Cn"/>
              </a:rPr>
              <a:t>waterpots</a:t>
            </a:r>
            <a:r>
              <a:rPr lang="en-US" sz="3200" dirty="0">
                <a:latin typeface="Frutiger 57Cn"/>
                <a:cs typeface="Frutiger 57Cn"/>
              </a:rPr>
              <a:t> of stone, according to the manner of purification of the Jews, containing twenty or thirty gallons apiece.</a:t>
            </a:r>
          </a:p>
        </p:txBody>
      </p:sp>
    </p:spTree>
    <p:extLst>
      <p:ext uri="{BB962C8B-B14F-4D97-AF65-F5344CB8AC3E}">
        <p14:creationId xmlns:p14="http://schemas.microsoft.com/office/powerpoint/2010/main" val="6854363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69:4, 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Those </a:t>
            </a:r>
            <a:r>
              <a:rPr lang="en-US" sz="3200" dirty="0">
                <a:latin typeface="Frutiger 57Cn"/>
                <a:cs typeface="Frutiger 57Cn"/>
              </a:rPr>
              <a:t>who hate me without a cause </a:t>
            </a:r>
            <a:r>
              <a:rPr lang="en-US" sz="3200" dirty="0" smtClean="0">
                <a:latin typeface="Frutiger 57Cn"/>
                <a:cs typeface="Frutiger 57Cn"/>
              </a:rPr>
              <a:t>are </a:t>
            </a:r>
            <a:r>
              <a:rPr lang="en-US" sz="3200" dirty="0">
                <a:latin typeface="Frutiger 57Cn"/>
                <a:cs typeface="Frutiger 57Cn"/>
              </a:rPr>
              <a:t>more than the hairs of my </a:t>
            </a:r>
            <a:r>
              <a:rPr lang="en-US" sz="3200" dirty="0" smtClean="0">
                <a:latin typeface="Frutiger 57Cn"/>
                <a:cs typeface="Frutiger 57Cn"/>
              </a:rPr>
              <a:t>head . . . </a:t>
            </a:r>
            <a:br>
              <a:rPr lang="en-US" sz="3200" dirty="0" smtClean="0">
                <a:latin typeface="Frutiger 57Cn"/>
                <a:cs typeface="Frutiger 57Cn"/>
              </a:rPr>
            </a:br>
            <a:r>
              <a:rPr lang="en-US" sz="3200" dirty="0" smtClean="0">
                <a:latin typeface="Frutiger 57Cn"/>
                <a:cs typeface="Frutiger 57Cn"/>
              </a:rPr>
              <a:t>(quoted in John 15:25)</a:t>
            </a:r>
          </a:p>
          <a:p>
            <a:pPr algn="l"/>
            <a:endParaRPr lang="en-US" sz="3200" dirty="0" smtClean="0">
              <a:latin typeface="Frutiger 57Cn"/>
              <a:cs typeface="Frutiger 57Cn"/>
            </a:endParaRPr>
          </a:p>
          <a:p>
            <a:pPr algn="l"/>
            <a:r>
              <a:rPr lang="en-US" sz="3200" dirty="0" smtClean="0">
                <a:latin typeface="Frutiger 57Cn"/>
                <a:cs typeface="Frutiger 57Cn"/>
              </a:rPr>
              <a:t>21  They </a:t>
            </a:r>
            <a:r>
              <a:rPr lang="en-US" sz="3200" dirty="0">
                <a:latin typeface="Frutiger 57Cn"/>
                <a:cs typeface="Frutiger 57Cn"/>
              </a:rPr>
              <a:t>also gave me gall for my food, </a:t>
            </a:r>
            <a:r>
              <a:rPr lang="en-US" sz="3200" dirty="0" smtClean="0">
                <a:latin typeface="Frutiger 57Cn"/>
                <a:cs typeface="Frutiger 57Cn"/>
              </a:rPr>
              <a:t>and </a:t>
            </a:r>
            <a:r>
              <a:rPr lang="en-US" sz="3200" dirty="0">
                <a:latin typeface="Frutiger 57Cn"/>
                <a:cs typeface="Frutiger 57Cn"/>
              </a:rPr>
              <a:t>for my thirst they gave me vinegar to drink</a:t>
            </a:r>
            <a:r>
              <a:rPr lang="en-US" sz="3200" dirty="0" smtClean="0">
                <a:latin typeface="Frutiger 57Cn"/>
                <a:cs typeface="Frutiger 57Cn"/>
              </a:rPr>
              <a:t>. </a:t>
            </a:r>
            <a:br>
              <a:rPr lang="en-US" sz="3200" dirty="0" smtClean="0">
                <a:latin typeface="Frutiger 57Cn"/>
                <a:cs typeface="Frutiger 57Cn"/>
              </a:rPr>
            </a:br>
            <a:r>
              <a:rPr lang="en-US" sz="3200" dirty="0" smtClean="0">
                <a:latin typeface="Frutiger 57Cn"/>
                <a:cs typeface="Frutiger 57Cn"/>
              </a:rPr>
              <a:t>(fulfilled in Matthew 27:34; Mark 15:23, 36; </a:t>
            </a:r>
            <a:br>
              <a:rPr lang="en-US" sz="3200" dirty="0" smtClean="0">
                <a:latin typeface="Frutiger 57Cn"/>
                <a:cs typeface="Frutiger 57Cn"/>
              </a:rPr>
            </a:br>
            <a:r>
              <a:rPr lang="en-US" sz="3200" dirty="0" smtClean="0">
                <a:latin typeface="Frutiger 57Cn"/>
                <a:cs typeface="Frutiger 57Cn"/>
              </a:rPr>
              <a:t>Luke 23:36)</a:t>
            </a:r>
            <a:endParaRPr lang="en-US" sz="3200" dirty="0">
              <a:latin typeface="Frutiger 57Cn"/>
              <a:cs typeface="Frutiger 57Cn"/>
            </a:endParaRPr>
          </a:p>
        </p:txBody>
      </p:sp>
    </p:spTree>
    <p:extLst>
      <p:ext uri="{BB962C8B-B14F-4D97-AF65-F5344CB8AC3E}">
        <p14:creationId xmlns:p14="http://schemas.microsoft.com/office/powerpoint/2010/main" val="2169192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69:6-13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6  Let not those who wait for You, O Lord GOD of hosts, be ashamed because of me; </a:t>
            </a:r>
            <a:r>
              <a:rPr lang="en-US" sz="3200" dirty="0" smtClean="0">
                <a:latin typeface="Frutiger 57Cn"/>
                <a:cs typeface="Frutiger 57Cn"/>
              </a:rPr>
              <a:t>let </a:t>
            </a:r>
            <a:r>
              <a:rPr lang="en-US" sz="3200" dirty="0">
                <a:latin typeface="Frutiger 57Cn"/>
                <a:cs typeface="Frutiger 57Cn"/>
              </a:rPr>
              <a:t>not those who seek You be confounded because of me, O God of Israel.</a:t>
            </a:r>
          </a:p>
          <a:p>
            <a:pPr algn="l"/>
            <a:r>
              <a:rPr lang="en-US" sz="3200" dirty="0">
                <a:latin typeface="Frutiger 57Cn"/>
                <a:cs typeface="Frutiger 57Cn"/>
              </a:rPr>
              <a:t>7  Because for Your sake I have borne reproach; shame has covered my face.</a:t>
            </a:r>
          </a:p>
          <a:p>
            <a:pPr algn="l"/>
            <a:r>
              <a:rPr lang="en-US" sz="3200" dirty="0">
                <a:latin typeface="Frutiger 57Cn"/>
                <a:cs typeface="Frutiger 57Cn"/>
              </a:rPr>
              <a:t>8  I have become a stranger to my brothers, and an alien to my mother’s children;</a:t>
            </a:r>
          </a:p>
          <a:p>
            <a:pPr algn="l"/>
            <a:r>
              <a:rPr lang="en-US" sz="3200" dirty="0">
                <a:latin typeface="Frutiger 57Cn"/>
                <a:cs typeface="Frutiger 57Cn"/>
              </a:rPr>
              <a:t>9  </a:t>
            </a:r>
            <a:r>
              <a:rPr lang="en-US" sz="3200" i="1" dirty="0">
                <a:latin typeface="Frutiger 57Cn"/>
                <a:cs typeface="Frutiger 57Cn"/>
              </a:rPr>
              <a:t>Because zeal for Your house has eaten me up,</a:t>
            </a:r>
            <a:r>
              <a:rPr lang="en-US" sz="3200" dirty="0">
                <a:latin typeface="Frutiger 57Cn"/>
                <a:cs typeface="Frutiger 57Cn"/>
              </a:rPr>
              <a:t> and the reproaches of those who reproach You have fallen on me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891936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69:6-13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10  </a:t>
            </a:r>
            <a:r>
              <a:rPr lang="en-US" sz="3200" dirty="0">
                <a:latin typeface="Frutiger 57Cn"/>
                <a:cs typeface="Frutiger 57Cn"/>
              </a:rPr>
              <a:t>When I wept and chastened my soul with fasting, that became my reproach.</a:t>
            </a:r>
          </a:p>
          <a:p>
            <a:pPr algn="l"/>
            <a:r>
              <a:rPr lang="en-US" sz="3200" dirty="0">
                <a:latin typeface="Frutiger 57Cn"/>
                <a:cs typeface="Frutiger 57Cn"/>
              </a:rPr>
              <a:t>11  I also made sackcloth my garment; I became a byword to them.</a:t>
            </a:r>
          </a:p>
          <a:p>
            <a:pPr algn="l"/>
            <a:r>
              <a:rPr lang="en-US" sz="3200" dirty="0">
                <a:latin typeface="Frutiger 57Cn"/>
                <a:cs typeface="Frutiger 57Cn"/>
              </a:rPr>
              <a:t>12  Those who sit in the gate speak against me, and I am the song of the drunkards.</a:t>
            </a:r>
          </a:p>
          <a:p>
            <a:pPr algn="l"/>
            <a:r>
              <a:rPr lang="en-US" sz="3200" dirty="0">
                <a:latin typeface="Frutiger 57Cn"/>
                <a:cs typeface="Frutiger 57Cn"/>
              </a:rPr>
              <a:t>13  But as for me, my prayer is to You, O LORD, in the acceptable time; O God, in the multitude of Your mercy, hear me in the truth of Your salvation.</a:t>
            </a:r>
          </a:p>
        </p:txBody>
      </p:sp>
    </p:spTree>
    <p:extLst>
      <p:ext uri="{BB962C8B-B14F-4D97-AF65-F5344CB8AC3E}">
        <p14:creationId xmlns:p14="http://schemas.microsoft.com/office/powerpoint/2010/main" val="239872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2:13-22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18  </a:t>
            </a:r>
            <a:r>
              <a:rPr lang="en-US" sz="3200" dirty="0">
                <a:latin typeface="Frutiger 57Cn"/>
                <a:cs typeface="Frutiger 57Cn"/>
              </a:rPr>
              <a:t>So the Jews answered and said to Him, “What sign do You show to us, since You do these things?”</a:t>
            </a:r>
          </a:p>
          <a:p>
            <a:pPr algn="l"/>
            <a:r>
              <a:rPr lang="en-US" sz="3200" dirty="0">
                <a:latin typeface="Frutiger 57Cn"/>
                <a:cs typeface="Frutiger 57Cn"/>
              </a:rPr>
              <a:t>19  Jesus answered and said to them, “Destroy this temple, and in three days I will raise it up.”</a:t>
            </a:r>
          </a:p>
          <a:p>
            <a:pPr algn="l"/>
            <a:r>
              <a:rPr lang="en-US" sz="3200" dirty="0">
                <a:latin typeface="Frutiger 57Cn"/>
                <a:cs typeface="Frutiger 57Cn"/>
              </a:rPr>
              <a:t>20  Then the Jews said, “It has taken forty-six years to build this temple, and will You raise it up in three days?”</a:t>
            </a:r>
          </a:p>
          <a:p>
            <a:pPr algn="l"/>
            <a:r>
              <a:rPr lang="en-US" sz="3200" dirty="0">
                <a:latin typeface="Frutiger 57Cn"/>
                <a:cs typeface="Frutiger 57Cn"/>
              </a:rPr>
              <a:t>21  But He was speaking of the temple of His body</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95448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2:13-22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smtClean="0">
                <a:latin typeface="Frutiger 57Cn"/>
                <a:cs typeface="Frutiger 57Cn"/>
              </a:rPr>
              <a:t>22  </a:t>
            </a:r>
            <a:r>
              <a:rPr lang="en-US" sz="3200" dirty="0">
                <a:latin typeface="Frutiger 57Cn"/>
                <a:cs typeface="Frutiger 57Cn"/>
              </a:rPr>
              <a:t>Therefore, when He had risen from the dead</a:t>
            </a:r>
            <a:r>
              <a:rPr lang="en-US" sz="3200">
                <a:latin typeface="Frutiger 57Cn"/>
                <a:cs typeface="Frutiger 57Cn"/>
              </a:rPr>
              <a:t>, </a:t>
            </a:r>
            <a:r>
              <a:rPr lang="en-US" sz="3200" smtClean="0">
                <a:latin typeface="Frutiger 57Cn"/>
                <a:cs typeface="Frutiger 57Cn"/>
              </a:rPr>
              <a:t/>
            </a:r>
            <a:br>
              <a:rPr lang="en-US" sz="3200" smtClean="0">
                <a:latin typeface="Frutiger 57Cn"/>
                <a:cs typeface="Frutiger 57Cn"/>
              </a:rPr>
            </a:br>
            <a:r>
              <a:rPr lang="en-US" sz="3200" smtClean="0">
                <a:latin typeface="Frutiger 57Cn"/>
                <a:cs typeface="Frutiger 57Cn"/>
              </a:rPr>
              <a:t>His </a:t>
            </a:r>
            <a:r>
              <a:rPr lang="en-US" sz="3200" dirty="0">
                <a:latin typeface="Frutiger 57Cn"/>
                <a:cs typeface="Frutiger 57Cn"/>
              </a:rPr>
              <a:t>disciples remembered that He had said this to them; and they believed the Scripture and the word which Jesus had said.</a:t>
            </a:r>
          </a:p>
        </p:txBody>
      </p:sp>
    </p:spTree>
    <p:extLst>
      <p:ext uri="{BB962C8B-B14F-4D97-AF65-F5344CB8AC3E}">
        <p14:creationId xmlns:p14="http://schemas.microsoft.com/office/powerpoint/2010/main" val="4232461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46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6" name="Picture 5" descr="1244046333R0pq1w.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5" y="0"/>
            <a:ext cx="10136655" cy="7602492"/>
          </a:xfrm>
          <a:prstGeom prst="rect">
            <a:avLst/>
          </a:prstGeom>
        </p:spPr>
      </p:pic>
    </p:spTree>
    <p:extLst>
      <p:ext uri="{BB962C8B-B14F-4D97-AF65-F5344CB8AC3E}">
        <p14:creationId xmlns:p14="http://schemas.microsoft.com/office/powerpoint/2010/main" val="33143558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4" name="Picture 3" descr="mallet_tooth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43" y="-52144"/>
            <a:ext cx="9225043" cy="6910144"/>
          </a:xfrm>
          <a:prstGeom prst="rect">
            <a:avLst/>
          </a:prstGeom>
        </p:spPr>
      </p:pic>
    </p:spTree>
    <p:extLst>
      <p:ext uri="{BB962C8B-B14F-4D97-AF65-F5344CB8AC3E}">
        <p14:creationId xmlns:p14="http://schemas.microsoft.com/office/powerpoint/2010/main" val="354524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35  Again, the next day, John stood with two of his disciples.</a:t>
            </a:r>
          </a:p>
        </p:txBody>
      </p:sp>
    </p:spTree>
    <p:extLst>
      <p:ext uri="{BB962C8B-B14F-4D97-AF65-F5344CB8AC3E}">
        <p14:creationId xmlns:p14="http://schemas.microsoft.com/office/powerpoint/2010/main" val="107346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62" y="20076"/>
            <a:ext cx="9137038" cy="6837923"/>
          </a:xfrm>
          <a:prstGeom prst="rect">
            <a:avLst/>
          </a:prstGeom>
          <a:solidFill>
            <a:schemeClr val="bg1"/>
          </a:solidFill>
          <a:ln w="12700" cap="flat" cmpd="sng" algn="ctr">
            <a:solidFill>
              <a:srgbClr val="0D0D0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2" name="Picture 1" descr="vesse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688" y="0"/>
            <a:ext cx="6777912" cy="6777912"/>
          </a:xfrm>
          <a:prstGeom prst="rect">
            <a:avLst/>
          </a:prstGeom>
        </p:spPr>
      </p:pic>
    </p:spTree>
    <p:extLst>
      <p:ext uri="{BB962C8B-B14F-4D97-AF65-F5344CB8AC3E}">
        <p14:creationId xmlns:p14="http://schemas.microsoft.com/office/powerpoint/2010/main" val="124111341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35  Again, the next day, John stood with two of his disciples.</a:t>
            </a:r>
          </a:p>
        </p:txBody>
      </p:sp>
      <p:sp>
        <p:nvSpPr>
          <p:cNvPr id="5" name="Text Box 3"/>
          <p:cNvSpPr txBox="1">
            <a:spLocks noChangeArrowheads="1"/>
          </p:cNvSpPr>
          <p:nvPr/>
        </p:nvSpPr>
        <p:spPr bwMode="auto">
          <a:xfrm>
            <a:off x="762000" y="2885182"/>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29  </a:t>
            </a:r>
            <a:r>
              <a:rPr lang="en-US" sz="3200" dirty="0">
                <a:solidFill>
                  <a:srgbClr val="FFCC66"/>
                </a:solidFill>
                <a:latin typeface="Frutiger 57Cn"/>
                <a:cs typeface="Frutiger 57Cn"/>
              </a:rPr>
              <a:t>The next day </a:t>
            </a:r>
            <a:r>
              <a:rPr lang="en-US" sz="3200" dirty="0">
                <a:latin typeface="Frutiger 57Cn"/>
                <a:cs typeface="Frutiger 57Cn"/>
              </a:rPr>
              <a:t>John saw Jesus coming toward him, and said, “Behold! The Lamb of God who takes away the sin of the world</a:t>
            </a:r>
            <a:r>
              <a:rPr lang="en-US" sz="3200" dirty="0" smtClean="0">
                <a:latin typeface="Frutiger 57Cn"/>
                <a:cs typeface="Frutiger 57Cn"/>
              </a:rPr>
              <a:t>! . . .</a:t>
            </a:r>
            <a:endParaRPr lang="en-US" sz="3200" dirty="0">
              <a:latin typeface="Frutiger 57Cn"/>
              <a:cs typeface="Frutiger 57Cn"/>
            </a:endParaRPr>
          </a:p>
          <a:p>
            <a:pPr algn="l"/>
            <a:r>
              <a:rPr lang="en-US" sz="3200" dirty="0">
                <a:latin typeface="Frutiger 57Cn"/>
                <a:cs typeface="Frutiger 57Cn"/>
              </a:rPr>
              <a:t>35  </a:t>
            </a:r>
            <a:r>
              <a:rPr lang="en-US" sz="3200" dirty="0">
                <a:solidFill>
                  <a:srgbClr val="FFCC66"/>
                </a:solidFill>
                <a:latin typeface="Frutiger 57Cn"/>
                <a:cs typeface="Frutiger 57Cn"/>
              </a:rPr>
              <a:t>Again, the next day, </a:t>
            </a:r>
            <a:r>
              <a:rPr lang="en-US" sz="3200" dirty="0">
                <a:latin typeface="Frutiger 57Cn"/>
                <a:cs typeface="Frutiger 57Cn"/>
              </a:rPr>
              <a:t>John stood with two of his </a:t>
            </a:r>
            <a:r>
              <a:rPr lang="en-US" sz="3200" dirty="0" smtClean="0">
                <a:latin typeface="Frutiger 57Cn"/>
                <a:cs typeface="Frutiger 57Cn"/>
              </a:rPr>
              <a:t>disciples . . .</a:t>
            </a:r>
            <a:endParaRPr lang="en-US" sz="3200" dirty="0">
              <a:latin typeface="Frutiger 57Cn"/>
              <a:cs typeface="Frutiger 57Cn"/>
            </a:endParaRPr>
          </a:p>
          <a:p>
            <a:pPr algn="l"/>
            <a:r>
              <a:rPr lang="en-US" sz="3200" dirty="0" smtClean="0">
                <a:latin typeface="Frutiger 57Cn"/>
                <a:cs typeface="Frutiger 57Cn"/>
              </a:rPr>
              <a:t>43  </a:t>
            </a:r>
            <a:r>
              <a:rPr lang="en-US" sz="3200" dirty="0">
                <a:solidFill>
                  <a:srgbClr val="FFCC66"/>
                </a:solidFill>
                <a:latin typeface="Frutiger 57Cn"/>
                <a:cs typeface="Frutiger 57Cn"/>
              </a:rPr>
              <a:t>The following day </a:t>
            </a:r>
            <a:r>
              <a:rPr lang="en-US" sz="3200" dirty="0">
                <a:latin typeface="Frutiger 57Cn"/>
                <a:cs typeface="Frutiger 57Cn"/>
              </a:rPr>
              <a:t>Jesus wanted to go to Galilee . . </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489744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and deciples climbing a hill.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8600"/>
            <a:ext cx="10643203" cy="7086600"/>
          </a:xfrm>
          <a:prstGeom prst="rect">
            <a:avLst/>
          </a:prstGeom>
        </p:spPr>
      </p:pic>
    </p:spTree>
    <p:extLst>
      <p:ext uri="{BB962C8B-B14F-4D97-AF65-F5344CB8AC3E}">
        <p14:creationId xmlns:p14="http://schemas.microsoft.com/office/powerpoint/2010/main" val="24079700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86569"/>
            <a:ext cx="9144000" cy="5872162"/>
          </a:xfrm>
          <a:prstGeom prst="rect">
            <a:avLst/>
          </a:prstGeom>
        </p:spPr>
      </p:pic>
      <p:pic>
        <p:nvPicPr>
          <p:cNvPr id="3" name="Picture 2" descr="1226740748001_1758138447001_JL6137v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429000"/>
            <a:ext cx="6096000" cy="3429000"/>
          </a:xfrm>
          <a:prstGeom prst="rect">
            <a:avLst/>
          </a:prstGeom>
        </p:spPr>
      </p:pic>
      <p:pic>
        <p:nvPicPr>
          <p:cNvPr id="4" name="Picture 3" descr="USpress7_327_bi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438180"/>
          </a:xfrm>
          <a:prstGeom prst="rect">
            <a:avLst/>
          </a:prstGeom>
        </p:spPr>
      </p:pic>
      <p:pic>
        <p:nvPicPr>
          <p:cNvPr id="5" name="Picture 4" descr="USpress5_94_bi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438180"/>
          </a:xfrm>
          <a:prstGeom prst="rect">
            <a:avLst/>
          </a:prstGeom>
        </p:spPr>
      </p:pic>
      <p:pic>
        <p:nvPicPr>
          <p:cNvPr id="7" name="Picture 6" descr="1863_moun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663184"/>
          </a:xfrm>
          <a:prstGeom prst="rect">
            <a:avLst/>
          </a:prstGeom>
        </p:spPr>
      </p:pic>
      <p:pic>
        <p:nvPicPr>
          <p:cNvPr id="8" name="Picture 7" descr="03-01-2010_IT_RoyalStoa.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4000" y="0"/>
            <a:ext cx="6350000" cy="3771900"/>
          </a:xfrm>
          <a:prstGeom prst="rect">
            <a:avLst/>
          </a:prstGeom>
        </p:spPr>
      </p:pic>
      <p:pic>
        <p:nvPicPr>
          <p:cNvPr id="9" name="Picture 8" descr="temple3.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071962"/>
          </a:xfrm>
          <a:prstGeom prst="rect">
            <a:avLst/>
          </a:prstGeom>
        </p:spPr>
      </p:pic>
      <p:pic>
        <p:nvPicPr>
          <p:cNvPr id="10" name="Picture 9" descr="11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Coin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4000" y="0"/>
            <a:ext cx="5080000" cy="3810000"/>
          </a:xfrm>
          <a:prstGeom prst="rect">
            <a:avLst/>
          </a:prstGeom>
        </p:spPr>
      </p:pic>
    </p:spTree>
    <p:extLst>
      <p:ext uri="{BB962C8B-B14F-4D97-AF65-F5344CB8AC3E}">
        <p14:creationId xmlns:p14="http://schemas.microsoft.com/office/powerpoint/2010/main" val="23006314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4" name="Picture 3" descr="synagogue_exterior2.preview.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563" y="228600"/>
            <a:ext cx="9829800" cy="6412774"/>
          </a:xfrm>
          <a:prstGeom prst="rect">
            <a:avLst/>
          </a:prstGeom>
        </p:spPr>
      </p:pic>
    </p:spTree>
    <p:extLst>
      <p:ext uri="{BB962C8B-B14F-4D97-AF65-F5344CB8AC3E}">
        <p14:creationId xmlns:p14="http://schemas.microsoft.com/office/powerpoint/2010/main" val="891516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rusalem_Jesus_ti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611"/>
            <a:ext cx="12268199" cy="6911662"/>
          </a:xfrm>
          <a:prstGeom prst="rect">
            <a:avLst/>
          </a:prstGeom>
        </p:spPr>
      </p:pic>
    </p:spTree>
    <p:extLst>
      <p:ext uri="{BB962C8B-B14F-4D97-AF65-F5344CB8AC3E}">
        <p14:creationId xmlns:p14="http://schemas.microsoft.com/office/powerpoint/2010/main" val="35543517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Keys to becoming a disciple: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3327439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Keys to becoming a disciple: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 </a:t>
            </a:r>
            <a:r>
              <a:rPr lang="en-US" sz="3200" dirty="0">
                <a:latin typeface="Frutiger 57Cn"/>
                <a:cs typeface="Frutiger 57Cn"/>
              </a:rPr>
              <a:t>disciple must </a:t>
            </a:r>
            <a:r>
              <a:rPr lang="en-US" sz="3200" i="1" dirty="0">
                <a:latin typeface="Frutiger 57Cn"/>
                <a:cs typeface="Frutiger 57Cn"/>
              </a:rPr>
              <a:t>spend as much time as possible</a:t>
            </a:r>
            <a:r>
              <a:rPr lang="en-US" sz="3200" dirty="0">
                <a:latin typeface="Frutiger 57Cn"/>
                <a:cs typeface="Frutiger 57Cn"/>
              </a:rPr>
              <a:t> with his master.</a:t>
            </a:r>
            <a:br>
              <a:rPr lang="en-US" sz="3200" dirty="0">
                <a:latin typeface="Frutiger 57Cn"/>
                <a:cs typeface="Frutiger 57Cn"/>
              </a:rPr>
            </a:br>
            <a:endParaRPr lang="en-US" sz="3200" dirty="0" smtClean="0">
              <a:latin typeface="Frutiger 57Cn"/>
              <a:cs typeface="Frutiger 57Cn"/>
            </a:endParaRPr>
          </a:p>
        </p:txBody>
      </p:sp>
    </p:spTree>
    <p:extLst>
      <p:ext uri="{BB962C8B-B14F-4D97-AF65-F5344CB8AC3E}">
        <p14:creationId xmlns:p14="http://schemas.microsoft.com/office/powerpoint/2010/main" val="2922072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Keys to becoming a disciple: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 </a:t>
            </a:r>
            <a:r>
              <a:rPr lang="en-US" sz="3200" dirty="0">
                <a:latin typeface="Frutiger 57Cn"/>
                <a:cs typeface="Frutiger 57Cn"/>
              </a:rPr>
              <a:t>disciple must </a:t>
            </a:r>
            <a:r>
              <a:rPr lang="en-US" sz="3200" i="1" dirty="0">
                <a:latin typeface="Frutiger 57Cn"/>
                <a:cs typeface="Frutiger 57Cn"/>
              </a:rPr>
              <a:t>spend as much time as possible</a:t>
            </a:r>
            <a:r>
              <a:rPr lang="en-US" sz="3200" dirty="0">
                <a:latin typeface="Frutiger 57Cn"/>
                <a:cs typeface="Frutiger 57Cn"/>
              </a:rPr>
              <a:t> with his master.</a:t>
            </a:r>
            <a:br>
              <a:rPr lang="en-US" sz="3200" dirty="0">
                <a:latin typeface="Frutiger 57Cn"/>
                <a:cs typeface="Frutiger 57Cn"/>
              </a:rPr>
            </a:br>
            <a:endParaRPr lang="en-US" sz="3200" dirty="0" smtClean="0">
              <a:latin typeface="Frutiger 57Cn"/>
              <a:cs typeface="Frutiger 57Cn"/>
            </a:endParaRPr>
          </a:p>
          <a:p>
            <a:pPr algn="l"/>
            <a:r>
              <a:rPr lang="en-US" sz="3200" dirty="0" smtClean="0">
                <a:latin typeface="Frutiger 57Cn"/>
                <a:cs typeface="Frutiger 57Cn"/>
              </a:rPr>
              <a:t>2</a:t>
            </a:r>
            <a:r>
              <a:rPr lang="en-US" sz="3200" dirty="0">
                <a:latin typeface="Frutiger 57Cn"/>
                <a:cs typeface="Frutiger 57Cn"/>
              </a:rPr>
              <a:t>. A disciple must </a:t>
            </a:r>
            <a:r>
              <a:rPr lang="en-US" sz="3200" i="1" dirty="0">
                <a:latin typeface="Frutiger 57Cn"/>
                <a:cs typeface="Frutiger 57Cn"/>
              </a:rPr>
              <a:t>be totally committed</a:t>
            </a:r>
            <a:r>
              <a:rPr lang="en-US" sz="3200" dirty="0">
                <a:latin typeface="Frutiger 57Cn"/>
                <a:cs typeface="Frutiger 57Cn"/>
              </a:rPr>
              <a:t> to his master.</a:t>
            </a:r>
            <a:br>
              <a:rPr lang="en-US" sz="3200" dirty="0">
                <a:latin typeface="Frutiger 57Cn"/>
                <a:cs typeface="Frutiger 57Cn"/>
              </a:rPr>
            </a:br>
            <a:endParaRPr lang="en-US" sz="3200" dirty="0" smtClean="0">
              <a:latin typeface="Frutiger 57Cn"/>
              <a:cs typeface="Frutiger 57Cn"/>
            </a:endParaRPr>
          </a:p>
        </p:txBody>
      </p:sp>
    </p:spTree>
    <p:extLst>
      <p:ext uri="{BB962C8B-B14F-4D97-AF65-F5344CB8AC3E}">
        <p14:creationId xmlns:p14="http://schemas.microsoft.com/office/powerpoint/2010/main" val="5930075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Keys to becoming a disciple: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 </a:t>
            </a:r>
            <a:r>
              <a:rPr lang="en-US" sz="3200" dirty="0">
                <a:latin typeface="Frutiger 57Cn"/>
                <a:cs typeface="Frutiger 57Cn"/>
              </a:rPr>
              <a:t>disciple must </a:t>
            </a:r>
            <a:r>
              <a:rPr lang="en-US" sz="3200" i="1" dirty="0">
                <a:latin typeface="Frutiger 57Cn"/>
                <a:cs typeface="Frutiger 57Cn"/>
              </a:rPr>
              <a:t>spend as much time as possible</a:t>
            </a:r>
            <a:r>
              <a:rPr lang="en-US" sz="3200" dirty="0">
                <a:latin typeface="Frutiger 57Cn"/>
                <a:cs typeface="Frutiger 57Cn"/>
              </a:rPr>
              <a:t> with his master.</a:t>
            </a:r>
            <a:br>
              <a:rPr lang="en-US" sz="3200" dirty="0">
                <a:latin typeface="Frutiger 57Cn"/>
                <a:cs typeface="Frutiger 57Cn"/>
              </a:rPr>
            </a:br>
            <a:endParaRPr lang="en-US" sz="3200" dirty="0" smtClean="0">
              <a:latin typeface="Frutiger 57Cn"/>
              <a:cs typeface="Frutiger 57Cn"/>
            </a:endParaRPr>
          </a:p>
          <a:p>
            <a:pPr algn="l"/>
            <a:r>
              <a:rPr lang="en-US" sz="3200" dirty="0" smtClean="0">
                <a:latin typeface="Frutiger 57Cn"/>
                <a:cs typeface="Frutiger 57Cn"/>
              </a:rPr>
              <a:t>2</a:t>
            </a:r>
            <a:r>
              <a:rPr lang="en-US" sz="3200" dirty="0">
                <a:latin typeface="Frutiger 57Cn"/>
                <a:cs typeface="Frutiger 57Cn"/>
              </a:rPr>
              <a:t>. A disciple must </a:t>
            </a:r>
            <a:r>
              <a:rPr lang="en-US" sz="3200" i="1" dirty="0">
                <a:latin typeface="Frutiger 57Cn"/>
                <a:cs typeface="Frutiger 57Cn"/>
              </a:rPr>
              <a:t>be totally committed</a:t>
            </a:r>
            <a:r>
              <a:rPr lang="en-US" sz="3200" dirty="0">
                <a:latin typeface="Frutiger 57Cn"/>
                <a:cs typeface="Frutiger 57Cn"/>
              </a:rPr>
              <a:t> to his master.</a:t>
            </a:r>
            <a:br>
              <a:rPr lang="en-US" sz="3200" dirty="0">
                <a:latin typeface="Frutiger 57Cn"/>
                <a:cs typeface="Frutiger 57Cn"/>
              </a:rPr>
            </a:br>
            <a:endParaRPr lang="en-US" sz="3200" dirty="0" smtClean="0">
              <a:latin typeface="Frutiger 57Cn"/>
              <a:cs typeface="Frutiger 57Cn"/>
            </a:endParaRPr>
          </a:p>
          <a:p>
            <a:pPr algn="l"/>
            <a:r>
              <a:rPr lang="en-US" sz="3200" dirty="0" smtClean="0">
                <a:latin typeface="Frutiger 57Cn"/>
                <a:cs typeface="Frutiger 57Cn"/>
              </a:rPr>
              <a:t>3</a:t>
            </a:r>
            <a:r>
              <a:rPr lang="en-US" sz="3200" dirty="0">
                <a:latin typeface="Frutiger 57Cn"/>
                <a:cs typeface="Frutiger 57Cn"/>
              </a:rPr>
              <a:t>. A disciple must </a:t>
            </a:r>
            <a:r>
              <a:rPr lang="en-US" sz="3200" i="1" dirty="0">
                <a:latin typeface="Frutiger 57Cn"/>
                <a:cs typeface="Frutiger 57Cn"/>
              </a:rPr>
              <a:t>serve</a:t>
            </a:r>
            <a:r>
              <a:rPr lang="en-US" sz="3200" dirty="0">
                <a:latin typeface="Frutiger 57Cn"/>
                <a:cs typeface="Frutiger 57Cn"/>
              </a:rPr>
              <a:t> his master. </a:t>
            </a:r>
          </a:p>
        </p:txBody>
      </p:sp>
    </p:spTree>
    <p:extLst>
      <p:ext uri="{BB962C8B-B14F-4D97-AF65-F5344CB8AC3E}">
        <p14:creationId xmlns:p14="http://schemas.microsoft.com/office/powerpoint/2010/main" val="20460448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Ephesians 4:11-13 (NIV)</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11 It was he [Jesus Christ, the Head of the Church] who gave some to be apostles, some to be prophets, some to be evangelists, and some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be pastors and teachers,</a:t>
            </a:r>
          </a:p>
          <a:p>
            <a:pPr algn="l"/>
            <a:r>
              <a:rPr lang="en-US" sz="3200" dirty="0">
                <a:latin typeface="Frutiger 57Cn"/>
                <a:cs typeface="Frutiger 57Cn"/>
              </a:rPr>
              <a:t>12  to </a:t>
            </a:r>
            <a:r>
              <a:rPr lang="en-US" sz="3200" i="1" dirty="0">
                <a:latin typeface="Frutiger 57Cn"/>
                <a:cs typeface="Frutiger 57Cn"/>
              </a:rPr>
              <a:t>prepare God’s people for works of service, </a:t>
            </a:r>
            <a:r>
              <a:rPr lang="en-US" sz="3200" i="1" dirty="0" smtClean="0">
                <a:latin typeface="Frutiger 57Cn"/>
                <a:cs typeface="Frutiger 57Cn"/>
              </a:rPr>
              <a:t/>
            </a:r>
            <a:br>
              <a:rPr lang="en-US" sz="3200" i="1" dirty="0" smtClean="0">
                <a:latin typeface="Frutiger 57Cn"/>
                <a:cs typeface="Frutiger 57Cn"/>
              </a:rPr>
            </a:br>
            <a:r>
              <a:rPr lang="en-US" sz="3200" dirty="0" smtClean="0">
                <a:latin typeface="Frutiger 57Cn"/>
                <a:cs typeface="Frutiger 57Cn"/>
              </a:rPr>
              <a:t>so </a:t>
            </a:r>
            <a:r>
              <a:rPr lang="en-US" sz="3200" dirty="0">
                <a:latin typeface="Frutiger 57Cn"/>
                <a:cs typeface="Frutiger 57Cn"/>
              </a:rPr>
              <a:t>that the body of Christ </a:t>
            </a:r>
            <a:r>
              <a:rPr lang="en-US" sz="3200" i="1" dirty="0">
                <a:latin typeface="Frutiger 57Cn"/>
                <a:cs typeface="Frutiger 57Cn"/>
              </a:rPr>
              <a:t>may be built up</a:t>
            </a:r>
          </a:p>
          <a:p>
            <a:pPr algn="l"/>
            <a:r>
              <a:rPr lang="en-US" sz="3200" dirty="0">
                <a:latin typeface="Frutiger 57Cn"/>
                <a:cs typeface="Frutiger 57Cn"/>
              </a:rPr>
              <a:t>13  until we all reach unity in the faith and </a:t>
            </a:r>
            <a:r>
              <a:rPr lang="en-US" sz="3200" i="1" dirty="0">
                <a:latin typeface="Frutiger 57Cn"/>
                <a:cs typeface="Frutiger 57Cn"/>
              </a:rPr>
              <a:t>in the knowledge of the Son of God</a:t>
            </a:r>
            <a:r>
              <a:rPr lang="en-US" sz="3200" dirty="0">
                <a:latin typeface="Frutiger 57Cn"/>
                <a:cs typeface="Frutiger 57Cn"/>
              </a:rPr>
              <a:t> and </a:t>
            </a:r>
            <a:r>
              <a:rPr lang="en-US" sz="3200" i="1" dirty="0">
                <a:latin typeface="Frutiger 57Cn"/>
                <a:cs typeface="Frutiger 57Cn"/>
              </a:rPr>
              <a:t>become mature, attaining to the whole measure of the fullness </a:t>
            </a:r>
            <a:r>
              <a:rPr lang="en-US" sz="3200" i="1" dirty="0" smtClean="0">
                <a:latin typeface="Frutiger 57Cn"/>
                <a:cs typeface="Frutiger 57Cn"/>
              </a:rPr>
              <a:t/>
            </a:r>
            <a:br>
              <a:rPr lang="en-US" sz="3200" i="1" dirty="0" smtClean="0">
                <a:latin typeface="Frutiger 57Cn"/>
                <a:cs typeface="Frutiger 57Cn"/>
              </a:rPr>
            </a:br>
            <a:r>
              <a:rPr lang="en-US" sz="3200" i="1" dirty="0" smtClean="0">
                <a:latin typeface="Frutiger 57Cn"/>
                <a:cs typeface="Frutiger 57Cn"/>
              </a:rPr>
              <a:t>of </a:t>
            </a:r>
            <a:r>
              <a:rPr lang="en-US" sz="3200" i="1" dirty="0">
                <a:latin typeface="Frutiger 57Cn"/>
                <a:cs typeface="Frutiger 57Cn"/>
              </a:rPr>
              <a:t>Christ.</a:t>
            </a:r>
            <a:r>
              <a:rPr lang="en-US" sz="3200" dirty="0">
                <a:latin typeface="Frutiger 57Cn"/>
                <a:cs typeface="Frutiger 57Cn"/>
              </a:rPr>
              <a:t/>
            </a:r>
            <a:br>
              <a:rPr lang="en-US" sz="3200" dirty="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4341836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Jesus said to them, “Fill the </a:t>
            </a:r>
            <a:r>
              <a:rPr lang="en-US" sz="3200" dirty="0" err="1">
                <a:latin typeface="Frutiger 57Cn"/>
                <a:cs typeface="Frutiger 57Cn"/>
              </a:rPr>
              <a:t>waterpots</a:t>
            </a:r>
            <a:r>
              <a:rPr lang="en-US" sz="3200" dirty="0">
                <a:latin typeface="Frutiger 57Cn"/>
                <a:cs typeface="Frutiger 57Cn"/>
              </a:rPr>
              <a:t> with water.” And they filled them up to the brim.</a:t>
            </a:r>
          </a:p>
          <a:p>
            <a:pPr algn="l"/>
            <a:r>
              <a:rPr lang="en-US" sz="3200" dirty="0">
                <a:latin typeface="Frutiger 57Cn"/>
                <a:cs typeface="Frutiger 57Cn"/>
              </a:rPr>
              <a:t>8  And He said to them, “Draw some out now, and take it to the master of the feast.” And they took it.</a:t>
            </a:r>
          </a:p>
          <a:p>
            <a:pPr algn="l"/>
            <a:r>
              <a:rPr lang="en-US" sz="3200" dirty="0">
                <a:latin typeface="Frutiger 57Cn"/>
                <a:cs typeface="Frutiger 57Cn"/>
              </a:rPr>
              <a:t>9  When the master of the feast had tasted the water that was made wine, and did not know where it came from (but the servants who had drawn the water knew), the master of the feast called the bridegroom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079223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35  Again, the next day, John stood with two of his disciples.</a:t>
            </a:r>
          </a:p>
          <a:p>
            <a:pPr algn="l"/>
            <a:r>
              <a:rPr lang="en-US" sz="3200" dirty="0">
                <a:latin typeface="Frutiger 57Cn"/>
                <a:cs typeface="Frutiger 57Cn"/>
              </a:rPr>
              <a:t>36  And looking at Jesus as He walked, he said, “Behold the Lamb of God!”</a:t>
            </a:r>
          </a:p>
          <a:p>
            <a:pPr algn="l"/>
            <a:r>
              <a:rPr lang="en-US" sz="3200" dirty="0">
                <a:latin typeface="Frutiger 57Cn"/>
                <a:cs typeface="Frutiger 57Cn"/>
              </a:rPr>
              <a:t>37  The two disciples heard him speak, and they followed Jesus.</a:t>
            </a:r>
            <a:br>
              <a:rPr lang="en-US" sz="3200" dirty="0">
                <a:latin typeface="Frutiger 57Cn"/>
                <a:cs typeface="Frutiger 57Cn"/>
              </a:rPr>
            </a:br>
            <a:r>
              <a:rPr lang="en-US" sz="3200" dirty="0">
                <a:latin typeface="Frutiger 57Cn"/>
                <a:cs typeface="Frutiger 57Cn"/>
              </a:rPr>
              <a:t>38  Then Jesus turned, and seeing them following, said to them, “What do you seek?” They said to Him, “Rabbi” (which is to say, when translated, Teacher), “where are You staying?</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7285295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39  He </a:t>
            </a:r>
            <a:r>
              <a:rPr lang="en-US" sz="3200" dirty="0">
                <a:latin typeface="Frutiger 57Cn"/>
                <a:cs typeface="Frutiger 57Cn"/>
              </a:rPr>
              <a:t>said to them, “Come and see.” They came and saw where He was staying, and remained with Him that day (now it was about the tenth hour)</a:t>
            </a:r>
            <a:r>
              <a:rPr lang="en-US" sz="3200" dirty="0" smtClean="0">
                <a:latin typeface="Frutiger 57Cn"/>
                <a:cs typeface="Frutiger 57Cn"/>
              </a:rPr>
              <a:t>.</a:t>
            </a:r>
          </a:p>
          <a:p>
            <a:pPr algn="l"/>
            <a:r>
              <a:rPr lang="en-US" sz="3200" dirty="0">
                <a:latin typeface="Frutiger 57Cn"/>
                <a:cs typeface="Frutiger 57Cn"/>
              </a:rPr>
              <a:t>40  One of the two who heard John speak, and followed Him, was Andrew, Simon Peter’s brother.</a:t>
            </a:r>
          </a:p>
          <a:p>
            <a:pPr algn="l"/>
            <a:endParaRPr lang="en-US" sz="3200" dirty="0">
              <a:latin typeface="Frutiger 57Cn"/>
              <a:cs typeface="Frutiger 57Cn"/>
            </a:endParaRPr>
          </a:p>
        </p:txBody>
      </p:sp>
    </p:spTree>
    <p:extLst>
      <p:ext uri="{BB962C8B-B14F-4D97-AF65-F5344CB8AC3E}">
        <p14:creationId xmlns:p14="http://schemas.microsoft.com/office/powerpoint/2010/main" val="17181430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18:15-16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And Simon Peter followed Jesus, and so did another disciple. Now that disciple was known to the high priest, and went with Jesus into the courtyard of the high priest.</a:t>
            </a:r>
          </a:p>
          <a:p>
            <a:pPr algn="l"/>
            <a:r>
              <a:rPr lang="en-US" sz="3200" dirty="0">
                <a:latin typeface="Frutiger 57Cn"/>
                <a:cs typeface="Frutiger 57Cn"/>
              </a:rPr>
              <a:t>16  But Peter stood at the door outside. Then the other disciple, who was known to the high priest, went out and spoke to her who kept the door, and brought Peter in.</a:t>
            </a:r>
          </a:p>
        </p:txBody>
      </p:sp>
    </p:spTree>
    <p:extLst>
      <p:ext uri="{BB962C8B-B14F-4D97-AF65-F5344CB8AC3E}">
        <p14:creationId xmlns:p14="http://schemas.microsoft.com/office/powerpoint/2010/main" val="1665307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What does this teach us?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God </a:t>
            </a:r>
            <a:r>
              <a:rPr lang="en-US" sz="3200" dirty="0" smtClean="0">
                <a:latin typeface="Frutiger 57Cn"/>
                <a:cs typeface="Frutiger 57Cn"/>
              </a:rPr>
              <a:t>is kind and considerate.</a:t>
            </a:r>
          </a:p>
          <a:p>
            <a:pPr algn="l"/>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will be kind and considerate toward you.</a:t>
            </a:r>
            <a:endParaRPr lang="en-US" sz="3200" dirty="0">
              <a:solidFill>
                <a:srgbClr val="FFCC66"/>
              </a:solidFill>
              <a:latin typeface="Frutiger 57Cn"/>
              <a:cs typeface="Frutiger 57Cn"/>
            </a:endParaRPr>
          </a:p>
          <a:p>
            <a:pPr algn="l"/>
            <a:r>
              <a:rPr lang="en-US" sz="3200" dirty="0" smtClean="0">
                <a:latin typeface="Frutiger 57Cn"/>
                <a:cs typeface="Frutiger 57Cn"/>
              </a:rPr>
              <a:t>God is generous and giving.</a:t>
            </a:r>
          </a:p>
          <a:p>
            <a:pPr algn="l"/>
            <a:r>
              <a:rPr lang="en-US" sz="3200" dirty="0" smtClean="0">
                <a:solidFill>
                  <a:srgbClr val="FFCC66"/>
                </a:solidFill>
                <a:latin typeface="Frutiger 57Cn"/>
                <a:cs typeface="Frutiger 57Cn"/>
              </a:rPr>
              <a:t>   </a:t>
            </a:r>
            <a:r>
              <a:rPr lang="en-US" sz="3200" i="1" dirty="0">
                <a:solidFill>
                  <a:srgbClr val="FFCC66"/>
                </a:solidFill>
                <a:latin typeface="Frutiger 57Cn"/>
                <a:cs typeface="Frutiger 57Cn"/>
              </a:rPr>
              <a:t>He will be </a:t>
            </a:r>
            <a:r>
              <a:rPr lang="en-US" sz="3200" i="1" dirty="0" smtClean="0">
                <a:solidFill>
                  <a:srgbClr val="FFCC66"/>
                </a:solidFill>
                <a:latin typeface="Frutiger 57Cn"/>
                <a:cs typeface="Frutiger 57Cn"/>
              </a:rPr>
              <a:t>generous and giving toward </a:t>
            </a:r>
            <a:r>
              <a:rPr lang="en-US" sz="3200" i="1" dirty="0">
                <a:solidFill>
                  <a:srgbClr val="FFCC66"/>
                </a:solidFill>
                <a:latin typeface="Frutiger 57Cn"/>
                <a:cs typeface="Frutiger 57Cn"/>
              </a:rPr>
              <a:t>you.</a:t>
            </a:r>
            <a:endParaRPr lang="en-US" sz="3200" dirty="0">
              <a:latin typeface="Frutiger 57Cn"/>
              <a:cs typeface="Frutiger 57Cn"/>
            </a:endParaRPr>
          </a:p>
          <a:p>
            <a:pPr algn="l"/>
            <a:r>
              <a:rPr lang="en-US" sz="3200" dirty="0" smtClean="0">
                <a:latin typeface="Frutiger 57Cn"/>
                <a:cs typeface="Frutiger 57Cn"/>
              </a:rPr>
              <a:t>God meets our genuine needs.</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a:t>
            </a:r>
            <a:r>
              <a:rPr lang="en-US" sz="3200" i="1" dirty="0" smtClean="0">
                <a:solidFill>
                  <a:srgbClr val="FFCC66"/>
                </a:solidFill>
                <a:latin typeface="Frutiger 57Cn"/>
                <a:cs typeface="Frutiger 57Cn"/>
              </a:rPr>
              <a:t> meet your needs also.</a:t>
            </a:r>
            <a:endParaRPr lang="en-US" sz="3200" dirty="0">
              <a:latin typeface="Frutiger 57Cn"/>
              <a:cs typeface="Frutiger 57Cn"/>
            </a:endParaRPr>
          </a:p>
          <a:p>
            <a:pPr algn="l"/>
            <a:r>
              <a:rPr lang="en-US" sz="3200" dirty="0" smtClean="0">
                <a:latin typeface="Frutiger 57Cn"/>
                <a:cs typeface="Frutiger 57Cn"/>
              </a:rPr>
              <a:t>God is a God of quality.</a:t>
            </a:r>
          </a:p>
          <a:p>
            <a:pPr algn="l"/>
            <a:r>
              <a:rPr lang="en-US" sz="3200" dirty="0" smtClean="0">
                <a:solidFill>
                  <a:srgbClr val="FFCC66"/>
                </a:solidFill>
                <a:latin typeface="Frutiger 57Cn"/>
                <a:cs typeface="Frutiger 57Cn"/>
              </a:rPr>
              <a:t>   </a:t>
            </a:r>
            <a:r>
              <a:rPr lang="en-US" sz="3200" i="1" dirty="0">
                <a:solidFill>
                  <a:srgbClr val="FFCC66"/>
                </a:solidFill>
                <a:latin typeface="Frutiger 57Cn"/>
                <a:cs typeface="Frutiger 57Cn"/>
              </a:rPr>
              <a:t>He </a:t>
            </a:r>
            <a:r>
              <a:rPr lang="en-US" sz="3200" i="1" dirty="0" smtClean="0">
                <a:solidFill>
                  <a:srgbClr val="FFCC66"/>
                </a:solidFill>
                <a:latin typeface="Frutiger 57Cn"/>
                <a:cs typeface="Frutiger 57Cn"/>
              </a:rPr>
              <a:t>wants us to be a people of quality.</a:t>
            </a:r>
            <a:endParaRPr lang="en-US" sz="3200" dirty="0">
              <a:latin typeface="Frutiger 57Cn"/>
              <a:cs typeface="Frutiger 57Cn"/>
            </a:endParaRPr>
          </a:p>
          <a:p>
            <a:pPr algn="l"/>
            <a:r>
              <a:rPr lang="en-US" sz="3200" dirty="0" smtClean="0">
                <a:latin typeface="Frutiger 57Cn"/>
                <a:cs typeface="Frutiger 57Cn"/>
              </a:rPr>
              <a:t>God wants us to be happy.</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a:t>
            </a:r>
            <a:r>
              <a:rPr lang="en-US" sz="3200" i="1" dirty="0" smtClean="0">
                <a:solidFill>
                  <a:srgbClr val="FFCC66"/>
                </a:solidFill>
                <a:latin typeface="Frutiger 57Cn"/>
                <a:cs typeface="Frutiger 57Cn"/>
              </a:rPr>
              <a:t>help us to be happy.</a:t>
            </a:r>
            <a:endParaRPr lang="en-US" sz="3200" dirty="0">
              <a:latin typeface="Frutiger 57Cn"/>
              <a:cs typeface="Frutiger 57Cn"/>
            </a:endParaRPr>
          </a:p>
          <a:p>
            <a:pPr algn="l"/>
            <a:r>
              <a:rPr lang="en-US" sz="3200" dirty="0" smtClean="0">
                <a:latin typeface="Frutiger 57Cn"/>
                <a:cs typeface="Frutiger 57Cn"/>
              </a:rPr>
              <a:t>God wants to be involved in your life.</a:t>
            </a: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a:t>
            </a:r>
            <a:r>
              <a:rPr lang="en-US" sz="3200" i="1" dirty="0" smtClean="0">
                <a:solidFill>
                  <a:srgbClr val="FFCC66"/>
                </a:solidFill>
                <a:latin typeface="Frutiger 57Cn"/>
                <a:cs typeface="Frutiger 57Cn"/>
              </a:rPr>
              <a:t>be involved in your life if you let Him.</a:t>
            </a:r>
            <a:endParaRPr lang="en-US" sz="3200" dirty="0">
              <a:latin typeface="Frutiger 57Cn"/>
              <a:cs typeface="Frutiger 57Cn"/>
            </a:endParaRPr>
          </a:p>
          <a:p>
            <a:pPr algn="l"/>
            <a:r>
              <a:rPr lang="en-US" sz="3200" dirty="0" smtClean="0">
                <a:latin typeface="Frutiger 57Cn"/>
                <a:cs typeface="Frutiger 57Cn"/>
              </a:rPr>
              <a:t>God is involved in the small things. </a:t>
            </a:r>
            <a:endParaRPr lang="en-US" sz="3200" dirty="0" smtClean="0">
              <a:latin typeface="Frutiger 57Cn"/>
              <a:cs typeface="Frutiger 57Cn"/>
            </a:endParaRPr>
          </a:p>
          <a:p>
            <a:pPr algn="l"/>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  </a:t>
            </a:r>
            <a:r>
              <a:rPr lang="en-US" sz="3200" i="1" dirty="0" smtClean="0">
                <a:solidFill>
                  <a:srgbClr val="FFCC66"/>
                </a:solidFill>
                <a:latin typeface="Frutiger 57Cn"/>
                <a:cs typeface="Frutiger 57Cn"/>
              </a:rPr>
              <a:t>He </a:t>
            </a:r>
            <a:r>
              <a:rPr lang="en-US" sz="3200" i="1" dirty="0">
                <a:solidFill>
                  <a:srgbClr val="FFCC66"/>
                </a:solidFill>
                <a:latin typeface="Frutiger 57Cn"/>
                <a:cs typeface="Frutiger 57Cn"/>
              </a:rPr>
              <a:t>will be </a:t>
            </a:r>
            <a:r>
              <a:rPr lang="en-US" sz="3200" i="1" dirty="0" smtClean="0">
                <a:solidFill>
                  <a:srgbClr val="FFCC66"/>
                </a:solidFill>
                <a:latin typeface="Frutiger 57Cn"/>
                <a:cs typeface="Frutiger 57Cn"/>
              </a:rPr>
              <a:t>involved in your small things if you let Him.</a:t>
            </a:r>
            <a:endParaRPr lang="en-US" sz="3200" dirty="0" smtClean="0">
              <a:latin typeface="Frutiger 57Cn"/>
              <a:cs typeface="Frutiger 57Cn"/>
            </a:endParaRPr>
          </a:p>
        </p:txBody>
      </p:sp>
    </p:spTree>
    <p:extLst>
      <p:ext uri="{BB962C8B-B14F-4D97-AF65-F5344CB8AC3E}">
        <p14:creationId xmlns:p14="http://schemas.microsoft.com/office/powerpoint/2010/main" val="1817441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21:20-24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20  Then Peter, turning around, saw the disciple whom Jesus loved following, who also had leaned on His breast at the supper, and said, “Lord, who is the one who betrays You?”</a:t>
            </a:r>
          </a:p>
          <a:p>
            <a:pPr algn="l"/>
            <a:r>
              <a:rPr lang="en-US" sz="3200" dirty="0">
                <a:latin typeface="Frutiger 57Cn"/>
                <a:cs typeface="Frutiger 57Cn"/>
              </a:rPr>
              <a:t>21  Peter, seeing him, said to Jesus, “But Lord, what about this man?”</a:t>
            </a:r>
          </a:p>
          <a:p>
            <a:pPr algn="l"/>
            <a:r>
              <a:rPr lang="en-US" sz="3200" dirty="0">
                <a:latin typeface="Frutiger 57Cn"/>
                <a:cs typeface="Frutiger 57Cn"/>
              </a:rPr>
              <a:t>22  Jesus said to him, “If I will that he remain till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 </a:t>
            </a:r>
            <a:r>
              <a:rPr lang="en-US" sz="3200" dirty="0">
                <a:latin typeface="Frutiger 57Cn"/>
                <a:cs typeface="Frutiger 57Cn"/>
              </a:rPr>
              <a:t>come, what is that to you? You follow Me.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2772142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21:20-24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23  </a:t>
            </a:r>
            <a:r>
              <a:rPr lang="en-US" sz="3200" dirty="0">
                <a:latin typeface="Frutiger 57Cn"/>
                <a:cs typeface="Frutiger 57Cn"/>
              </a:rPr>
              <a:t>Then this saying went out among the brethren that this disciple would not die. Yet Jesus did not say to him that he would not die, but, “If I will that he remain till I come, what is that to you?”</a:t>
            </a:r>
          </a:p>
          <a:p>
            <a:pPr algn="l"/>
            <a:r>
              <a:rPr lang="en-US" sz="3200" dirty="0">
                <a:latin typeface="Frutiger 57Cn"/>
                <a:cs typeface="Frutiger 57Cn"/>
              </a:rPr>
              <a:t>24  This is the disciple who testifies of these things, and wrote these things; and we know that his testimony is true.</a:t>
            </a:r>
          </a:p>
        </p:txBody>
      </p:sp>
    </p:spTree>
    <p:extLst>
      <p:ext uri="{BB962C8B-B14F-4D97-AF65-F5344CB8AC3E}">
        <p14:creationId xmlns:p14="http://schemas.microsoft.com/office/powerpoint/2010/main" val="1230767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41  He </a:t>
            </a:r>
            <a:r>
              <a:rPr lang="en-US" sz="3200" dirty="0" smtClean="0">
                <a:latin typeface="Frutiger 57Cn"/>
                <a:cs typeface="Frutiger 57Cn"/>
              </a:rPr>
              <a:t>first </a:t>
            </a:r>
            <a:r>
              <a:rPr lang="en-US" sz="3200" dirty="0">
                <a:latin typeface="Frutiger 57Cn"/>
                <a:cs typeface="Frutiger 57Cn"/>
              </a:rPr>
              <a:t>found his own brother </a:t>
            </a:r>
            <a:r>
              <a:rPr lang="en-US" sz="3200" dirty="0" smtClean="0">
                <a:latin typeface="Frutiger 57Cn"/>
                <a:cs typeface="Frutiger 57Cn"/>
              </a:rPr>
              <a:t>Simon</a:t>
            </a:r>
            <a:r>
              <a:rPr lang="en-US" sz="3200" dirty="0">
                <a:latin typeface="Frutiger 57Cn"/>
                <a:cs typeface="Frutiger 57Cn"/>
              </a:rPr>
              <a:t>, and said to him, “We have found </a:t>
            </a:r>
            <a:r>
              <a:rPr lang="en-US" sz="3200" dirty="0" smtClean="0">
                <a:latin typeface="Frutiger 57Cn"/>
                <a:cs typeface="Frutiger 57Cn"/>
              </a:rPr>
              <a:t>the Messiah</a:t>
            </a:r>
            <a:r>
              <a:rPr lang="en-US" sz="3200" dirty="0">
                <a:latin typeface="Frutiger 57Cn"/>
                <a:cs typeface="Frutiger 57Cn"/>
              </a:rPr>
              <a:t>” (which is translated, the Christ).</a:t>
            </a:r>
            <a:br>
              <a:rPr lang="en-US" sz="3200" dirty="0">
                <a:latin typeface="Frutiger 57Cn"/>
                <a:cs typeface="Frutiger 57Cn"/>
              </a:rPr>
            </a:br>
            <a:r>
              <a:rPr lang="en-US" sz="3200" dirty="0">
                <a:latin typeface="Frutiger 57Cn"/>
                <a:cs typeface="Frutiger 57Cn"/>
              </a:rPr>
              <a:t>42  And he </a:t>
            </a:r>
            <a:r>
              <a:rPr lang="en-US" sz="3200" dirty="0" smtClean="0">
                <a:latin typeface="Frutiger 57Cn"/>
                <a:cs typeface="Frutiger 57Cn"/>
              </a:rPr>
              <a:t>brought </a:t>
            </a:r>
            <a:r>
              <a:rPr lang="en-US" sz="3200" dirty="0">
                <a:latin typeface="Frutiger 57Cn"/>
                <a:cs typeface="Frutiger 57Cn"/>
              </a:rPr>
              <a:t>him </a:t>
            </a:r>
            <a:r>
              <a:rPr lang="en-US" sz="3200" dirty="0" smtClean="0">
                <a:latin typeface="Frutiger 57Cn"/>
                <a:cs typeface="Frutiger 57Cn"/>
              </a:rPr>
              <a:t>to </a:t>
            </a:r>
            <a:r>
              <a:rPr lang="en-US" sz="3200" dirty="0">
                <a:latin typeface="Frutiger 57Cn"/>
                <a:cs typeface="Frutiger 57Cn"/>
              </a:rPr>
              <a:t>Jesus. Now when Jesus looked at him, He said, “You are Simon the son of Jonah. You shall be called </a:t>
            </a:r>
            <a:r>
              <a:rPr lang="en-US" sz="3200" dirty="0" err="1">
                <a:latin typeface="Frutiger 57Cn"/>
                <a:cs typeface="Frutiger 57Cn"/>
              </a:rPr>
              <a:t>Cephas</a:t>
            </a:r>
            <a:r>
              <a:rPr lang="en-US" sz="3200" dirty="0">
                <a:latin typeface="Frutiger 57Cn"/>
                <a:cs typeface="Frutiger 57Cn"/>
              </a:rPr>
              <a:t>” (which is translated, A Stone).</a:t>
            </a:r>
            <a:br>
              <a:rPr lang="en-US" sz="3200" dirty="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339302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382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43  The </a:t>
            </a:r>
            <a:r>
              <a:rPr lang="en-US" sz="3200" dirty="0">
                <a:latin typeface="Frutiger 57Cn"/>
                <a:cs typeface="Frutiger 57Cn"/>
              </a:rPr>
              <a:t>following day Jesus wanted to go to Galilee, and He found Philip and said to him, “Follow Me.”</a:t>
            </a:r>
          </a:p>
          <a:p>
            <a:pPr algn="l"/>
            <a:r>
              <a:rPr lang="en-US" sz="3200" dirty="0" smtClean="0">
                <a:latin typeface="Frutiger 57Cn"/>
                <a:cs typeface="Frutiger 57Cn"/>
              </a:rPr>
              <a:t>44  Now </a:t>
            </a:r>
            <a:r>
              <a:rPr lang="en-US" sz="3200" dirty="0">
                <a:latin typeface="Frutiger 57Cn"/>
                <a:cs typeface="Frutiger 57Cn"/>
              </a:rPr>
              <a:t>Philip was from Bethsaida, the city of Andrew and Peter.</a:t>
            </a:r>
          </a:p>
          <a:p>
            <a:pPr algn="l"/>
            <a:r>
              <a:rPr lang="en-US" sz="3200" dirty="0" smtClean="0">
                <a:latin typeface="Frutiger 57Cn"/>
                <a:cs typeface="Frutiger 57Cn"/>
              </a:rPr>
              <a:t>45  </a:t>
            </a:r>
            <a:r>
              <a:rPr lang="en-US" sz="3200" dirty="0">
                <a:latin typeface="Frutiger 57Cn"/>
                <a:cs typeface="Frutiger 57Cn"/>
              </a:rPr>
              <a:t>Philip found Nathanael and said to him, “We have found Him of whom Moses in the law, and also the prophets, wrote—Jesus of Nazareth, the son of Joseph.”</a:t>
            </a:r>
          </a:p>
          <a:p>
            <a:pPr algn="l"/>
            <a:r>
              <a:rPr lang="en-US" sz="3200" dirty="0">
                <a:latin typeface="Frutiger 57Cn"/>
                <a:cs typeface="Frutiger 57Cn"/>
              </a:rPr>
              <a:t>46  And Nathanael said to him, “Can anything good come out of Nazareth?” Philip said to him, “Come and see.”</a:t>
            </a:r>
          </a:p>
        </p:txBody>
      </p:sp>
    </p:spTree>
    <p:extLst>
      <p:ext uri="{BB962C8B-B14F-4D97-AF65-F5344CB8AC3E}">
        <p14:creationId xmlns:p14="http://schemas.microsoft.com/office/powerpoint/2010/main" val="22303056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382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43  The </a:t>
            </a:r>
            <a:r>
              <a:rPr lang="en-US" sz="3200" dirty="0">
                <a:latin typeface="Frutiger 57Cn"/>
                <a:cs typeface="Frutiger 57Cn"/>
              </a:rPr>
              <a:t>following day Jesus wanted to go to Galilee, and He found Philip and said to him, “Follow Me.”</a:t>
            </a:r>
          </a:p>
          <a:p>
            <a:pPr algn="l"/>
            <a:r>
              <a:rPr lang="en-US" sz="3200" dirty="0" smtClean="0">
                <a:latin typeface="Frutiger 57Cn"/>
                <a:cs typeface="Frutiger 57Cn"/>
              </a:rPr>
              <a:t>44  Now </a:t>
            </a:r>
            <a:r>
              <a:rPr lang="en-US" sz="3200" dirty="0">
                <a:latin typeface="Frutiger 57Cn"/>
                <a:cs typeface="Frutiger 57Cn"/>
              </a:rPr>
              <a:t>Philip was from Bethsaida, the city of Andrew and Peter.</a:t>
            </a:r>
          </a:p>
          <a:p>
            <a:pPr algn="l"/>
            <a:r>
              <a:rPr lang="en-US" sz="3200" dirty="0" smtClean="0">
                <a:latin typeface="Frutiger 57Cn"/>
                <a:cs typeface="Frutiger 57Cn"/>
              </a:rPr>
              <a:t>45  </a:t>
            </a:r>
            <a:r>
              <a:rPr lang="en-US" sz="3200" dirty="0">
                <a:latin typeface="Frutiger 57Cn"/>
                <a:cs typeface="Frutiger 57Cn"/>
              </a:rPr>
              <a:t>Philip found Nathanael and said to him, “We have found Him of whom Moses in the law, and also the prophets, wrote—Jesus of Nazareth, the son of Joseph.”</a:t>
            </a:r>
          </a:p>
          <a:p>
            <a:pPr algn="l"/>
            <a:r>
              <a:rPr lang="en-US" sz="3200" dirty="0">
                <a:latin typeface="Frutiger 57Cn"/>
                <a:cs typeface="Frutiger 57Cn"/>
              </a:rPr>
              <a:t>46  And Nathanael said to him, “Can anything good come out of Nazareth?” Philip said to him, “Come and see.”</a:t>
            </a:r>
          </a:p>
        </p:txBody>
      </p:sp>
    </p:spTree>
    <p:extLst>
      <p:ext uri="{BB962C8B-B14F-4D97-AF65-F5344CB8AC3E}">
        <p14:creationId xmlns:p14="http://schemas.microsoft.com/office/powerpoint/2010/main" val="2897969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792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  Simon Peter, Thomas called the Twin, </a:t>
            </a:r>
            <a:r>
              <a:rPr lang="en-US" sz="3200" dirty="0">
                <a:solidFill>
                  <a:srgbClr val="FFCC66"/>
                </a:solidFill>
                <a:latin typeface="Frutiger 57Cn"/>
                <a:cs typeface="Frutiger 57Cn"/>
              </a:rPr>
              <a:t>Nathanael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solidFill>
                  <a:srgbClr val="FFCC66"/>
                </a:solidFill>
                <a:latin typeface="Frutiger 57Cn"/>
                <a:cs typeface="Frutiger 57Cn"/>
              </a:rPr>
              <a:t>of </a:t>
            </a:r>
            <a:r>
              <a:rPr lang="en-US" sz="3200" dirty="0">
                <a:solidFill>
                  <a:srgbClr val="FFCC66"/>
                </a:solidFill>
                <a:latin typeface="Frutiger 57Cn"/>
                <a:cs typeface="Frutiger 57Cn"/>
              </a:rPr>
              <a:t>Cana</a:t>
            </a:r>
            <a:r>
              <a:rPr lang="en-US" sz="3200" dirty="0">
                <a:latin typeface="Frutiger 57Cn"/>
                <a:cs typeface="Frutiger 57Cn"/>
              </a:rPr>
              <a:t> in Galilee, the sons of Zebedee, and two others of His disciples were together.</a:t>
            </a:r>
          </a:p>
        </p:txBody>
      </p:sp>
    </p:spTree>
    <p:extLst>
      <p:ext uri="{BB962C8B-B14F-4D97-AF65-F5344CB8AC3E}">
        <p14:creationId xmlns:p14="http://schemas.microsoft.com/office/powerpoint/2010/main" val="137632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10  And </a:t>
            </a:r>
            <a:r>
              <a:rPr lang="en-US" sz="3200" dirty="0">
                <a:latin typeface="Frutiger 57Cn"/>
                <a:cs typeface="Frutiger 57Cn"/>
              </a:rPr>
              <a:t>he said to him, “Every man at the beginning sets out the good wine, and when the guests have well drunk, then the inferior. You have kept the good wine until now!</a:t>
            </a:r>
            <a:r>
              <a:rPr lang="en-US" sz="3200" dirty="0" smtClean="0">
                <a:latin typeface="Frutiger 57Cn"/>
                <a:cs typeface="Frutiger 57Cn"/>
              </a:rPr>
              <a:t>”</a:t>
            </a:r>
          </a:p>
          <a:p>
            <a:pPr algn="l"/>
            <a:r>
              <a:rPr lang="en-US" sz="3200" dirty="0">
                <a:latin typeface="Frutiger 57Cn"/>
                <a:cs typeface="Frutiger 57Cn"/>
              </a:rPr>
              <a:t>11  This beginning of signs Jesus did in Cana of Galilee, and manifested His glory; and His disciples believed in Him.</a:t>
            </a:r>
          </a:p>
          <a:p>
            <a:pPr algn="l"/>
            <a:endParaRPr lang="en-US" sz="3200" dirty="0">
              <a:latin typeface="Frutiger 57Cn"/>
              <a:cs typeface="Frutiger 57Cn"/>
            </a:endParaRPr>
          </a:p>
        </p:txBody>
      </p:sp>
    </p:spTree>
    <p:extLst>
      <p:ext uri="{BB962C8B-B14F-4D97-AF65-F5344CB8AC3E}">
        <p14:creationId xmlns:p14="http://schemas.microsoft.com/office/powerpoint/2010/main" val="201323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0"/>
            <a:ext cx="6848203" cy="6858000"/>
          </a:xfrm>
          <a:prstGeom prst="rect">
            <a:avLst/>
          </a:prstGeom>
        </p:spPr>
      </p:pic>
      <p:pic>
        <p:nvPicPr>
          <p:cNvPr id="4" name="Picture 3"/>
          <p:cNvPicPr>
            <a:picLocks noChangeAspect="1"/>
          </p:cNvPicPr>
          <p:nvPr/>
        </p:nvPicPr>
        <p:blipFill>
          <a:blip r:embed="rId3"/>
          <a:stretch>
            <a:fillRect/>
          </a:stretch>
        </p:blipFill>
        <p:spPr>
          <a:xfrm>
            <a:off x="-22975" y="7315200"/>
            <a:ext cx="6164362" cy="8699705"/>
          </a:xfrm>
          <a:prstGeom prst="rect">
            <a:avLst/>
          </a:prstGeom>
        </p:spPr>
      </p:pic>
    </p:spTree>
    <p:extLst>
      <p:ext uri="{BB962C8B-B14F-4D97-AF65-F5344CB8AC3E}">
        <p14:creationId xmlns:p14="http://schemas.microsoft.com/office/powerpoint/2010/main" val="3314732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01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47  Jesus saw Nathanael coming toward Him, and said of him, “Behold, an Israelite indeed, in whom is no deceit!” </a:t>
            </a:r>
            <a:endParaRPr lang="en-US" sz="3200" dirty="0" smtClean="0">
              <a:latin typeface="Frutiger 57Cn"/>
              <a:cs typeface="Frutiger 57Cn"/>
            </a:endParaRPr>
          </a:p>
          <a:p>
            <a:pPr algn="l"/>
            <a:r>
              <a:rPr lang="en-US" sz="3200" dirty="0" smtClean="0">
                <a:latin typeface="Frutiger 57Cn"/>
                <a:cs typeface="Frutiger 57Cn"/>
              </a:rPr>
              <a:t>48  </a:t>
            </a:r>
            <a:r>
              <a:rPr lang="en-US" sz="3200" dirty="0">
                <a:latin typeface="Frutiger 57Cn"/>
                <a:cs typeface="Frutiger 57Cn"/>
              </a:rPr>
              <a:t>Nathanael said to Him, “How do You know me?” Jesus answered and said to him, “Before Philip called you, when you were under the fig tree, I saw you.”</a:t>
            </a:r>
            <a:br>
              <a:rPr lang="en-US" sz="3200" dirty="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21918353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01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49  Nathanael </a:t>
            </a:r>
            <a:r>
              <a:rPr lang="en-US" sz="3200" dirty="0">
                <a:latin typeface="Frutiger 57Cn"/>
                <a:cs typeface="Frutiger 57Cn"/>
              </a:rPr>
              <a:t>answered and said to Him, “Rabbi, You are the Son of God! You are the King of Israel!”</a:t>
            </a:r>
          </a:p>
          <a:p>
            <a:pPr algn="l"/>
            <a:r>
              <a:rPr lang="en-US" sz="3200" dirty="0" smtClean="0">
                <a:latin typeface="Frutiger 57Cn"/>
                <a:cs typeface="Frutiger 57Cn"/>
              </a:rPr>
              <a:t>50  </a:t>
            </a:r>
            <a:r>
              <a:rPr lang="en-US" sz="3200" dirty="0">
                <a:latin typeface="Frutiger 57Cn"/>
                <a:cs typeface="Frutiger 57Cn"/>
              </a:rPr>
              <a:t>Jesus answered and said to him, “Because I said to you, ‘I saw you under the fig tree,’ do you believe? You will see greater things than these.”</a:t>
            </a:r>
          </a:p>
          <a:p>
            <a:pPr algn="l"/>
            <a:r>
              <a:rPr lang="en-US" sz="3200" dirty="0">
                <a:latin typeface="Frutiger 57Cn"/>
                <a:cs typeface="Frutiger 57Cn"/>
              </a:rPr>
              <a:t>51  And He said to him, “Most assuredly, I say to you, hereafter you shall see heaven open, and the angels of God ascending and descending upon the Son of Man.”</a:t>
            </a:r>
            <a:br>
              <a:rPr lang="en-US" sz="3200" dirty="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1961115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Genesis 28:12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12  Then he dreamed, and behold, a ladder was set up on the earth, and its top reached to heaven; and there the angels of God were ascending and descending on it.</a:t>
            </a:r>
          </a:p>
        </p:txBody>
      </p:sp>
    </p:spTree>
    <p:extLst>
      <p:ext uri="{BB962C8B-B14F-4D97-AF65-F5344CB8AC3E}">
        <p14:creationId xmlns:p14="http://schemas.microsoft.com/office/powerpoint/2010/main" val="24833480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Daniel 7:13-14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“I was watching in the night visions, and behold, one like the Son of Man, coming with the clouds of heaven! He came to the Ancient of Days, and they brought Him near before Him.</a:t>
            </a:r>
          </a:p>
          <a:p>
            <a:pPr algn="l"/>
            <a:r>
              <a:rPr lang="en-US" sz="3200" dirty="0">
                <a:latin typeface="Frutiger 57Cn"/>
                <a:cs typeface="Frutiger 57Cn"/>
              </a:rPr>
              <a:t>14  Then to Him was given dominion and glory and a kingdom, that all peoples, nations, and languages should serve Him. His dominion is an everlasting dominion, which shall not pass away, and His kingdom the one Which shall not be destroyed.</a:t>
            </a:r>
          </a:p>
        </p:txBody>
      </p:sp>
    </p:spTree>
    <p:extLst>
      <p:ext uri="{BB962C8B-B14F-4D97-AF65-F5344CB8AC3E}">
        <p14:creationId xmlns:p14="http://schemas.microsoft.com/office/powerpoint/2010/main" val="3545697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31268</TotalTime>
  <Words>3464</Words>
  <Application>Microsoft Macintosh PowerPoint</Application>
  <PresentationFormat>On-screen Show (4:3)</PresentationFormat>
  <Paragraphs>278</Paragraphs>
  <Slides>94</Slides>
  <Notes>77</Notes>
  <HiddenSlides>0</HiddenSlides>
  <MMClips>0</MMClips>
  <ScaleCrop>false</ScaleCrop>
  <HeadingPairs>
    <vt:vector size="4" baseType="variant">
      <vt:variant>
        <vt:lpstr>Theme</vt:lpstr>
      </vt:variant>
      <vt:variant>
        <vt:i4>3</vt:i4>
      </vt:variant>
      <vt:variant>
        <vt:lpstr>Slide Titles</vt:lpstr>
      </vt:variant>
      <vt:variant>
        <vt:i4>94</vt:i4>
      </vt:variant>
    </vt:vector>
  </HeadingPairs>
  <TitlesOfParts>
    <vt:vector size="97"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699</cp:revision>
  <cp:lastPrinted>2002-04-29T19:33:49Z</cp:lastPrinted>
  <dcterms:created xsi:type="dcterms:W3CDTF">2002-04-29T15:32:00Z</dcterms:created>
  <dcterms:modified xsi:type="dcterms:W3CDTF">2012-11-17T06:23:01Z</dcterms:modified>
</cp:coreProperties>
</file>