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51"/>
  </p:notesMasterIdLst>
  <p:handoutMasterIdLst>
    <p:handoutMasterId r:id="rId52"/>
  </p:handoutMasterIdLst>
  <p:sldIdLst>
    <p:sldId id="1298" r:id="rId4"/>
    <p:sldId id="1301" r:id="rId5"/>
    <p:sldId id="1660" r:id="rId6"/>
    <p:sldId id="1694" r:id="rId7"/>
    <p:sldId id="1697" r:id="rId8"/>
    <p:sldId id="1698" r:id="rId9"/>
    <p:sldId id="1699" r:id="rId10"/>
    <p:sldId id="1695" r:id="rId11"/>
    <p:sldId id="1700" r:id="rId12"/>
    <p:sldId id="1692" r:id="rId13"/>
    <p:sldId id="1701" r:id="rId14"/>
    <p:sldId id="1702" r:id="rId15"/>
    <p:sldId id="1705" r:id="rId16"/>
    <p:sldId id="1703" r:id="rId17"/>
    <p:sldId id="1706" r:id="rId18"/>
    <p:sldId id="1693" r:id="rId19"/>
    <p:sldId id="1707" r:id="rId20"/>
    <p:sldId id="1708" r:id="rId21"/>
    <p:sldId id="1709" r:id="rId22"/>
    <p:sldId id="1710" r:id="rId23"/>
    <p:sldId id="1711" r:id="rId24"/>
    <p:sldId id="1712" r:id="rId25"/>
    <p:sldId id="1661" r:id="rId26"/>
    <p:sldId id="1586" r:id="rId27"/>
    <p:sldId id="1670" r:id="rId28"/>
    <p:sldId id="1713" r:id="rId29"/>
    <p:sldId id="1669" r:id="rId30"/>
    <p:sldId id="1714" r:id="rId31"/>
    <p:sldId id="1636" r:id="rId32"/>
    <p:sldId id="1721" r:id="rId33"/>
    <p:sldId id="1715" r:id="rId34"/>
    <p:sldId id="1722" r:id="rId35"/>
    <p:sldId id="1716" r:id="rId36"/>
    <p:sldId id="1717" r:id="rId37"/>
    <p:sldId id="1718" r:id="rId38"/>
    <p:sldId id="1719" r:id="rId39"/>
    <p:sldId id="1720" r:id="rId40"/>
    <p:sldId id="1723" r:id="rId41"/>
    <p:sldId id="1679" r:id="rId42"/>
    <p:sldId id="1724" r:id="rId43"/>
    <p:sldId id="1725" r:id="rId44"/>
    <p:sldId id="1681" r:id="rId45"/>
    <p:sldId id="1682" r:id="rId46"/>
    <p:sldId id="1683" r:id="rId47"/>
    <p:sldId id="1726" r:id="rId48"/>
    <p:sldId id="1622" r:id="rId49"/>
    <p:sldId id="1454" r:id="rId5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FFFFCC"/>
    <a:srgbClr val="F8FFB7"/>
    <a:srgbClr val="FFFFA9"/>
    <a:srgbClr val="FFCC66"/>
    <a:srgbClr val="CC0A0C"/>
    <a:srgbClr val="FFFF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23" autoAdjust="0"/>
    <p:restoredTop sz="94705" autoAdjust="0"/>
  </p:normalViewPr>
  <p:slideViewPr>
    <p:cSldViewPr>
      <p:cViewPr>
        <p:scale>
          <a:sx n="76" d="100"/>
          <a:sy n="76" d="100"/>
        </p:scale>
        <p:origin x="-528" y="-2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73BAC10-6CF4-BD4D-B8FC-A748BC84C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4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466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2808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524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1326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69E6B-C78A-AB4D-B0E3-E8B86D30D9E8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4FF8-93AA-824F-B5CB-0DE1FB90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71E14-CB1A-C340-A5EA-6D621487B8C8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871B-3BC2-AA4B-A2C9-E910B795C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53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5EE0-BB21-D941-BD38-A3A9E9BFFCAA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812B3-9B26-F145-81C7-376184095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20FF6-228D-244F-916D-E5E4B5F1AADE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B984-FE7B-3B41-889D-7E743E553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0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3AD4-CD14-1F4B-A9CB-38BAA2D25F09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8CA6-CB3C-1B47-B0E3-28FBCD050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0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31803-D18A-A040-9D71-AD0A5D03AF66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AFEAD-1B8C-5F4A-B023-355726D28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2A24F-8597-AB43-988C-09EB50160BE9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FC45-F942-3C4B-ACD4-E5B82879C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3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1D356-3372-004A-A50F-33F115C288AD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EC1D-0195-EC47-88F8-108A697D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48066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7FE2-88CB-7744-8875-36325658A55D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C72C-5764-3A4B-BCA4-7860BFC48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4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0CB84-D37B-ED44-91B0-C5FD8A2E73E6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A780-3035-4141-AD0D-69A2110C2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1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0CA8C-D5EB-CF4D-85FE-48B0EF92A79B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88213-D5DC-E14E-9959-6FBA98E46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38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F7EBB-9060-8645-A583-7E2397395E9B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2F50-8B58-824F-AD2F-D46020ED1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4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59302-C1B4-F643-8A01-DD098F83DCF4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61933-263F-D64E-A61C-7C770854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61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6D8AB-BCD2-A647-A378-B9B2ED2F1F8C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C7BDA-C8CC-E340-9CAC-91B8111AD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0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FF17-2946-2745-96A9-3D2C322E9D9B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E64F2-0457-9F46-AF0C-6E3A7B241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79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6A6F8-C60F-4940-AA15-93EBD388CDBC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A51AC-599C-DC48-B271-C02543AFF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0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2FAE-B150-A449-BB1B-9A85F3A0FD05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93169-BD00-2646-9278-98C6D3970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24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A974-E2B9-EF48-8E7A-491245BB66B9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5101-8E13-9F44-A35F-F79EAAE9C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9204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4134-2776-6048-918A-21559751D255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73BD-11E4-6748-97AC-4355CBAED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39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38367-E441-A44B-9384-E77FE770A92E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9D87-EEDA-8542-BD64-D8202D68C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2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9CD8-034C-4446-AA8B-507C8B852381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FC7D3-91E9-6148-BA5E-38CADFA2B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56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9BE7-0B7F-0148-8A34-9B46B2DA63DF}" type="datetimeFigureOut">
              <a:rPr lang="en-US"/>
              <a:pPr>
                <a:defRPr/>
              </a:pPr>
              <a:t>8/24/12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9EE7E-5A74-4E4C-AF25-54022D218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2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3822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4608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85933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6809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61492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900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9"/>
          <p:cNvSpPr txBox="1">
            <a:spLocks noChangeArrowheads="1"/>
          </p:cNvSpPr>
          <p:nvPr/>
        </p:nvSpPr>
        <p:spPr bwMode="auto">
          <a:xfrm>
            <a:off x="631825" y="1668463"/>
            <a:ext cx="797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defRPr/>
            </a:pPr>
            <a:endParaRPr lang="en-US" sz="3600" smtClean="0">
              <a:solidFill>
                <a:srgbClr val="FFFFFF"/>
              </a:solidFill>
              <a:latin typeface="B Frutiger Bold" charset="0"/>
            </a:endParaRPr>
          </a:p>
        </p:txBody>
      </p:sp>
      <p:sp>
        <p:nvSpPr>
          <p:cNvPr id="1027" name="Text Box 21"/>
          <p:cNvSpPr txBox="1">
            <a:spLocks noChangeArrowheads="1"/>
          </p:cNvSpPr>
          <p:nvPr/>
        </p:nvSpPr>
        <p:spPr bwMode="auto">
          <a:xfrm>
            <a:off x="593725" y="153035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defRPr/>
            </a:pPr>
            <a:endParaRPr lang="en-US" smtClean="0">
              <a:latin typeface="Times" charset="0"/>
            </a:endParaRPr>
          </a:p>
        </p:txBody>
      </p:sp>
      <p:sp>
        <p:nvSpPr>
          <p:cNvPr id="1028" name="Text Box 22"/>
          <p:cNvSpPr txBox="1">
            <a:spLocks noChangeArrowheads="1"/>
          </p:cNvSpPr>
          <p:nvPr/>
        </p:nvSpPr>
        <p:spPr bwMode="auto">
          <a:xfrm>
            <a:off x="555625" y="1744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mtClean="0">
              <a:latin typeface="Times" charset="0"/>
            </a:endParaRPr>
          </a:p>
        </p:txBody>
      </p:sp>
      <p:sp>
        <p:nvSpPr>
          <p:cNvPr id="1029" name="Rectangle 35"/>
          <p:cNvSpPr>
            <a:spLocks noChangeArrowheads="1"/>
          </p:cNvSpPr>
          <p:nvPr userDrawn="1"/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</a:pPr>
            <a:endParaRPr lang="en-US" sz="4400" b="1" i="1">
              <a:latin typeface="BL Frutiger Black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xmlns:p14="http://schemas.microsoft.com/office/powerpoint/2010/main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6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rgbClr val="FFFF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rgbClr val="FFFF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rgbClr val="FFFF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open Bible-ppt background dark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-28575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FFCC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1:1-4</a:t>
            </a:r>
            <a:endParaRPr lang="en-US" sz="4400" b="1" i="1" dirty="0">
              <a:solidFill>
                <a:srgbClr val="FFCC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733425" y="1120775"/>
            <a:ext cx="8229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1 Inasmuch as many have taken in hand to set in order a narrative of those things which have been fulfilled among us,</a:t>
            </a:r>
          </a:p>
          <a:p>
            <a:pPr algn="l">
              <a:defRPr/>
            </a:pP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2 just as those who from the beginning were eyewitnesses and ministers of the word delivered them to us,</a:t>
            </a:r>
          </a:p>
          <a:p>
            <a:pPr algn="l">
              <a:defRPr/>
            </a:pP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3 it seemed good to me also, having had perfect understanding of all things from the very first, to write to you an orderly account, most excellent </a:t>
            </a:r>
            <a:r>
              <a:rPr lang="en-US" sz="3200" dirty="0" err="1" smtClean="0">
                <a:solidFill>
                  <a:srgbClr val="FFFFCC"/>
                </a:solidFill>
                <a:latin typeface="Frutiger 57Cn" charset="0"/>
              </a:rPr>
              <a:t>Theophilus</a:t>
            </a: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,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open Bible-ppt background dark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FFCC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Verse reference here</a:t>
            </a:r>
            <a:endParaRPr lang="en-US" sz="4400" b="1" i="1" dirty="0">
              <a:solidFill>
                <a:srgbClr val="FFCC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 userDrawn="1"/>
        </p:nvSpPr>
        <p:spPr bwMode="auto">
          <a:xfrm>
            <a:off x="762000" y="112077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1 verses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1" descr="open Bible-ppt background ligh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3:15-18</a:t>
            </a:r>
            <a:endParaRPr lang="en-US" sz="4400" b="1" i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16  </a:t>
            </a:r>
            <a:r>
              <a:rPr lang="en-US" sz="3200" dirty="0">
                <a:latin typeface="Frutiger 57Cn"/>
                <a:cs typeface="Frutiger 57Cn"/>
              </a:rPr>
              <a:t>John answered, saying to all, “I indeed baptize you with water; but One mightier than I is coming, whose sandal strap I am not worthy to loose. He will baptize you with the Holy Spirit and fire.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17  “His winnowing fan is in His hand, and He will thoroughly clean out His threshing floor, and gather the wheat into His barn; but the chaff He will burn with unquenchable fire.”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18  And with many other exhortations he preached to the people.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781320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at-transparent-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03"/>
            <a:ext cx="10689755" cy="68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0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4-Two-Boys-with-Threashing-Sled-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929" y="0"/>
            <a:ext cx="9779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73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age_araunahsthressingfloor_e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705"/>
            <a:ext cx="9144000" cy="58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57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301f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09" y="-63840"/>
            <a:ext cx="10454649" cy="69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64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98735305_7502259e4f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25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52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Jeremiah 15:7</a:t>
            </a:r>
            <a:endParaRPr lang="en-US" sz="4400" b="1" i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7  And I will winnow them with a winnowing fan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in </a:t>
            </a:r>
            <a:r>
              <a:rPr lang="en-US" sz="3200" dirty="0">
                <a:latin typeface="Frutiger 57Cn"/>
                <a:cs typeface="Frutiger 57Cn"/>
              </a:rPr>
              <a:t>the gates of the land; I will bereave them of children; I will destroy My people, since they do not return from their ways.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705426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Jeremiah 15:5-9</a:t>
            </a:r>
            <a:endParaRPr lang="en-US" sz="4400" b="1" i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5  “For who will have pity on you, O Jerusalem? Or who will bemoan you? Or who will turn aside to ask how you are doing?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6  You have forsaken Me,” says the LORD, “You have gone backward. Therefore I will stretch out My hand against you and destroy you; I am weary of relenting!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7  And </a:t>
            </a:r>
            <a:r>
              <a:rPr lang="en-US" sz="3200" i="1" dirty="0">
                <a:latin typeface="Frutiger 57Cn"/>
                <a:cs typeface="Frutiger 57Cn"/>
              </a:rPr>
              <a:t>I will winnow them with a winnowing fan</a:t>
            </a:r>
            <a:r>
              <a:rPr lang="en-US" sz="3200" dirty="0">
                <a:latin typeface="Frutiger 57Cn"/>
                <a:cs typeface="Frutiger 57Cn"/>
              </a:rPr>
              <a:t>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in </a:t>
            </a:r>
            <a:r>
              <a:rPr lang="en-US" sz="3200" dirty="0">
                <a:latin typeface="Frutiger 57Cn"/>
                <a:cs typeface="Frutiger 57Cn"/>
              </a:rPr>
              <a:t>the gates of the land; I will bereave them of children; I will destroy My people, since they do not return from their ways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080643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Jeremiah 15:5-9</a:t>
            </a:r>
            <a:endParaRPr lang="en-US" sz="4400" b="1" i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8  Their widows will be increased to Me more than the sand of the seas; I will bring against them, against the mother of the young men, a plunderer at noonday; I will cause anguish and terror to fall on them suddenly.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9  “She languishes who has borne seven; she has breathed her last; her sun has gone down while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it </a:t>
            </a:r>
            <a:r>
              <a:rPr lang="en-US" sz="3200" dirty="0">
                <a:latin typeface="Frutiger 57Cn"/>
                <a:cs typeface="Frutiger 57Cn"/>
              </a:rPr>
              <a:t>was yet day; she has been ashamed and </a:t>
            </a:r>
            <a:r>
              <a:rPr lang="en-US" sz="3200" dirty="0" smtClean="0">
                <a:latin typeface="Frutiger 57Cn"/>
                <a:cs typeface="Frutiger 57Cn"/>
              </a:rPr>
              <a:t>con-founded</a:t>
            </a:r>
            <a:r>
              <a:rPr lang="en-US" sz="3200" dirty="0">
                <a:latin typeface="Frutiger 57Cn"/>
                <a:cs typeface="Frutiger 57Cn"/>
              </a:rPr>
              <a:t>. And the remnant of them I will deliver to the sword before their enemies,” says the LORD.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784031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3:4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4  The ungodly </a:t>
            </a:r>
            <a:r>
              <a:rPr lang="en-US" sz="3200" dirty="0" smtClean="0">
                <a:latin typeface="Frutiger 57Cn"/>
                <a:cs typeface="Frutiger 57Cn"/>
              </a:rPr>
              <a:t>. . . are </a:t>
            </a:r>
            <a:r>
              <a:rPr lang="en-US" sz="3200" i="1" dirty="0">
                <a:latin typeface="Frutiger 57Cn"/>
                <a:cs typeface="Frutiger 57Cn"/>
              </a:rPr>
              <a:t>like the chaff which the wind drives away</a:t>
            </a:r>
            <a:r>
              <a:rPr lang="en-US" sz="3200" i="1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649" y="2209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Hosea 13:3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5351" y="3330575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3  Therefore they shall be like the morning cloud and like the early dew that passes away, </a:t>
            </a:r>
            <a:r>
              <a:rPr lang="en-US" sz="3200" i="1" dirty="0">
                <a:latin typeface="Frutiger 57Cn"/>
                <a:cs typeface="Frutiger 57Cn"/>
              </a:rPr>
              <a:t>like chaff blown off from a threshing floor</a:t>
            </a:r>
            <a:r>
              <a:rPr lang="en-US" sz="3200" dirty="0">
                <a:latin typeface="Frutiger 57Cn"/>
                <a:cs typeface="Frutiger 57Cn"/>
              </a:rPr>
              <a:t> and like smoke from a chimney.</a:t>
            </a:r>
          </a:p>
        </p:txBody>
      </p:sp>
    </p:spTree>
    <p:extLst>
      <p:ext uri="{BB962C8B-B14F-4D97-AF65-F5344CB8AC3E}">
        <p14:creationId xmlns:p14="http://schemas.microsoft.com/office/powerpoint/2010/main" val="2155448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1" descr="open Bible-ppt background ligh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43488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7200" b="1" dirty="0" smtClean="0">
                <a:latin typeface="Papyrus" charset="0"/>
              </a:rPr>
              <a:t>The Gospels</a:t>
            </a:r>
          </a:p>
          <a:p>
            <a:pPr>
              <a:lnSpc>
                <a:spcPct val="90000"/>
              </a:lnSpc>
              <a:defRPr/>
            </a:pPr>
            <a:endParaRPr lang="en-US" sz="5400" b="1" dirty="0" smtClean="0">
              <a:latin typeface="Papyrus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5400" b="1" dirty="0" smtClean="0">
                <a:latin typeface="Papyrus" charset="0"/>
              </a:rPr>
              <a:t>The Baptism </a:t>
            </a:r>
            <a:br>
              <a:rPr lang="en-US" sz="5400" b="1" dirty="0" smtClean="0">
                <a:latin typeface="Papyrus" charset="0"/>
              </a:rPr>
            </a:br>
            <a:r>
              <a:rPr lang="en-US" sz="5400" b="1" dirty="0" smtClean="0">
                <a:latin typeface="Papyrus" charset="0"/>
              </a:rPr>
              <a:t>of Jesus</a:t>
            </a:r>
            <a:br>
              <a:rPr lang="en-US" sz="5400" b="1" dirty="0" smtClean="0">
                <a:latin typeface="Papyrus" charset="0"/>
              </a:rPr>
            </a:br>
            <a:endParaRPr lang="en-US" sz="7200" b="1" dirty="0">
              <a:latin typeface="Papyru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Isaiah 5:24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24  Therefore, as the fire devours the stubble, and </a:t>
            </a:r>
            <a:r>
              <a:rPr lang="en-US" sz="3200" i="1" dirty="0">
                <a:latin typeface="Frutiger 57Cn"/>
                <a:cs typeface="Frutiger 57Cn"/>
              </a:rPr>
              <a:t>the flame consumes the chaff,</a:t>
            </a:r>
            <a:r>
              <a:rPr lang="en-US" sz="3200" dirty="0">
                <a:latin typeface="Frutiger 57Cn"/>
                <a:cs typeface="Frutiger 57Cn"/>
              </a:rPr>
              <a:t> so their root will be as rottenness, and their blossom will ascend like dust; because they have rejected the law of the LORD of hosts, and despised the word of the Holy One of Israel.</a:t>
            </a:r>
          </a:p>
        </p:txBody>
      </p:sp>
    </p:spTree>
    <p:extLst>
      <p:ext uri="{BB962C8B-B14F-4D97-AF65-F5344CB8AC3E}">
        <p14:creationId xmlns:p14="http://schemas.microsoft.com/office/powerpoint/2010/main" val="483908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Isaiah 66:23-24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23 And it shall come to pass that from one New Moon to another, and from one Sabbath to another, all flesh shall come to worship before Me,” says the LORD.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24 “And they shall go forth and look upon the corpses of the men who have transgressed against Me. For their worm does not die, </a:t>
            </a:r>
            <a:r>
              <a:rPr lang="en-US" sz="3200" i="1" dirty="0">
                <a:latin typeface="Frutiger 57Cn"/>
                <a:cs typeface="Frutiger 57Cn"/>
              </a:rPr>
              <a:t>and their fire is not quenched.</a:t>
            </a:r>
            <a:r>
              <a:rPr lang="en-US" sz="3200" dirty="0">
                <a:latin typeface="Frutiger 57Cn"/>
                <a:cs typeface="Frutiger 57Cn"/>
              </a:rPr>
              <a:t> They shall be an abhorrence to all flesh.”</a:t>
            </a:r>
          </a:p>
        </p:txBody>
      </p:sp>
    </p:spTree>
    <p:extLst>
      <p:ext uri="{BB962C8B-B14F-4D97-AF65-F5344CB8AC3E}">
        <p14:creationId xmlns:p14="http://schemas.microsoft.com/office/powerpoint/2010/main" val="1821756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Jeremiah 7:20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20  Therefore thus says the Lord GOD: “Behold, My anger and My fury will be poured out on this place—on man and on beast, on the trees of the field and on the fruit of the ground. </a:t>
            </a:r>
            <a:r>
              <a:rPr lang="en-US" sz="3200" i="1" dirty="0">
                <a:latin typeface="Frutiger 57Cn"/>
                <a:cs typeface="Frutiger 57Cn"/>
              </a:rPr>
              <a:t>And it will burn and not be quenched.”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062830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3:18</a:t>
            </a:r>
            <a:endParaRPr lang="en-US" sz="4400" b="1" i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18  And with many other exhortations he preached to the people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611289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3:13-15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13  Then Jesus came from Galilee to John at the Jordan to be baptized by him.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14  And John tried to prevent Him, saying, “I need to be baptized by You, and are You coming to me?”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15  But Jesus answered and said to him, “Permit it to be so now, for thus it is fitting for us to fulfill all righteousness.” Then he allowed Him.</a:t>
            </a:r>
          </a:p>
        </p:txBody>
      </p:sp>
    </p:spTree>
    <p:extLst>
      <p:ext uri="{BB962C8B-B14F-4D97-AF65-F5344CB8AC3E}">
        <p14:creationId xmlns:p14="http://schemas.microsoft.com/office/powerpoint/2010/main" val="2915585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Jeremiah 23:5-6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5  “Behold, the days are coming,” says the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LORD</a:t>
            </a:r>
            <a:r>
              <a:rPr lang="en-US" sz="3200" dirty="0">
                <a:latin typeface="Frutiger 57Cn"/>
                <a:cs typeface="Frutiger 57Cn"/>
              </a:rPr>
              <a:t>, “That I will raise to David a Branch of righteousness; a King shall reign and prosper, and </a:t>
            </a:r>
            <a:r>
              <a:rPr lang="en-US" sz="3200" i="1" dirty="0">
                <a:latin typeface="Frutiger 57Cn"/>
                <a:cs typeface="Frutiger 57Cn"/>
              </a:rPr>
              <a:t>execute judgment and righteousness in the earth.</a:t>
            </a:r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6  In His days Judah will be saved, and Israel will dwell safely; now this is His name by which He will be called: </a:t>
            </a:r>
            <a:r>
              <a:rPr lang="en-US" sz="3200" i="1" dirty="0">
                <a:latin typeface="Frutiger 57Cn"/>
                <a:cs typeface="Frutiger 57Cn"/>
              </a:rPr>
              <a:t>THE LORD OUR RIGHTEOUSNESS.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497524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Jeremiah 23:5-6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5  “Behold, the days are coming,” says the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LORD</a:t>
            </a:r>
            <a:r>
              <a:rPr lang="en-US" sz="3200" dirty="0">
                <a:latin typeface="Frutiger 57Cn"/>
                <a:cs typeface="Frutiger 57Cn"/>
              </a:rPr>
              <a:t>, “That I will raise to David a Branch of righteousness; a King shall reign and prosper, and </a:t>
            </a:r>
            <a:r>
              <a:rPr lang="en-US" sz="3200" i="1" dirty="0">
                <a:latin typeface="Frutiger 57Cn"/>
                <a:cs typeface="Frutiger 57Cn"/>
              </a:rPr>
              <a:t>execute judgment and righteousness in the earth.</a:t>
            </a:r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6  In </a:t>
            </a:r>
            <a:r>
              <a:rPr lang="en-US" sz="3200" dirty="0">
                <a:latin typeface="Frutiger 57Cn"/>
                <a:cs typeface="Frutiger 57Cn"/>
              </a:rPr>
              <a:t>His days Judah will be saved, and Israel will dwell safely; now this is His name by which He will be called: </a:t>
            </a:r>
            <a:r>
              <a:rPr lang="en-US" sz="3200" i="1" dirty="0">
                <a:latin typeface="Frutiger 57Cn"/>
                <a:cs typeface="Frutiger 57Cn"/>
              </a:rPr>
              <a:t>THE LORD OUR RIGHTEOUSNESS</a:t>
            </a:r>
            <a:r>
              <a:rPr lang="en-US" sz="3200" i="1" dirty="0" smtClean="0">
                <a:latin typeface="Frutiger 57Cn"/>
                <a:cs typeface="Frutiger 57Cn"/>
              </a:rPr>
              <a:t>.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i="1" dirty="0" smtClean="0">
                <a:latin typeface="Frutiger 57Cn"/>
                <a:cs typeface="Frutiger 57Cn"/>
              </a:rPr>
              <a:t>Jesus is referring to this and saying He is Messiah!</a:t>
            </a:r>
            <a:endParaRPr lang="en-US" sz="3200" i="1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903524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Jeremiah 33:15-16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15  ‘In those days and at that time I will cause to grow up to David A Branch of righteousness; </a:t>
            </a:r>
            <a:r>
              <a:rPr lang="en-US" sz="3200" i="1" dirty="0">
                <a:latin typeface="Frutiger 57Cn"/>
                <a:cs typeface="Frutiger 57Cn"/>
              </a:rPr>
              <a:t>He shall execute judgment and righteousness in the earth.</a:t>
            </a:r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16  In those days Judah will be saved, And Jerusalem will dwell safely. And this is the name by which she will be called: </a:t>
            </a:r>
            <a:r>
              <a:rPr lang="en-US" sz="3200" i="1" dirty="0">
                <a:latin typeface="Frutiger 57Cn"/>
                <a:cs typeface="Frutiger 57Cn"/>
              </a:rPr>
              <a:t>THE LORD OUR RIGHTEOUSNESS.’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905450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Jeremiah 33:15-16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15  ‘In those days and at that time I will cause to grow up to David A Branch of righteousness; </a:t>
            </a:r>
            <a:r>
              <a:rPr lang="en-US" sz="3200" i="1" dirty="0">
                <a:latin typeface="Frutiger 57Cn"/>
                <a:cs typeface="Frutiger 57Cn"/>
              </a:rPr>
              <a:t>He shall execute judgment and righteousness in the earth.</a:t>
            </a:r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16  In </a:t>
            </a:r>
            <a:r>
              <a:rPr lang="en-US" sz="3200" dirty="0">
                <a:latin typeface="Frutiger 57Cn"/>
                <a:cs typeface="Frutiger 57Cn"/>
              </a:rPr>
              <a:t>those days Judah will be saved, And Jerusalem will dwell safely. And this is the name by which she will be called: </a:t>
            </a:r>
            <a:r>
              <a:rPr lang="en-US" sz="3200" i="1" dirty="0">
                <a:latin typeface="Frutiger 57Cn"/>
                <a:cs typeface="Frutiger 57Cn"/>
              </a:rPr>
              <a:t>THE LORD OUR RIGHTEOUSNESS.</a:t>
            </a:r>
            <a:r>
              <a:rPr lang="en-US" sz="3200" i="1" dirty="0" smtClean="0">
                <a:latin typeface="Frutiger 57Cn"/>
                <a:cs typeface="Frutiger 57Cn"/>
              </a:rPr>
              <a:t>’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i="1" dirty="0">
                <a:latin typeface="Frutiger 57Cn"/>
                <a:cs typeface="Frutiger 57Cn"/>
              </a:rPr>
              <a:t>Jesus is referring to this and saying He is Messiah!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159783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3:21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21  When all the people were baptized, it came to pass that Jesus also was baptized; and while He prayed, the heaven was opened.</a:t>
            </a:r>
          </a:p>
        </p:txBody>
      </p:sp>
    </p:spTree>
    <p:extLst>
      <p:ext uri="{BB962C8B-B14F-4D97-AF65-F5344CB8AC3E}">
        <p14:creationId xmlns:p14="http://schemas.microsoft.com/office/powerpoint/2010/main" val="1268942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3:15-18</a:t>
            </a:r>
            <a:endParaRPr lang="en-US" sz="4400" b="1" i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15  Now as the people were in expectation, and all reasoned in their hearts about John, whether he was the Christ or not,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16  John </a:t>
            </a:r>
            <a:r>
              <a:rPr lang="en-US" sz="3200" dirty="0">
                <a:latin typeface="Frutiger 57Cn"/>
                <a:cs typeface="Frutiger 57Cn"/>
              </a:rPr>
              <a:t>answered, saying to all, “I indeed baptize you with water; but One mightier than I is coming, whose sandal strap I am not worthy to loose. He will baptize you with the Holy Spirit and fire.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621032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3:21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21  When all the people were baptized, it came to pass that Jesus also was baptized; and while He prayed, </a:t>
            </a:r>
            <a:r>
              <a:rPr lang="en-US" sz="3200" i="1" dirty="0">
                <a:latin typeface="Frutiger 57Cn"/>
                <a:cs typeface="Frutiger 57Cn"/>
              </a:rPr>
              <a:t>the heaven was opened.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247" y="2895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Mark 1:10 (NIV)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99247" y="4016375"/>
            <a:ext cx="8077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10  . . . He saw heaven being </a:t>
            </a:r>
            <a:r>
              <a:rPr lang="en-US" sz="3200" i="1" dirty="0" smtClean="0">
                <a:latin typeface="Frutiger 57Cn"/>
                <a:cs typeface="Frutiger 57Cn"/>
              </a:rPr>
              <a:t>torn (ripped) open . . .</a:t>
            </a:r>
            <a:endParaRPr lang="en-US" sz="3200" i="1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568407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Isaiah 64:1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Oh, that You would </a:t>
            </a:r>
            <a:r>
              <a:rPr lang="en-US" sz="3200" i="1" dirty="0">
                <a:latin typeface="Frutiger 57Cn"/>
                <a:cs typeface="Frutiger 57Cn"/>
              </a:rPr>
              <a:t>rend the heavens!</a:t>
            </a:r>
            <a:r>
              <a:rPr lang="en-US" sz="3200" dirty="0">
                <a:latin typeface="Frutiger 57Cn"/>
                <a:cs typeface="Frutiger 57Cn"/>
              </a:rPr>
              <a:t> That You would come down! That the mountains might shake at Your presence—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As fire burns brushwood, as fire causes water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to </a:t>
            </a:r>
            <a:r>
              <a:rPr lang="en-US" sz="3200" dirty="0">
                <a:latin typeface="Frutiger 57Cn"/>
                <a:cs typeface="Frutiger 57Cn"/>
              </a:rPr>
              <a:t>boil—to make Your name known to Your adversaries, that the nations may tremble at Your presence!</a:t>
            </a:r>
          </a:p>
        </p:txBody>
      </p:sp>
    </p:spTree>
    <p:extLst>
      <p:ext uri="{BB962C8B-B14F-4D97-AF65-F5344CB8AC3E}">
        <p14:creationId xmlns:p14="http://schemas.microsoft.com/office/powerpoint/2010/main" val="3597105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Isaiah 64:1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Oh, that You would </a:t>
            </a:r>
            <a:r>
              <a:rPr lang="en-US" sz="3200" i="1" dirty="0">
                <a:latin typeface="Frutiger 57Cn"/>
                <a:cs typeface="Frutiger 57Cn"/>
              </a:rPr>
              <a:t>rend the heavens!</a:t>
            </a:r>
            <a:r>
              <a:rPr lang="en-US" sz="3200" dirty="0">
                <a:latin typeface="Frutiger 57Cn"/>
                <a:cs typeface="Frutiger 57Cn"/>
              </a:rPr>
              <a:t> That You would come down! That the mountains might shake at Your presence—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2  As </a:t>
            </a:r>
            <a:r>
              <a:rPr lang="en-US" sz="3200" dirty="0">
                <a:latin typeface="Frutiger 57Cn"/>
                <a:cs typeface="Frutiger 57Cn"/>
              </a:rPr>
              <a:t>fire burns brushwood, as fire causes water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to </a:t>
            </a:r>
            <a:r>
              <a:rPr lang="en-US" sz="3200" dirty="0">
                <a:latin typeface="Frutiger 57Cn"/>
                <a:cs typeface="Frutiger 57Cn"/>
              </a:rPr>
              <a:t>boil—to make Your name known to Your adversaries, that the nations may tremble at Your presence</a:t>
            </a:r>
            <a:r>
              <a:rPr lang="en-US" sz="3200" dirty="0" smtClean="0">
                <a:latin typeface="Frutiger 57Cn"/>
                <a:cs typeface="Frutiger 57Cn"/>
              </a:rPr>
              <a:t>!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i="1" dirty="0" smtClean="0">
                <a:latin typeface="Frutiger 57Cn"/>
                <a:cs typeface="Frutiger 57Cn"/>
              </a:rPr>
              <a:t>God has now come to earth in the form of Jesus </a:t>
            </a:r>
            <a:br>
              <a:rPr lang="en-US" sz="3200" i="1" dirty="0" smtClean="0">
                <a:latin typeface="Frutiger 57Cn"/>
                <a:cs typeface="Frutiger 57Cn"/>
              </a:rPr>
            </a:br>
            <a:r>
              <a:rPr lang="en-US" sz="3200" i="1" dirty="0" smtClean="0">
                <a:latin typeface="Frutiger 57Cn"/>
                <a:cs typeface="Frutiger 57Cn"/>
              </a:rPr>
              <a:t>of Nazareth, the Messiah.</a:t>
            </a:r>
            <a:endParaRPr lang="en-US" sz="3200" i="1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86069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3:16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16  When He had been baptized, Jesus came up immediately from the water; and behold, the heavens were opened to Him, and He saw </a:t>
            </a:r>
            <a:r>
              <a:rPr lang="en-US" sz="3200" i="1" dirty="0">
                <a:latin typeface="Frutiger 57Cn"/>
                <a:cs typeface="Frutiger 57Cn"/>
              </a:rPr>
              <a:t>the Spirit of God descending like a dove and alighting upon Him.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671" y="356368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3:22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96671" y="4684455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22  And </a:t>
            </a:r>
            <a:r>
              <a:rPr lang="en-US" sz="3200" dirty="0">
                <a:latin typeface="Frutiger 57Cn"/>
                <a:cs typeface="Frutiger 57Cn"/>
              </a:rPr>
              <a:t>the Holy Spirit descended in bodily form like a dove upon Him…</a:t>
            </a:r>
          </a:p>
        </p:txBody>
      </p:sp>
    </p:spTree>
    <p:extLst>
      <p:ext uri="{BB962C8B-B14F-4D97-AF65-F5344CB8AC3E}">
        <p14:creationId xmlns:p14="http://schemas.microsoft.com/office/powerpoint/2010/main" val="2013127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Isaiah 11:1-2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There shall come forth a Rod from the stem of Jesse, and a Branch shall grow out of his roots.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</a:t>
            </a:r>
            <a:r>
              <a:rPr lang="en-US" sz="3200" i="1" dirty="0">
                <a:latin typeface="Frutiger 57Cn"/>
                <a:cs typeface="Frutiger 57Cn"/>
              </a:rPr>
              <a:t>The Spirit of the LORD shall rest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[rest, settle down and remain]</a:t>
            </a:r>
            <a:r>
              <a:rPr lang="en-US" sz="3200" dirty="0">
                <a:latin typeface="Frutiger 57Cn"/>
                <a:cs typeface="Frutiger 57Cn"/>
              </a:rPr>
              <a:t> </a:t>
            </a:r>
            <a:r>
              <a:rPr lang="en-US" sz="3200" i="1" dirty="0">
                <a:latin typeface="Frutiger 57Cn"/>
                <a:cs typeface="Frutiger 57Cn"/>
              </a:rPr>
              <a:t>upon Him,</a:t>
            </a:r>
            <a:r>
              <a:rPr lang="en-US" sz="3200" dirty="0">
                <a:latin typeface="Frutiger 57Cn"/>
                <a:cs typeface="Frutiger 57Cn"/>
              </a:rPr>
              <a:t> the Spirit of wisdom and understanding, the Spirit of counsel and might, the Spirit of knowledge and of the fear of the LORD.</a:t>
            </a:r>
          </a:p>
        </p:txBody>
      </p:sp>
    </p:spTree>
    <p:extLst>
      <p:ext uri="{BB962C8B-B14F-4D97-AF65-F5344CB8AC3E}">
        <p14:creationId xmlns:p14="http://schemas.microsoft.com/office/powerpoint/2010/main" val="2037148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Isaiah 42:1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Behold! My Servant whom I uphold, My Elect One in whom My soul delights! </a:t>
            </a:r>
            <a:r>
              <a:rPr lang="en-US" sz="3200" i="1" dirty="0">
                <a:latin typeface="Frutiger 57Cn"/>
                <a:cs typeface="Frutiger 57Cn"/>
              </a:rPr>
              <a:t>I have put My Spirit upon Him; </a:t>
            </a:r>
            <a:r>
              <a:rPr lang="en-US" sz="3200" dirty="0">
                <a:latin typeface="Frutiger 57Cn"/>
                <a:cs typeface="Frutiger 57Cn"/>
              </a:rPr>
              <a:t>He will bring forth justice to the Gentiles.</a:t>
            </a:r>
          </a:p>
        </p:txBody>
      </p:sp>
    </p:spTree>
    <p:extLst>
      <p:ext uri="{BB962C8B-B14F-4D97-AF65-F5344CB8AC3E}">
        <p14:creationId xmlns:p14="http://schemas.microsoft.com/office/powerpoint/2010/main" val="2530039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Isaiah 61:1-3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</a:t>
            </a:r>
            <a:r>
              <a:rPr lang="en-US" sz="3200" i="1" dirty="0">
                <a:latin typeface="Frutiger 57Cn"/>
                <a:cs typeface="Frutiger 57Cn"/>
              </a:rPr>
              <a:t>The Spirit of the Lord GOD is upon Me,</a:t>
            </a:r>
            <a:r>
              <a:rPr lang="en-US" sz="3200" dirty="0">
                <a:latin typeface="Frutiger 57Cn"/>
                <a:cs typeface="Frutiger 57Cn"/>
              </a:rPr>
              <a:t> because the LORD has anointed Me to preach good tidings to the poor; He has sent Me to heal the </a:t>
            </a:r>
            <a:r>
              <a:rPr lang="en-US" sz="3200" dirty="0" smtClean="0">
                <a:latin typeface="Frutiger 57Cn"/>
                <a:cs typeface="Frutiger 57Cn"/>
              </a:rPr>
              <a:t>broken-hearted</a:t>
            </a:r>
            <a:r>
              <a:rPr lang="en-US" sz="3200" dirty="0">
                <a:latin typeface="Frutiger 57Cn"/>
                <a:cs typeface="Frutiger 57Cn"/>
              </a:rPr>
              <a:t>, to proclaim liberty to the captives, and the opening of the prison to those who are bound;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2  To </a:t>
            </a:r>
            <a:r>
              <a:rPr lang="en-US" sz="3200" dirty="0">
                <a:latin typeface="Frutiger 57Cn"/>
                <a:cs typeface="Frutiger 57Cn"/>
              </a:rPr>
              <a:t>proclaim the acceptable year of the LORD, and the day of vengeance of our God; to comfort all who mourn,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3  </a:t>
            </a:r>
            <a:r>
              <a:rPr lang="en-US" sz="3200" dirty="0">
                <a:latin typeface="Frutiger 57Cn"/>
                <a:cs typeface="Frutiger 57Cn"/>
              </a:rPr>
              <a:t>To console those who mourn in </a:t>
            </a:r>
            <a:r>
              <a:rPr lang="en-US" sz="3200" dirty="0" smtClean="0">
                <a:latin typeface="Frutiger 57Cn"/>
                <a:cs typeface="Frutiger 57Cn"/>
              </a:rPr>
              <a:t>Zion . . . that </a:t>
            </a:r>
            <a:r>
              <a:rPr lang="en-US" sz="3200" dirty="0">
                <a:latin typeface="Frutiger 57Cn"/>
                <a:cs typeface="Frutiger 57Cn"/>
              </a:rPr>
              <a:t>they may be called trees of righteousness, the planting of the LORD, that He may be glorified.”</a:t>
            </a:r>
          </a:p>
        </p:txBody>
      </p:sp>
    </p:spTree>
    <p:extLst>
      <p:ext uri="{BB962C8B-B14F-4D97-AF65-F5344CB8AC3E}">
        <p14:creationId xmlns:p14="http://schemas.microsoft.com/office/powerpoint/2010/main" val="4062732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3:22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22  And the Holy Spirit descended in bodily form like a dove upon Him, and a voice came from heaven which said, </a:t>
            </a:r>
            <a:r>
              <a:rPr lang="en-US" sz="3200" i="1" dirty="0">
                <a:latin typeface="Frutiger 57Cn"/>
                <a:cs typeface="Frutiger 57Cn"/>
              </a:rPr>
              <a:t>“You are My beloved Son; in You I am well pleased.”</a:t>
            </a:r>
          </a:p>
        </p:txBody>
      </p:sp>
    </p:spTree>
    <p:extLst>
      <p:ext uri="{BB962C8B-B14F-4D97-AF65-F5344CB8AC3E}">
        <p14:creationId xmlns:p14="http://schemas.microsoft.com/office/powerpoint/2010/main" val="1332507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John 5:37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4321175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37  And </a:t>
            </a:r>
            <a:r>
              <a:rPr lang="en-US" sz="3200" dirty="0">
                <a:latin typeface="Frutiger 57Cn"/>
                <a:cs typeface="Frutiger 57Cn"/>
              </a:rPr>
              <a:t>the Father Himself, who sent Me, has testified of Me. You have neither heard His voice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at </a:t>
            </a:r>
            <a:r>
              <a:rPr lang="en-US" sz="3200" dirty="0">
                <a:latin typeface="Frutiger 57Cn"/>
                <a:cs typeface="Frutiger 57Cn"/>
              </a:rPr>
              <a:t>any time, nor seen His form.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3:22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22  And the Holy Spirit descended in bodily form like a dove upon Him, and a voice came from heaven which said, </a:t>
            </a:r>
            <a:r>
              <a:rPr lang="en-US" sz="3200" i="1" dirty="0">
                <a:latin typeface="Frutiger 57Cn"/>
                <a:cs typeface="Frutiger 57Cn"/>
              </a:rPr>
              <a:t>“You are My beloved Son; in You I am well pleased.”</a:t>
            </a:r>
          </a:p>
        </p:txBody>
      </p:sp>
    </p:spTree>
    <p:extLst>
      <p:ext uri="{BB962C8B-B14F-4D97-AF65-F5344CB8AC3E}">
        <p14:creationId xmlns:p14="http://schemas.microsoft.com/office/powerpoint/2010/main" val="4061646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Psalm 2:7-9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7  “I will declare the decree: The LORD has said to Me, </a:t>
            </a:r>
            <a:r>
              <a:rPr lang="en-US" sz="3200" i="1" dirty="0">
                <a:solidFill>
                  <a:srgbClr val="FFCC66"/>
                </a:solidFill>
                <a:latin typeface="Frutiger 57Cn"/>
                <a:cs typeface="Frutiger 57Cn"/>
              </a:rPr>
              <a:t>‘You are My Son,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 </a:t>
            </a:r>
            <a:r>
              <a:rPr lang="en-US" sz="3200" dirty="0">
                <a:latin typeface="Frutiger 57Cn"/>
                <a:cs typeface="Frutiger 57Cn"/>
              </a:rPr>
              <a:t>t</a:t>
            </a:r>
            <a:r>
              <a:rPr lang="en-US" sz="3200" dirty="0" smtClean="0">
                <a:latin typeface="Frutiger 57Cn"/>
                <a:cs typeface="Frutiger 57Cn"/>
              </a:rPr>
              <a:t>oday </a:t>
            </a:r>
            <a:r>
              <a:rPr lang="en-US" sz="3200" dirty="0">
                <a:latin typeface="Frutiger 57Cn"/>
                <a:cs typeface="Frutiger 57Cn"/>
              </a:rPr>
              <a:t>I have begotten You.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8  Ask of Me, and I will give You the nations for Your inheritance, and the ends of the earth for Your possession.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9  You shall break them with a rod of iron; You shall dash them to pieces like a potter’s vessel.’</a:t>
            </a:r>
            <a:r>
              <a:rPr lang="en-US" sz="3200" dirty="0" smtClean="0">
                <a:latin typeface="Frutiger 57Cn"/>
                <a:cs typeface="Frutiger 57Cn"/>
              </a:rPr>
              <a:t>”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081824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3:15-18</a:t>
            </a:r>
            <a:endParaRPr lang="en-US" sz="4400" b="1" i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15  Now as the people were in expectation, and all reasoned in their hearts about John, whether he was the Christ or not,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16  John </a:t>
            </a:r>
            <a:r>
              <a:rPr lang="en-US" sz="3200" dirty="0">
                <a:latin typeface="Frutiger 57Cn"/>
                <a:cs typeface="Frutiger 57Cn"/>
              </a:rPr>
              <a:t>answered, saying to all, “I indeed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baptize </a:t>
            </a:r>
            <a:r>
              <a:rPr lang="en-US" sz="3200" dirty="0">
                <a:latin typeface="Frutiger 57Cn"/>
                <a:cs typeface="Frutiger 57Cn"/>
              </a:rPr>
              <a:t>you with water; but One mightier than I is coming, whose sandal strap I am not worthy to loose. He will baptize you with the Holy Spirit and fire.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“baptize” </a:t>
            </a:r>
            <a:r>
              <a:rPr lang="en-US" sz="3200" dirty="0" smtClean="0">
                <a:latin typeface="Frutiger 57Cn"/>
                <a:cs typeface="Frutiger 57Cn"/>
              </a:rPr>
              <a:t>= </a:t>
            </a:r>
            <a:r>
              <a:rPr lang="en-US" sz="3200" i="1" dirty="0" err="1" smtClean="0">
                <a:solidFill>
                  <a:srgbClr val="FFCC66"/>
                </a:solidFill>
                <a:latin typeface="Frutiger 57Cn"/>
                <a:cs typeface="Frutiger 57Cn"/>
              </a:rPr>
              <a:t>baptizo</a:t>
            </a:r>
            <a:r>
              <a:rPr lang="en-US" sz="3200" i="1" dirty="0" smtClean="0">
                <a:solidFill>
                  <a:srgbClr val="FFCC66"/>
                </a:solidFill>
                <a:latin typeface="Frutiger 57Cn"/>
                <a:cs typeface="Frutiger 57Cn"/>
              </a:rPr>
              <a:t>, </a:t>
            </a:r>
            <a:r>
              <a:rPr lang="en-US" sz="3200" dirty="0" smtClean="0">
                <a:latin typeface="Frutiger 57Cn"/>
                <a:cs typeface="Frutiger 57Cn"/>
              </a:rPr>
              <a:t>meaning “immerse” or “submerge.”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06110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Psalm 2:1-6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Why do the nations rage, and the people plot a vain thing?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The kings of the earth set themselves, and the rulers take counsel together, against the LORD and against His Anointed, saying,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3  “Let us break Their bonds in pieces and cast away Their cords from us.”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4  He who sits in the heavens shall laugh; the LORD shall hold them in derision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447978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Psalm 2:1-6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5  Then He shall speak to them in His wrath, and distress them in His deep displeasure: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6  “</a:t>
            </a:r>
            <a:r>
              <a:rPr lang="en-US" sz="3200" dirty="0">
                <a:latin typeface="Frutiger 57Cn"/>
                <a:cs typeface="Frutiger 57Cn"/>
              </a:rPr>
              <a:t>Yet I have set My King on My holy hill of Zion.</a:t>
            </a:r>
            <a:r>
              <a:rPr lang="en-US" sz="3200" dirty="0" smtClean="0">
                <a:latin typeface="Frutiger 57Cn"/>
                <a:cs typeface="Frutiger 57Cn"/>
              </a:rPr>
              <a:t>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7  “I will declare the decree: The LORD has said to Me, </a:t>
            </a:r>
            <a:r>
              <a:rPr lang="en-US" sz="3200" i="1" dirty="0">
                <a:solidFill>
                  <a:srgbClr val="FFCC66"/>
                </a:solidFill>
                <a:latin typeface="Frutiger 57Cn"/>
                <a:cs typeface="Frutiger 57Cn"/>
              </a:rPr>
              <a:t>‘You are My Son,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 </a:t>
            </a:r>
            <a:r>
              <a:rPr lang="en-US" sz="3200" dirty="0" smtClean="0">
                <a:latin typeface="Frutiger 57Cn"/>
                <a:cs typeface="Frutiger 57Cn"/>
              </a:rPr>
              <a:t>today </a:t>
            </a:r>
            <a:r>
              <a:rPr lang="en-US" sz="3200" dirty="0">
                <a:latin typeface="Frutiger 57Cn"/>
                <a:cs typeface="Frutiger 57Cn"/>
              </a:rPr>
              <a:t>I have begotten You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555096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Genesis 22:1-2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Now it came to pass after these things that God tested Abraham, and said to him, “Abraham!” And he said, “Here I am.”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Then He said, “Take now your </a:t>
            </a:r>
            <a:r>
              <a:rPr lang="en-US" sz="3200" i="1" dirty="0">
                <a:solidFill>
                  <a:srgbClr val="FFCC66"/>
                </a:solidFill>
                <a:latin typeface="Frutiger 57Cn"/>
                <a:cs typeface="Frutiger 57Cn"/>
              </a:rPr>
              <a:t>son,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 </a:t>
            </a:r>
            <a:r>
              <a:rPr lang="en-US" sz="3200" dirty="0">
                <a:latin typeface="Frutiger 57Cn"/>
                <a:cs typeface="Frutiger 57Cn"/>
              </a:rPr>
              <a:t>your only son Isaac, </a:t>
            </a:r>
            <a:r>
              <a:rPr lang="en-US" sz="3200" i="1" dirty="0">
                <a:solidFill>
                  <a:srgbClr val="FFCC66"/>
                </a:solidFill>
                <a:latin typeface="Frutiger 57Cn"/>
                <a:cs typeface="Frutiger 57Cn"/>
              </a:rPr>
              <a:t>whom you love,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 </a:t>
            </a:r>
            <a:r>
              <a:rPr lang="en-US" sz="3200" dirty="0">
                <a:latin typeface="Frutiger 57Cn"/>
                <a:cs typeface="Frutiger 57Cn"/>
              </a:rPr>
              <a:t>and go to the land of </a:t>
            </a:r>
            <a:r>
              <a:rPr lang="en-US" sz="3200" dirty="0" err="1">
                <a:latin typeface="Frutiger 57Cn"/>
                <a:cs typeface="Frutiger 57Cn"/>
              </a:rPr>
              <a:t>Moriah</a:t>
            </a:r>
            <a:r>
              <a:rPr lang="en-US" sz="3200" dirty="0">
                <a:latin typeface="Frutiger 57Cn"/>
                <a:cs typeface="Frutiger 57Cn"/>
              </a:rPr>
              <a:t>, and offer him there as a burnt offering on one of the mountains of which I shall tell you.”</a:t>
            </a:r>
          </a:p>
        </p:txBody>
      </p:sp>
    </p:spTree>
    <p:extLst>
      <p:ext uri="{BB962C8B-B14F-4D97-AF65-F5344CB8AC3E}">
        <p14:creationId xmlns:p14="http://schemas.microsoft.com/office/powerpoint/2010/main" val="2951061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Isaiah 42:1-4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“Behold! My Servant whom I uphold, My Elect One </a:t>
            </a:r>
            <a:r>
              <a:rPr lang="en-US" sz="3200" i="1" dirty="0">
                <a:solidFill>
                  <a:srgbClr val="FFCC66"/>
                </a:solidFill>
                <a:latin typeface="Frutiger 57Cn"/>
                <a:cs typeface="Frutiger 57Cn"/>
              </a:rPr>
              <a:t>in whom My soul delights!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 </a:t>
            </a:r>
            <a:r>
              <a:rPr lang="en-US" sz="3200" dirty="0">
                <a:latin typeface="Frutiger 57Cn"/>
                <a:cs typeface="Frutiger 57Cn"/>
              </a:rPr>
              <a:t>I have put My Spirit upon Him; He will bring forth justice to the Gentiles.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He will not cry out, nor raise His voice, nor cause His voice to be heard in the street.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3  </a:t>
            </a:r>
            <a:r>
              <a:rPr lang="en-US" sz="3200" dirty="0" smtClean="0">
                <a:latin typeface="Frutiger 57Cn"/>
                <a:cs typeface="Frutiger 57Cn"/>
              </a:rPr>
              <a:t>. . . He </a:t>
            </a:r>
            <a:r>
              <a:rPr lang="en-US" sz="3200" dirty="0">
                <a:latin typeface="Frutiger 57Cn"/>
                <a:cs typeface="Frutiger 57Cn"/>
              </a:rPr>
              <a:t>will bring forth justice for truth.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4  He will not fail nor be discouraged, till He has established justice in the earth; and the coastlands shall wait for His law.”</a:t>
            </a:r>
          </a:p>
        </p:txBody>
      </p:sp>
    </p:spTree>
    <p:extLst>
      <p:ext uri="{BB962C8B-B14F-4D97-AF65-F5344CB8AC3E}">
        <p14:creationId xmlns:p14="http://schemas.microsoft.com/office/powerpoint/2010/main" val="4133690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24:44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44  Then </a:t>
            </a:r>
            <a:r>
              <a:rPr lang="en-US" sz="3200" dirty="0">
                <a:latin typeface="Frutiger 57Cn"/>
                <a:cs typeface="Frutiger 57Cn"/>
              </a:rPr>
              <a:t>He said to them, “These are the words which I spoke to you while I was still with you, that all things must be fulfilled which were written </a:t>
            </a:r>
            <a:r>
              <a:rPr lang="en-US" sz="3200" i="1" dirty="0">
                <a:latin typeface="Frutiger 57Cn"/>
                <a:cs typeface="Frutiger 57Cn"/>
              </a:rPr>
              <a:t>in the Law of Moses and the Prophets and the Psalms </a:t>
            </a:r>
            <a:r>
              <a:rPr lang="en-US" sz="3200" dirty="0">
                <a:latin typeface="Frutiger 57Cn"/>
                <a:cs typeface="Frutiger 57Cn"/>
              </a:rPr>
              <a:t>concerning Me.</a:t>
            </a:r>
            <a:r>
              <a:rPr lang="en-US" sz="3200" dirty="0" smtClean="0">
                <a:latin typeface="Frutiger 57Cn"/>
                <a:cs typeface="Frutiger 57Cn"/>
              </a:rPr>
              <a:t>”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4155627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24:44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0772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44  Then </a:t>
            </a:r>
            <a:r>
              <a:rPr lang="en-US" sz="3200" dirty="0">
                <a:latin typeface="Frutiger 57Cn"/>
                <a:cs typeface="Frutiger 57Cn"/>
              </a:rPr>
              <a:t>He said to them, “These are the words which I spoke to you while I was still with you, that all things must be fulfilled which were written </a:t>
            </a:r>
            <a:r>
              <a:rPr lang="en-US" sz="3200" i="1" dirty="0">
                <a:latin typeface="Frutiger 57Cn"/>
                <a:cs typeface="Frutiger 57Cn"/>
              </a:rPr>
              <a:t>in the Law of Moses and the Prophets and the Psalms </a:t>
            </a:r>
            <a:r>
              <a:rPr lang="en-US" sz="3200" dirty="0">
                <a:latin typeface="Frutiger 57Cn"/>
                <a:cs typeface="Frutiger 57Cn"/>
              </a:rPr>
              <a:t>concerning Me.</a:t>
            </a:r>
            <a:r>
              <a:rPr lang="en-US" sz="3200" dirty="0" smtClean="0">
                <a:latin typeface="Frutiger 57Cn"/>
                <a:cs typeface="Frutiger 57Cn"/>
              </a:rPr>
              <a:t>”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Law of Moses = 	Torah (“Law”) 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Prophets = 		</a:t>
            </a:r>
            <a:r>
              <a:rPr lang="en-US" sz="3200" dirty="0" err="1" smtClean="0">
                <a:latin typeface="Frutiger 57Cn"/>
                <a:cs typeface="Frutiger 57Cn"/>
              </a:rPr>
              <a:t>Nevi’im</a:t>
            </a:r>
            <a:r>
              <a:rPr lang="en-US" sz="3200" dirty="0" smtClean="0">
                <a:latin typeface="Frutiger 57Cn"/>
                <a:cs typeface="Frutiger 57Cn"/>
              </a:rPr>
              <a:t> (“Prophets”)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Psalms = 			</a:t>
            </a:r>
            <a:r>
              <a:rPr lang="en-US" sz="3200" dirty="0" err="1" smtClean="0">
                <a:latin typeface="Frutiger 57Cn"/>
                <a:cs typeface="Frutiger 57Cn"/>
              </a:rPr>
              <a:t>Kethuvim</a:t>
            </a:r>
            <a:r>
              <a:rPr lang="en-US" sz="3200" dirty="0" smtClean="0">
                <a:latin typeface="Frutiger 57Cn"/>
                <a:cs typeface="Frutiger 57Cn"/>
              </a:rPr>
              <a:t> (“Writings”)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First letters  T + N + K = </a:t>
            </a:r>
            <a:r>
              <a:rPr lang="en-US" sz="3200" dirty="0" err="1" smtClean="0">
                <a:latin typeface="Frutiger 57Cn"/>
                <a:cs typeface="Frutiger 57Cn"/>
              </a:rPr>
              <a:t>TaNaKh</a:t>
            </a:r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840525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468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54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3:15-18</a:t>
            </a:r>
            <a:endParaRPr lang="en-US" sz="4400" b="1" i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15  Now as the people were in expectation, and all reasoned in their hearts about John, whether he was the Christ or not,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16  John </a:t>
            </a:r>
            <a:r>
              <a:rPr lang="en-US" sz="3200" dirty="0">
                <a:latin typeface="Frutiger 57Cn"/>
                <a:cs typeface="Frutiger 57Cn"/>
              </a:rPr>
              <a:t>answered, saying to all, “I indeed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baptize </a:t>
            </a:r>
            <a:r>
              <a:rPr lang="en-US" sz="3200" dirty="0">
                <a:latin typeface="Frutiger 57Cn"/>
                <a:cs typeface="Frutiger 57Cn"/>
              </a:rPr>
              <a:t>you with water; but One mightier than I is coming, whose sandal strap I am not worthy to loose. He will baptize you with the Holy Spirit and fire.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“baptize” </a:t>
            </a:r>
            <a:r>
              <a:rPr lang="en-US" sz="3200" dirty="0" smtClean="0">
                <a:latin typeface="Frutiger 57Cn"/>
                <a:cs typeface="Frutiger 57Cn"/>
              </a:rPr>
              <a:t>= </a:t>
            </a:r>
            <a:r>
              <a:rPr lang="en-US" sz="3200" i="1" dirty="0" err="1" smtClean="0">
                <a:solidFill>
                  <a:srgbClr val="FFCC66"/>
                </a:solidFill>
                <a:latin typeface="Frutiger 57Cn"/>
                <a:cs typeface="Frutiger 57Cn"/>
              </a:rPr>
              <a:t>baptizo</a:t>
            </a:r>
            <a:r>
              <a:rPr lang="en-US" sz="3200" i="1" dirty="0" smtClean="0">
                <a:solidFill>
                  <a:srgbClr val="FFCC66"/>
                </a:solidFill>
                <a:latin typeface="Frutiger 57Cn"/>
                <a:cs typeface="Frutiger 57Cn"/>
              </a:rPr>
              <a:t>, </a:t>
            </a:r>
            <a:r>
              <a:rPr lang="en-US" sz="3200" dirty="0" smtClean="0">
                <a:latin typeface="Frutiger 57Cn"/>
                <a:cs typeface="Frutiger 57Cn"/>
              </a:rPr>
              <a:t>meaning “immerse” or “submerge.” It’s used of ships sinking, being “baptized” in the sea.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4028041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3:15-18</a:t>
            </a:r>
            <a:endParaRPr lang="en-US" sz="4400" b="1" i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15  Now as the people were in expectation, and all reasoned in their hearts about John, whether he was the Christ or not,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16  John </a:t>
            </a:r>
            <a:r>
              <a:rPr lang="en-US" sz="3200" dirty="0">
                <a:latin typeface="Frutiger 57Cn"/>
                <a:cs typeface="Frutiger 57Cn"/>
              </a:rPr>
              <a:t>answered, saying to all, “I indeed baptize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 </a:t>
            </a:r>
            <a:r>
              <a:rPr lang="en-US" sz="3200" dirty="0">
                <a:latin typeface="Frutiger 57Cn"/>
                <a:cs typeface="Frutiger 57Cn"/>
              </a:rPr>
              <a:t>you </a:t>
            </a:r>
            <a:r>
              <a:rPr lang="en-US" sz="3200" dirty="0">
                <a:solidFill>
                  <a:schemeClr val="tx2"/>
                </a:solidFill>
                <a:latin typeface="Frutiger 57Cn"/>
                <a:cs typeface="Frutiger 57Cn"/>
              </a:rPr>
              <a:t>with</a:t>
            </a:r>
            <a:r>
              <a:rPr lang="en-US" sz="3200" dirty="0">
                <a:latin typeface="Frutiger 57Cn"/>
                <a:cs typeface="Frutiger 57Cn"/>
              </a:rPr>
              <a:t> water; but One mightier than I is coming, whose sandal strap I am not worthy to loose. He will baptize you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with</a:t>
            </a:r>
            <a:r>
              <a:rPr lang="en-US" sz="3200" dirty="0">
                <a:latin typeface="Frutiger 57Cn"/>
                <a:cs typeface="Frutiger 57Cn"/>
              </a:rPr>
              <a:t> the Holy Spirit and fire.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“with” </a:t>
            </a:r>
            <a:r>
              <a:rPr lang="en-US" sz="3200" dirty="0" smtClean="0">
                <a:latin typeface="Frutiger 57Cn"/>
                <a:cs typeface="Frutiger 57Cn"/>
              </a:rPr>
              <a:t>= </a:t>
            </a:r>
            <a:r>
              <a:rPr lang="en-US" sz="3200" i="1" dirty="0" smtClean="0">
                <a:solidFill>
                  <a:srgbClr val="FFCC66"/>
                </a:solidFill>
                <a:latin typeface="Frutiger 57Cn"/>
                <a:cs typeface="Frutiger 57Cn"/>
              </a:rPr>
              <a:t>en, </a:t>
            </a:r>
            <a:r>
              <a:rPr lang="en-US" sz="3200" dirty="0" smtClean="0">
                <a:latin typeface="Frutiger 57Cn"/>
                <a:cs typeface="Frutiger 57Cn"/>
              </a:rPr>
              <a:t>meaning “with,” “in,” “on,” or “by.”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0002524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3:15-18</a:t>
            </a:r>
            <a:endParaRPr lang="en-US" sz="4400" b="1" i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15  Now as the people were in expectation, and all reasoned in their hearts about John, whether he was the Christ or not,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16  John </a:t>
            </a:r>
            <a:r>
              <a:rPr lang="en-US" sz="3200" dirty="0">
                <a:latin typeface="Frutiger 57Cn"/>
                <a:cs typeface="Frutiger 57Cn"/>
              </a:rPr>
              <a:t>answered, saying to all, “I indeed baptize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 </a:t>
            </a:r>
            <a:r>
              <a:rPr lang="en-US" sz="3200" dirty="0">
                <a:latin typeface="Frutiger 57Cn"/>
                <a:cs typeface="Frutiger 57Cn"/>
              </a:rPr>
              <a:t>you </a:t>
            </a:r>
            <a:r>
              <a:rPr lang="en-US" sz="3200" strike="sngStrike" dirty="0" smtClean="0">
                <a:solidFill>
                  <a:schemeClr val="tx2"/>
                </a:solidFill>
                <a:latin typeface="Frutiger 57Cn"/>
                <a:cs typeface="Frutiger 57Cn"/>
              </a:rPr>
              <a:t>with</a:t>
            </a:r>
            <a:r>
              <a:rPr lang="en-US" sz="3200" dirty="0" smtClean="0">
                <a:solidFill>
                  <a:schemeClr val="tx2"/>
                </a:solidFill>
                <a:latin typeface="Frutiger 57Cn"/>
                <a:cs typeface="Frutiger 57Cn"/>
              </a:rPr>
              <a:t> in </a:t>
            </a:r>
            <a:r>
              <a:rPr lang="en-US" sz="3200" dirty="0" smtClean="0">
                <a:latin typeface="Frutiger 57Cn"/>
                <a:cs typeface="Frutiger 57Cn"/>
              </a:rPr>
              <a:t>water</a:t>
            </a:r>
            <a:r>
              <a:rPr lang="en-US" sz="3200" dirty="0">
                <a:latin typeface="Frutiger 57Cn"/>
                <a:cs typeface="Frutiger 57Cn"/>
              </a:rPr>
              <a:t>; but One mightier than I is coming, whose sandal strap I am not worthy to loose. He will baptize you </a:t>
            </a:r>
            <a:r>
              <a:rPr lang="en-US" sz="3200" strike="sngStrike" dirty="0" smtClean="0">
                <a:solidFill>
                  <a:srgbClr val="FFCC66"/>
                </a:solidFill>
                <a:latin typeface="Frutiger 57Cn"/>
                <a:cs typeface="Frutiger 57Cn"/>
              </a:rPr>
              <a:t>with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 </a:t>
            </a: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in </a:t>
            </a:r>
            <a:r>
              <a:rPr lang="en-US" sz="3200" dirty="0" smtClean="0">
                <a:latin typeface="Frutiger 57Cn"/>
                <a:cs typeface="Frutiger 57Cn"/>
              </a:rPr>
              <a:t>the </a:t>
            </a:r>
            <a:r>
              <a:rPr lang="en-US" sz="3200" dirty="0">
                <a:latin typeface="Frutiger 57Cn"/>
                <a:cs typeface="Frutiger 57Cn"/>
              </a:rPr>
              <a:t>Holy Spirit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and </a:t>
            </a:r>
            <a:r>
              <a:rPr lang="en-US" sz="3200" dirty="0">
                <a:latin typeface="Frutiger 57Cn"/>
                <a:cs typeface="Frutiger 57Cn"/>
              </a:rPr>
              <a:t>fire.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“with” </a:t>
            </a:r>
            <a:r>
              <a:rPr lang="en-US" sz="3200" dirty="0" smtClean="0">
                <a:latin typeface="Frutiger 57Cn"/>
                <a:cs typeface="Frutiger 57Cn"/>
              </a:rPr>
              <a:t>= </a:t>
            </a:r>
            <a:r>
              <a:rPr lang="en-US" sz="3200" i="1" dirty="0" smtClean="0">
                <a:solidFill>
                  <a:srgbClr val="FFCC66"/>
                </a:solidFill>
                <a:latin typeface="Frutiger 57Cn"/>
                <a:cs typeface="Frutiger 57Cn"/>
              </a:rPr>
              <a:t>en, </a:t>
            </a:r>
            <a:r>
              <a:rPr lang="en-US" sz="3200" dirty="0" smtClean="0">
                <a:latin typeface="Frutiger 57Cn"/>
                <a:cs typeface="Frutiger 57Cn"/>
              </a:rPr>
              <a:t>meaning “with,” “in,” “on,” or “by.”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170331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Acts 19:1-5</a:t>
            </a:r>
            <a:endParaRPr lang="en-US" sz="4400" b="1" i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And it happened, while </a:t>
            </a:r>
            <a:r>
              <a:rPr lang="en-US" sz="3200" dirty="0" err="1">
                <a:latin typeface="Frutiger 57Cn"/>
                <a:cs typeface="Frutiger 57Cn"/>
              </a:rPr>
              <a:t>Apollos</a:t>
            </a:r>
            <a:r>
              <a:rPr lang="en-US" sz="3200" dirty="0">
                <a:latin typeface="Frutiger 57Cn"/>
                <a:cs typeface="Frutiger 57Cn"/>
              </a:rPr>
              <a:t> was at Corinth, that Paul, having passed through the upper regions, came to Ephesus. And finding some disciples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he said to them, “Did you receive the Holy Spirit when you believed?” So they said to him, “We have not so much as heard whether there is a Holy Spirit.”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3  And he said to them, “Into what then were you baptized?” So they said, “Into John’s baptism.</a:t>
            </a:r>
            <a:r>
              <a:rPr lang="en-US" sz="3200" dirty="0" smtClean="0">
                <a:latin typeface="Frutiger 57Cn"/>
                <a:cs typeface="Frutiger 57Cn"/>
              </a:rPr>
              <a:t>”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661290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Acts 19:1-5</a:t>
            </a:r>
            <a:endParaRPr lang="en-US" sz="4400" b="1" i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4  Then Paul said, “John indeed baptized with a baptism of repentance, saying to the people that they should believe on Him who would come after him, that is, on Christ Jesus.”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5  When they heard this, they were baptized in the name of the Lord Jesus.</a:t>
            </a:r>
          </a:p>
        </p:txBody>
      </p:sp>
    </p:spTree>
    <p:extLst>
      <p:ext uri="{BB962C8B-B14F-4D97-AF65-F5344CB8AC3E}">
        <p14:creationId xmlns:p14="http://schemas.microsoft.com/office/powerpoint/2010/main" val="1343544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BL Frutiger Black"/>
        <a:ea typeface=""/>
        <a:cs typeface=""/>
      </a:majorFont>
      <a:minorFont>
        <a:latin typeface="B Frutiger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HD:Old Mac Files:Microsoft Office 98:Templates:Presentation Designs:Fireball</Template>
  <TotalTime>22778</TotalTime>
  <Words>2551</Words>
  <Application>Microsoft Macintosh PowerPoint</Application>
  <PresentationFormat>On-screen Show (4:3)</PresentationFormat>
  <Paragraphs>143</Paragraphs>
  <Slides>47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Fireball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Ideas for The Good News  </dc:title>
  <dc:creator/>
  <cp:lastModifiedBy>Scott Ashley</cp:lastModifiedBy>
  <cp:revision>589</cp:revision>
  <cp:lastPrinted>2002-04-29T19:33:49Z</cp:lastPrinted>
  <dcterms:created xsi:type="dcterms:W3CDTF">2002-04-29T15:32:00Z</dcterms:created>
  <dcterms:modified xsi:type="dcterms:W3CDTF">2012-08-25T04:45:30Z</dcterms:modified>
</cp:coreProperties>
</file>